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3.xml" ContentType="application/vnd.openxmlformats-officedocument.drawingml.chart+xml"/>
  <Override PartName="/ppt/charts/chart14.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charts/chart36.xml" ContentType="application/vnd.openxmlformats-officedocument.drawingml.chart+xml"/>
  <Override PartName="/ppt/charts/chart37.xml" ContentType="application/vnd.openxmlformats-officedocument.drawingml.chart+xml"/>
  <Override PartName="/ppt/charts/chart38.xml" ContentType="application/vnd.openxmlformats-officedocument.drawingml.chart+xml"/>
  <Override PartName="/ppt/charts/chart39.xml" ContentType="application/vnd.openxmlformats-officedocument.drawingml.chart+xml"/>
  <Override PartName="/ppt/charts/chart40.xml" ContentType="application/vnd.openxmlformats-officedocument.drawingml.chart+xml"/>
  <Override PartName="/ppt/charts/chart41.xml" ContentType="application/vnd.openxmlformats-officedocument.drawingml.chart+xml"/>
  <Override PartName="/ppt/charts/chart42.xml" ContentType="application/vnd.openxmlformats-officedocument.drawingml.chart+xml"/>
  <Override PartName="/ppt/charts/chart43.xml" ContentType="application/vnd.openxmlformats-officedocument.drawingml.chart+xml"/>
  <Override PartName="/ppt/charts/chart44.xml" ContentType="application/vnd.openxmlformats-officedocument.drawingml.chart+xml"/>
  <Override PartName="/ppt/charts/chart45.xml" ContentType="application/vnd.openxmlformats-officedocument.drawingml.chart+xml"/>
  <Override PartName="/ppt/charts/chart46.xml" ContentType="application/vnd.openxmlformats-officedocument.drawingml.chart+xml"/>
  <Override PartName="/ppt/charts/chart47.xml" ContentType="application/vnd.openxmlformats-officedocument.drawingml.chart+xml"/>
  <Override PartName="/ppt/charts/chart48.xml" ContentType="application/vnd.openxmlformats-officedocument.drawingml.chart+xml"/>
  <Override PartName="/ppt/charts/chart49.xml" ContentType="application/vnd.openxmlformats-officedocument.drawingml.chart+xml"/>
  <Override PartName="/ppt/charts/chart50.xml" ContentType="application/vnd.openxmlformats-officedocument.drawingml.chart+xml"/>
  <Override PartName="/ppt/charts/chart51.xml" ContentType="application/vnd.openxmlformats-officedocument.drawingml.chart+xml"/>
  <Override PartName="/ppt/charts/chart52.xml" ContentType="application/vnd.openxmlformats-officedocument.drawingml.chart+xml"/>
  <Override PartName="/ppt/charts/chart53.xml" ContentType="application/vnd.openxmlformats-officedocument.drawingml.chart+xml"/>
  <Override PartName="/ppt/charts/chart54.xml" ContentType="application/vnd.openxmlformats-officedocument.drawingml.chart+xml"/>
  <Override PartName="/ppt/charts/chart55.xml" ContentType="application/vnd.openxmlformats-officedocument.drawingml.chart+xml"/>
  <Override PartName="/ppt/charts/chart56.xml" ContentType="application/vnd.openxmlformats-officedocument.drawingml.chart+xml"/>
  <Override PartName="/ppt/charts/chart57.xml" ContentType="application/vnd.openxmlformats-officedocument.drawingml.chart+xml"/>
  <Override PartName="/ppt/charts/chart58.xml" ContentType="application/vnd.openxmlformats-officedocument.drawingml.chart+xml"/>
  <Override PartName="/ppt/charts/chart59.xml" ContentType="application/vnd.openxmlformats-officedocument.drawingml.chart+xml"/>
  <Override PartName="/ppt/charts/chart60.xml" ContentType="application/vnd.openxmlformats-officedocument.drawingml.chart+xml"/>
  <Override PartName="/ppt/charts/chart61.xml" ContentType="application/vnd.openxmlformats-officedocument.drawingml.chart+xml"/>
  <Override PartName="/ppt/charts/chart62.xml" ContentType="application/vnd.openxmlformats-officedocument.drawingml.chart+xml"/>
  <Override PartName="/ppt/charts/chart63.xml" ContentType="application/vnd.openxmlformats-officedocument.drawingml.chart+xml"/>
  <Override PartName="/ppt/charts/chart64.xml" ContentType="application/vnd.openxmlformats-officedocument.drawingml.chart+xml"/>
  <Override PartName="/ppt/charts/chart65.xml" ContentType="application/vnd.openxmlformats-officedocument.drawingml.chart+xml"/>
  <Override PartName="/ppt/charts/chart66.xml" ContentType="application/vnd.openxmlformats-officedocument.drawingml.chart+xml"/>
  <Override PartName="/ppt/charts/chart67.xml" ContentType="application/vnd.openxmlformats-officedocument.drawingml.chart+xml"/>
  <Override PartName="/ppt/charts/chart68.xml" ContentType="application/vnd.openxmlformats-officedocument.drawingml.chart+xml"/>
  <Override PartName="/ppt/charts/chart69.xml" ContentType="application/vnd.openxmlformats-officedocument.drawingml.chart+xml"/>
  <Override PartName="/ppt/charts/chart7.xml" ContentType="application/vnd.openxmlformats-officedocument.drawingml.chart+xml"/>
  <Override PartName="/ppt/charts/chart70.xml" ContentType="application/vnd.openxmlformats-officedocument.drawingml.chart+xml"/>
  <Override PartName="/ppt/charts/chart71.xml" ContentType="application/vnd.openxmlformats-officedocument.drawingml.chart+xml"/>
  <Override PartName="/ppt/charts/chart72.xml" ContentType="application/vnd.openxmlformats-officedocument.drawingml.chart+xml"/>
  <Override PartName="/ppt/charts/chart73.xml" ContentType="application/vnd.openxmlformats-officedocument.drawingml.chart+xml"/>
  <Override PartName="/ppt/charts/chart74.xml" ContentType="application/vnd.openxmlformats-officedocument.drawingml.chart+xml"/>
  <Override PartName="/ppt/charts/chart75.xml" ContentType="application/vnd.openxmlformats-officedocument.drawingml.chart+xml"/>
  <Override PartName="/ppt/charts/chart76.xml" ContentType="application/vnd.openxmlformats-officedocument.drawingml.chart+xml"/>
  <Override PartName="/ppt/charts/chart77.xml" ContentType="application/vnd.openxmlformats-officedocument.drawingml.chart+xml"/>
  <Override PartName="/ppt/charts/chart78.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Ex1.xml" ContentType="application/vnd.ms-office.chartex+xml"/>
  <Override PartName="/ppt/charts/colors13.xml" ContentType="application/vnd.ms-office.chartcolorstyle+xml"/>
  <Override PartName="/ppt/charts/colors14.xml" ContentType="application/vnd.ms-office.chartcolorstyle+xml"/>
  <Override PartName="/ppt/charts/colors15.xml" ContentType="application/vnd.ms-office.chartcolorstyle+xml"/>
  <Override PartName="/ppt/charts/colors25.xml" ContentType="application/vnd.ms-office.chartcolorstyle+xml"/>
  <Override PartName="/ppt/charts/colors26.xml" ContentType="application/vnd.ms-office.chartcolorstyle+xml"/>
  <Override PartName="/ppt/charts/colors27.xml" ContentType="application/vnd.ms-office.chartcolorstyle+xml"/>
  <Override PartName="/ppt/charts/colors28.xml" ContentType="application/vnd.ms-office.chartcolorstyle+xml"/>
  <Override PartName="/ppt/charts/colors29.xml" ContentType="application/vnd.ms-office.chartcolorstyle+xml"/>
  <Override PartName="/ppt/charts/colors35.xml" ContentType="application/vnd.ms-office.chartcolorstyle+xml"/>
  <Override PartName="/ppt/charts/colors36.xml" ContentType="application/vnd.ms-office.chartcolorstyle+xml"/>
  <Override PartName="/ppt/charts/colors37.xml" ContentType="application/vnd.ms-office.chartcolorstyle+xml"/>
  <Override PartName="/ppt/charts/colors38.xml" ContentType="application/vnd.ms-office.chartcolorstyle+xml"/>
  <Override PartName="/ppt/charts/colors7.xml" ContentType="application/vnd.ms-office.chartcolorstyle+xml"/>
  <Override PartName="/ppt/charts/colors8.xml" ContentType="application/vnd.ms-office.chartcolorstyle+xml"/>
  <Override PartName="/ppt/charts/colors9.xml" ContentType="application/vnd.ms-office.chartcolorstyle+xml"/>
  <Override PartName="/ppt/charts/style13.xml" ContentType="application/vnd.ms-office.chartstyle+xml"/>
  <Override PartName="/ppt/charts/style14.xml" ContentType="application/vnd.ms-office.chartstyle+xml"/>
  <Override PartName="/ppt/charts/style15.xml" ContentType="application/vnd.ms-office.chartstyle+xml"/>
  <Override PartName="/ppt/charts/style25.xml" ContentType="application/vnd.ms-office.chartstyle+xml"/>
  <Override PartName="/ppt/charts/style26.xml" ContentType="application/vnd.ms-office.chartstyle+xml"/>
  <Override PartName="/ppt/charts/style27.xml" ContentType="application/vnd.ms-office.chartstyle+xml"/>
  <Override PartName="/ppt/charts/style28.xml" ContentType="application/vnd.ms-office.chartstyle+xml"/>
  <Override PartName="/ppt/charts/style29.xml" ContentType="application/vnd.ms-office.chartstyle+xml"/>
  <Override PartName="/ppt/charts/style35.xml" ContentType="application/vnd.ms-office.chartstyle+xml"/>
  <Override PartName="/ppt/charts/style36.xml" ContentType="application/vnd.ms-office.chartstyle+xml"/>
  <Override PartName="/ppt/charts/style37.xml" ContentType="application/vnd.ms-office.chartstyle+xml"/>
  <Override PartName="/ppt/charts/style38.xml" ContentType="application/vnd.ms-office.chartstyle+xml"/>
  <Override PartName="/ppt/charts/style7.xml" ContentType="application/vnd.ms-office.chartstyle+xml"/>
  <Override PartName="/ppt/charts/style8.xml" ContentType="application/vnd.ms-office.chartstyle+xml"/>
  <Override PartName="/ppt/charts/style9.xml" ContentType="application/vnd.ms-office.chartstyle+xml"/>
  <Override PartName="/ppt/commentAuthors.xml" ContentType="application/vnd.openxmlformats-officedocument.presentationml.commentAuthors+xml"/>
  <Override PartName="/ppt/media/image17.svg" ContentType="image/svg+xml"/>
  <Override PartName="/ppt/media/image19.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55"/>
  </p:notesMasterIdLst>
  <p:sldIdLst>
    <p:sldId id="2147376118" r:id="rId61"/>
    <p:sldId id="2147376119" r:id="rId62"/>
    <p:sldId id="2147376120" r:id="rId63"/>
    <p:sldId id="2147376121" r:id="rId64"/>
    <p:sldId id="2147376122" r:id="rId65"/>
    <p:sldId id="2147376123" r:id="rId66"/>
    <p:sldId id="2147376124" r:id="rId67"/>
    <p:sldId id="2147376125" r:id="rId68"/>
    <p:sldId id="2147376126" r:id="rId69"/>
    <p:sldId id="2147376127" r:id="rId70"/>
    <p:sldId id="2147376128" r:id="rId71"/>
    <p:sldId id="2147376129" r:id="rId72"/>
    <p:sldId id="2147376130" r:id="rId73"/>
    <p:sldId id="2147376131" r:id="rId74"/>
    <p:sldId id="2147376132" r:id="rId75"/>
    <p:sldId id="2147376133" r:id="rId76"/>
    <p:sldId id="2147376134" r:id="rId77"/>
    <p:sldId id="2147376135" r:id="rId78"/>
    <p:sldId id="2147376136" r:id="rId79"/>
    <p:sldId id="2147376137" r:id="rId80"/>
    <p:sldId id="2147376138" r:id="rId81"/>
    <p:sldId id="2147376139" r:id="rId82"/>
    <p:sldId id="2147376140" r:id="rId83"/>
    <p:sldId id="2147376141" r:id="rId84"/>
    <p:sldId id="2147376142" r:id="rId85"/>
    <p:sldId id="2147376143" r:id="rId86"/>
    <p:sldId id="2147376144" r:id="rId87"/>
    <p:sldId id="2147376145" r:id="rId88"/>
    <p:sldId id="2147376146" r:id="rId89"/>
    <p:sldId id="2147376147" r:id="rId90"/>
    <p:sldId id="2147376148" r:id="rId91"/>
    <p:sldId id="2147376149" r:id="rId92"/>
    <p:sldId id="2147376150" r:id="rId93"/>
    <p:sldId id="2147376151" r:id="rId94"/>
    <p:sldId id="2147376152" r:id="rId95"/>
    <p:sldId id="2147376153" r:id="rId96"/>
    <p:sldId id="2147376154" r:id="rId97"/>
    <p:sldId id="2147376155" r:id="rId98"/>
    <p:sldId id="2147376156" r:id="rId99"/>
    <p:sldId id="2147376157" r:id="rId100"/>
    <p:sldId id="2147376158" r:id="rId101"/>
    <p:sldId id="2147376159" r:id="rId102"/>
    <p:sldId id="2147376160" r:id="rId103"/>
    <p:sldId id="2147376161" r:id="rId104"/>
    <p:sldId id="2147376162" r:id="rId105"/>
    <p:sldId id="2147376163" r:id="rId106"/>
    <p:sldId id="2147376164" r:id="rId107"/>
    <p:sldId id="2147376165" r:id="rId108"/>
    <p:sldId id="2147376166" r:id="rId109"/>
    <p:sldId id="2147376167" r:id="rId110"/>
    <p:sldId id="2147376168" r:id="rId111"/>
    <p:sldId id="2147376169" r:id="rId112"/>
    <p:sldId id="2147376170" r:id="rId113"/>
    <p:sldId id="2147376171" r:id="rId114"/>
    <p:sldId id="2147376172" r:id="rId115"/>
    <p:sldId id="2147376173" r:id="rId116"/>
    <p:sldId id="2147376174" r:id="rId117"/>
    <p:sldId id="2147376175" r:id="rId118"/>
    <p:sldId id="2147376176" r:id="rId119"/>
    <p:sldId id="2147376177" r:id="rId120"/>
    <p:sldId id="2147376178" r:id="rId121"/>
    <p:sldId id="2147376179" r:id="rId122"/>
    <p:sldId id="2147376180" r:id="rId123"/>
    <p:sldId id="2147376181" r:id="rId124"/>
    <p:sldId id="2147376182" r:id="rId125"/>
    <p:sldId id="2147376183" r:id="rId126"/>
    <p:sldId id="2147376184" r:id="rId127"/>
    <p:sldId id="2147376185" r:id="rId128"/>
    <p:sldId id="2147376186" r:id="rId129"/>
    <p:sldId id="2147376187" r:id="rId130"/>
    <p:sldId id="2147376188" r:id="rId131"/>
    <p:sldId id="2147376189" r:id="rId132"/>
    <p:sldId id="2147376190" r:id="rId133"/>
    <p:sldId id="2147376191" r:id="rId134"/>
    <p:sldId id="2147376192" r:id="rId135"/>
    <p:sldId id="2147376193" r:id="rId136"/>
    <p:sldId id="2147376194" r:id="rId137"/>
    <p:sldId id="2147376195" r:id="rId138"/>
    <p:sldId id="2147376196" r:id="rId139"/>
    <p:sldId id="2147376197" r:id="rId1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riyank Khobragade" initials="SK" lastIdx="11" clrIdx="0">
    <p:extLst>
      <p:ext uri="{19B8F6BF-5375-455C-9EA6-DF929625EA0E}">
        <p15:presenceInfo xmlns:p15="http://schemas.microsoft.com/office/powerpoint/2012/main" userId="Shriyank Khobragad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D3FF"/>
    <a:srgbClr val="FF8239"/>
    <a:srgbClr val="F2F2F2"/>
    <a:srgbClr val="FFFFFF"/>
    <a:srgbClr val="006FA2"/>
    <a:srgbClr val="7F7F7F"/>
    <a:srgbClr val="909193"/>
    <a:srgbClr val="9FA1A1"/>
    <a:srgbClr val="84B4E2"/>
    <a:srgbClr val="0082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74" autoAdjust="0"/>
    <p:restoredTop sz="94507"/>
  </p:normalViewPr>
  <p:slideViewPr>
    <p:cSldViewPr snapToGrid="0">
      <p:cViewPr varScale="1">
        <p:scale>
          <a:sx n="116" d="100"/>
          <a:sy n="116" d="100"/>
        </p:scale>
        <p:origin x="69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55" Type="http://schemas.openxmlformats.org/officeDocument/2006/relationships/notesMaster" Target="notesMasters/notesMaster1.xml"/><Relationship Id="rId58" Type="http://schemas.openxmlformats.org/officeDocument/2006/relationships/viewProps" Target="viewProps.xml"/><Relationship Id="rId56" Type="http://schemas.openxmlformats.org/officeDocument/2006/relationships/commentAuthors" Target="commentAuthors.xml"/><Relationship Id="rId59" Type="http://schemas.openxmlformats.org/officeDocument/2006/relationships/theme" Target="theme/theme1.xml"/><Relationship Id="rId1" Type="http://schemas.openxmlformats.org/officeDocument/2006/relationships/slideMaster" Target="slideMasters/slideMaster1.xml"/><Relationship Id="rId57" Type="http://schemas.openxmlformats.org/officeDocument/2006/relationships/presProps" Target="presProps.xml"/><Relationship Id="rId60" Type="http://schemas.openxmlformats.org/officeDocument/2006/relationships/tableStyles" Target="tableStyles.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5.xml"/><Relationship Id="rId1" Type="http://schemas.microsoft.com/office/2011/relationships/chartStyle" Target="style15.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5.xml"/><Relationship Id="rId1" Type="http://schemas.microsoft.com/office/2011/relationships/chartStyle" Target="style25.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6.xml"/><Relationship Id="rId1" Type="http://schemas.microsoft.com/office/2011/relationships/chartStyle" Target="style26.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7.xml"/><Relationship Id="rId1" Type="http://schemas.microsoft.com/office/2011/relationships/chartStyle" Target="style27.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8.xml"/><Relationship Id="rId1" Type="http://schemas.microsoft.com/office/2011/relationships/chartStyle" Target="style28.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9.xml"/><Relationship Id="rId1" Type="http://schemas.microsoft.com/office/2011/relationships/chartStyle" Target="style29.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35.xml"/><Relationship Id="rId1" Type="http://schemas.microsoft.com/office/2011/relationships/chartStyle" Target="style35.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36.xml"/><Relationship Id="rId1" Type="http://schemas.microsoft.com/office/2011/relationships/chartStyle" Target="style36.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7.xml"/><Relationship Id="rId1" Type="http://schemas.microsoft.com/office/2011/relationships/chartStyle" Target="style37.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38.xml"/><Relationship Id="rId1" Type="http://schemas.microsoft.com/office/2011/relationships/chartStyle" Target="style38.xml"/></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Sheet5.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Sheet6.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Sheet7.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Sheet8.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Sheet9.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Sheet10.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Sheet11.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Sheet12.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Sheet13.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Sheet14.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Sheet15.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Sheet16.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Sheet17.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Sheet18.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Sheet19.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Sheet20.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Sheet21.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Sheet22.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Sheet23.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Sheet24.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Sheet25.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Sheet26.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Sheet27.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Sheet28.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Sheet29.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Sheet30.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Sheet31.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Sheet32.xlsx"/></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Sheet33.xlsx"/></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_Sheet34.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Sheet35.xlsx"/></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Excel_Sheet36.xlsx"/></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Sheet37.xlsx"/></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Excel_Sheet38.xlsx"/></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Sheet39.xlsx"/></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Sheet40.xlsx"/></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Excel_Sheet41.xlsx"/></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_rels/chartEx1.xml.rels><?xml version='1.0' encoding='UTF-8' standalone='yes'?>
<Relationships xmlns="http://schemas.openxmlformats.org/package/2006/relationships"><Relationship Id="rId2" Type="http://schemas.microsoft.com/office/2011/relationships/chartColorStyle" Target="colors14.xml"/><Relationship Id="rId1" Type="http://schemas.microsoft.com/office/2011/relationships/chartStyle" Target="style14.xml"/></Relationships>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dirty="0">
                <a:latin typeface="Calibri" panose="020F0502020204030204" pitchFamily="34" charset="0"/>
                <a:cs typeface="Calibri" panose="020F0502020204030204" pitchFamily="34" charset="0"/>
              </a:rPr>
              <a:t>workflows_split_by_micro_vertical_chart,11,data_labels.</a:t>
            </a:r>
            <a:r>
              <a:rPr lang="en-US" sz="1400" b="0" i="0" u="none" strike="noStrike" baseline="0" dirty="0">
                <a:effectLst/>
                <a:latin typeface="Calibri" panose="020F0502020204030204" pitchFamily="34" charset="0"/>
                <a:cs typeface="Calibri" panose="020F0502020204030204" pitchFamily="34" charset="0"/>
              </a:rPr>
              <a:t> calibri.9.B,dl_format-0.0%,all_same</a:t>
            </a:r>
            <a:endParaRPr lang="en-US" sz="1400" dirty="0">
              <a:latin typeface="Calibri" panose="020F0502020204030204" pitchFamily="34" charset="0"/>
              <a:cs typeface="Calibri" panose="020F0502020204030204" pitchFamily="34" charset="0"/>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8449102775535756"/>
          <c:y val="0.21805293435261844"/>
          <c:w val="0.71105426292343132"/>
          <c:h val="0.68634765633240169"/>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Data Engineering</c:v>
                </c:pt>
                <c:pt idx="1">
                  <c:v>Application Development &amp; Maintenance</c:v>
                </c:pt>
                <c:pt idx="2">
                  <c:v>Business Intelligence &amp; Analytics</c:v>
                </c:pt>
                <c:pt idx="3">
                  <c:v>Software Testing</c:v>
                </c:pt>
              </c:strCache>
            </c:strRef>
          </c:cat>
          <c:val>
            <c:numRef>
              <c:f>Sheet1!$B$2:$B$5</c:f>
              <c:numCache>
                <c:formatCode>0%</c:formatCode>
                <c:ptCount val="4"/>
                <c:pt idx="0">
                  <c:v>0.5</c:v>
                </c:pt>
                <c:pt idx="1">
                  <c:v>0.3</c:v>
                </c:pt>
                <c:pt idx="2">
                  <c:v>0.1</c:v>
                </c:pt>
                <c:pt idx="3">
                  <c:v>0.1</c:v>
                </c:pt>
              </c:numCache>
            </c:numRef>
          </c:val>
          <c:extLst>
            <c:ext xmlns:c16="http://schemas.microsoft.com/office/drawing/2014/chart" uri="{C3380CC4-5D6E-409C-BE32-E72D297353CC}">
              <c16:uniqueId val="{00000000-2F19-3340-B5CD-575DD11D6C1D}"/>
            </c:ext>
          </c:extLst>
        </c:ser>
        <c:dLbls>
          <c:dLblPos val="outEnd"/>
          <c:showLegendKey val="0"/>
          <c:showVal val="1"/>
          <c:showCatName val="0"/>
          <c:showSerName val="0"/>
          <c:showPercent val="0"/>
          <c:showBubbleSize val="0"/>
        </c:dLbls>
        <c:gapWidth val="182"/>
        <c:axId val="230918320"/>
        <c:axId val="230918880"/>
      </c:barChart>
      <c:catAx>
        <c:axId val="230918320"/>
        <c:scaling>
          <c:orientation val="maxMin"/>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US"/>
          </a:p>
        </c:txPr>
        <c:crossAx val="230918880"/>
        <c:crosses val="autoZero"/>
        <c:auto val="1"/>
        <c:lblAlgn val="ctr"/>
        <c:lblOffset val="100"/>
        <c:noMultiLvlLbl val="0"/>
      </c:catAx>
      <c:valAx>
        <c:axId val="230918880"/>
        <c:scaling>
          <c:orientation val="minMax"/>
        </c:scaling>
        <c:delete val="1"/>
        <c:axPos val="t"/>
        <c:numFmt formatCode="0%" sourceLinked="1"/>
        <c:majorTickMark val="out"/>
        <c:minorTickMark val="none"/>
        <c:tickLblPos val="nextTo"/>
        <c:crossAx val="2309183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800" b="0" i="0" baseline="0" dirty="0">
                <a:effectLst/>
              </a:rPr>
              <a:t>provider_loc_chart,11,data_labels.calibri.9.B,dl_format-0%,all_same</a:t>
            </a:r>
            <a:endParaRPr lang="en-IN" dirty="0">
              <a:effectLst/>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IN"/>
        </a:p>
      </c:txPr>
    </c:title>
    <c:autoTitleDeleted val="0"/>
    <c:plotArea>
      <c:layout>
        <c:manualLayout>
          <c:layoutTarget val="inner"/>
          <c:xMode val="edge"/>
          <c:yMode val="edge"/>
          <c:x val="5.4412245179866266E-2"/>
          <c:y val="0.35740316053028504"/>
          <c:w val="0.87142413493694915"/>
          <c:h val="0.50724322988089132"/>
        </c:manualLayout>
      </c:layout>
      <c:barChart>
        <c:barDir val="col"/>
        <c:grouping val="clustered"/>
        <c:varyColors val="0"/>
        <c:ser>
          <c:idx val="0"/>
          <c:order val="0"/>
          <c:tx>
            <c:strRef>
              <c:f>Sheet1!$B$1</c:f>
              <c:strCache>
                <c:ptCount val="1"/>
                <c:pt idx="0">
                  <c:v>Total Revenue</c:v>
                </c:pt>
              </c:strCache>
            </c:strRef>
          </c:tx>
          <c:spPr>
            <a:solidFill>
              <a:schemeClr val="accent1">
                <a:shade val="76000"/>
              </a:schemeClr>
            </a:solidFill>
            <a:ln>
              <a:noFill/>
            </a:ln>
            <a:effectLst>
              <a:outerShdw blurRad="50800" dist="50800" dir="5400000" algn="ctr" rotWithShape="0">
                <a:srgbClr val="000000"/>
              </a:outerShdw>
            </a:effectLst>
          </c:spPr>
          <c:invertIfNegative val="0"/>
          <c:dLbls>
            <c:dLbl>
              <c:idx val="0"/>
              <c:tx>
                <c:rich>
                  <a:bodyPr/>
                  <a:lstStyle/>
                  <a:p>
                    <a:fld id="{AEA9AF81-4218-4A5C-8C8E-91B2F7B347EA}" type="VALUE">
                      <a:rPr lang="en-US" smtClean="0"/>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8810-0A41-B8B2-C212BC880CB1}"/>
                </c:ext>
              </c:extLst>
            </c:dLbl>
            <c:dLbl>
              <c:idx val="1"/>
              <c:tx>
                <c:rich>
                  <a:bodyPr/>
                  <a:lstStyle/>
                  <a:p>
                    <a:fld id="{1A4161FD-D1C6-4315-8233-F42B49E9C8B4}" type="VALUE">
                      <a:rPr lang="en-US" smtClean="0"/>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8810-0A41-B8B2-C212BC880CB1}"/>
                </c:ext>
              </c:extLst>
            </c:dLbl>
            <c:spPr>
              <a:solidFill>
                <a:schemeClr val="bg1"/>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5">
                        <a:lumMod val="5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2013</c:v>
                </c:pt>
                <c:pt idx="1">
                  <c:v>2014</c:v>
                </c:pt>
                <c:pt idx="2">
                  <c:v>2015</c:v>
                </c:pt>
                <c:pt idx="3">
                  <c:v>2016</c:v>
                </c:pt>
                <c:pt idx="4">
                  <c:v>2017</c:v>
                </c:pt>
              </c:numCache>
            </c:numRef>
          </c:cat>
          <c:val>
            <c:numRef>
              <c:f>Sheet1!$B$2:$B$6</c:f>
              <c:numCache>
                <c:formatCode>General</c:formatCode>
                <c:ptCount val="5"/>
                <c:pt idx="0">
                  <c:v>5.44</c:v>
                </c:pt>
                <c:pt idx="1">
                  <c:v>5.75</c:v>
                </c:pt>
                <c:pt idx="2">
                  <c:v>5.73</c:v>
                </c:pt>
                <c:pt idx="3">
                  <c:v>5.98</c:v>
                </c:pt>
                <c:pt idx="4">
                  <c:v>6.4</c:v>
                </c:pt>
              </c:numCache>
            </c:numRef>
          </c:val>
          <c:extLst>
            <c:ext xmlns:c16="http://schemas.microsoft.com/office/drawing/2014/chart" uri="{C3380CC4-5D6E-409C-BE32-E72D297353CC}">
              <c16:uniqueId val="{00000002-8810-0A41-B8B2-C212BC880CB1}"/>
            </c:ext>
          </c:extLst>
        </c:ser>
        <c:ser>
          <c:idx val="1"/>
          <c:order val="1"/>
          <c:tx>
            <c:strRef>
              <c:f>Sheet1!$C$1</c:f>
              <c:strCache>
                <c:ptCount val="1"/>
                <c:pt idx="0">
                  <c:v>R&amp;D</c:v>
                </c:pt>
              </c:strCache>
            </c:strRef>
          </c:tx>
          <c:spPr>
            <a:solidFill>
              <a:schemeClr val="accent1">
                <a:tint val="77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2013</c:v>
                </c:pt>
                <c:pt idx="1">
                  <c:v>2014</c:v>
                </c:pt>
                <c:pt idx="2">
                  <c:v>2015</c:v>
                </c:pt>
                <c:pt idx="3">
                  <c:v>2016</c:v>
                </c:pt>
                <c:pt idx="4">
                  <c:v>2017</c:v>
                </c:pt>
              </c:numCache>
            </c:numRef>
          </c:cat>
          <c:val>
            <c:numRef>
              <c:f>Sheet1!$C$2:$C$6</c:f>
              <c:numCache>
                <c:formatCode>General</c:formatCode>
                <c:ptCount val="5"/>
                <c:pt idx="0">
                  <c:v>2.1</c:v>
                </c:pt>
                <c:pt idx="1">
                  <c:v>2.2000000000000002</c:v>
                </c:pt>
                <c:pt idx="2">
                  <c:v>2</c:v>
                </c:pt>
                <c:pt idx="3">
                  <c:v>2.4</c:v>
                </c:pt>
                <c:pt idx="4">
                  <c:v>1.8</c:v>
                </c:pt>
              </c:numCache>
            </c:numRef>
          </c:val>
          <c:extLst>
            <c:ext xmlns:c16="http://schemas.microsoft.com/office/drawing/2014/chart" uri="{C3380CC4-5D6E-409C-BE32-E72D297353CC}">
              <c16:uniqueId val="{00000003-8810-0A41-B8B2-C212BC880CB1}"/>
            </c:ext>
          </c:extLst>
        </c:ser>
        <c:dLbls>
          <c:showLegendKey val="0"/>
          <c:showVal val="0"/>
          <c:showCatName val="0"/>
          <c:showSerName val="0"/>
          <c:showPercent val="0"/>
          <c:showBubbleSize val="0"/>
        </c:dLbls>
        <c:gapWidth val="72"/>
        <c:overlap val="-100"/>
        <c:axId val="847848416"/>
        <c:axId val="847847856"/>
      </c:barChart>
      <c:catAx>
        <c:axId val="847848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crossAx val="847847856"/>
        <c:crosses val="autoZero"/>
        <c:auto val="1"/>
        <c:lblAlgn val="ctr"/>
        <c:lblOffset val="100"/>
        <c:noMultiLvlLbl val="0"/>
      </c:catAx>
      <c:valAx>
        <c:axId val="847847856"/>
        <c:scaling>
          <c:orientation val="minMax"/>
        </c:scaling>
        <c:delete val="1"/>
        <c:axPos val="l"/>
        <c:numFmt formatCode="General" sourceLinked="1"/>
        <c:majorTickMark val="none"/>
        <c:minorTickMark val="none"/>
        <c:tickLblPos val="nextTo"/>
        <c:crossAx val="8478484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rgbClr val="000000">
                    <a:lumMod val="65000"/>
                    <a:lumOff val="35000"/>
                  </a:srgbClr>
                </a:solidFill>
                <a:latin typeface="+mn-lt"/>
                <a:ea typeface="+mn-ea"/>
                <a:cs typeface="+mn-cs"/>
              </a:defRPr>
            </a:pPr>
            <a:r>
              <a:rPr lang="en-IN" sz="1800" b="0" i="0" baseline="0" dirty="0">
                <a:effectLst/>
              </a:rPr>
              <a:t>workflows_split_chart2</a:t>
            </a:r>
            <a:r>
              <a:rPr lang="en-US" sz="1800" b="0" i="0" baseline="0" dirty="0">
                <a:effectLst/>
              </a:rPr>
              <a:t>,11,data_labels. calibri.9.B.COLOR:255-255-255,legend.8 ,dl_format-0%</a:t>
            </a:r>
            <a:endParaRPr lang="en-IN" sz="1800" dirty="0">
              <a:effectLst/>
            </a:endParaRPr>
          </a:p>
        </c:rich>
      </c:tx>
      <c:layout>
        <c:manualLayout>
          <c:xMode val="edge"/>
          <c:yMode val="edge"/>
          <c:x val="0.12776227394839296"/>
          <c:y val="8.0521022644160029E-2"/>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rgbClr val="000000">
                  <a:lumMod val="65000"/>
                  <a:lumOff val="35000"/>
                </a:srgbClr>
              </a:solidFill>
              <a:latin typeface="+mn-lt"/>
              <a:ea typeface="+mn-ea"/>
              <a:cs typeface="+mn-cs"/>
            </a:defRPr>
          </a:pPr>
          <a:endParaRPr lang="en-IN"/>
        </a:p>
      </c:txPr>
    </c:title>
    <c:autoTitleDeleted val="0"/>
    <c:plotArea>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c:spPr>
          <c:invertIfNegative val="0"/>
          <c:cat>
            <c:numRef>
              <c:f>Sheet1!$A$2</c:f>
              <c:numCache>
                <c:formatCode>General</c:formatCode>
                <c:ptCount val="1"/>
              </c:numCache>
            </c:numRef>
          </c:cat>
          <c:val>
            <c:numRef>
              <c:f>Sheet1!$B$2</c:f>
              <c:numCache>
                <c:formatCode>General</c:formatCode>
                <c:ptCount val="1"/>
                <c:pt idx="0">
                  <c:v>4.3</c:v>
                </c:pt>
              </c:numCache>
            </c:numRef>
          </c:val>
          <c:extLst>
            <c:ext xmlns:c16="http://schemas.microsoft.com/office/drawing/2014/chart" uri="{C3380CC4-5D6E-409C-BE32-E72D297353CC}">
              <c16:uniqueId val="{00000000-2A62-9545-BEE7-79EE26C7587D}"/>
            </c:ext>
          </c:extLst>
        </c:ser>
        <c:ser>
          <c:idx val="1"/>
          <c:order val="1"/>
          <c:tx>
            <c:strRef>
              <c:f>Sheet1!$C$1</c:f>
              <c:strCache>
                <c:ptCount val="1"/>
                <c:pt idx="0">
                  <c:v>Series 2</c:v>
                </c:pt>
              </c:strCache>
            </c:strRef>
          </c:tx>
          <c:spPr>
            <a:solidFill>
              <a:schemeClr val="accent5">
                <a:lumMod val="40000"/>
                <a:lumOff val="60000"/>
              </a:schemeClr>
            </a:solidFill>
            <a:ln>
              <a:noFill/>
            </a:ln>
            <a:effectLst/>
          </c:spPr>
          <c:invertIfNegative val="0"/>
          <c:cat>
            <c:numRef>
              <c:f>Sheet1!$A$2</c:f>
              <c:numCache>
                <c:formatCode>General</c:formatCode>
                <c:ptCount val="1"/>
              </c:numCache>
            </c:numRef>
          </c:cat>
          <c:val>
            <c:numRef>
              <c:f>Sheet1!$C$2</c:f>
              <c:numCache>
                <c:formatCode>General</c:formatCode>
                <c:ptCount val="1"/>
                <c:pt idx="0">
                  <c:v>2.4</c:v>
                </c:pt>
              </c:numCache>
            </c:numRef>
          </c:val>
          <c:extLst>
            <c:ext xmlns:c16="http://schemas.microsoft.com/office/drawing/2014/chart" uri="{C3380CC4-5D6E-409C-BE32-E72D297353CC}">
              <c16:uniqueId val="{00000001-2A62-9545-BEE7-79EE26C7587D}"/>
            </c:ext>
          </c:extLst>
        </c:ser>
        <c:ser>
          <c:idx val="2"/>
          <c:order val="2"/>
          <c:tx>
            <c:strRef>
              <c:f>Sheet1!$D$1</c:f>
              <c:strCache>
                <c:ptCount val="1"/>
                <c:pt idx="0">
                  <c:v>Series 3</c:v>
                </c:pt>
              </c:strCache>
            </c:strRef>
          </c:tx>
          <c:spPr>
            <a:solidFill>
              <a:schemeClr val="accent3"/>
            </a:solidFill>
            <a:ln>
              <a:noFill/>
            </a:ln>
            <a:effectLst/>
          </c:spPr>
          <c:invertIfNegative val="0"/>
          <c:cat>
            <c:numRef>
              <c:f>Sheet1!$A$2</c:f>
              <c:numCache>
                <c:formatCode>General</c:formatCode>
                <c:ptCount val="1"/>
              </c:numCache>
            </c:numRef>
          </c:cat>
          <c:val>
            <c:numRef>
              <c:f>Sheet1!$D$2</c:f>
              <c:numCache>
                <c:formatCode>General</c:formatCode>
                <c:ptCount val="1"/>
                <c:pt idx="0">
                  <c:v>2</c:v>
                </c:pt>
              </c:numCache>
            </c:numRef>
          </c:val>
          <c:extLst>
            <c:ext xmlns:c16="http://schemas.microsoft.com/office/drawing/2014/chart" uri="{C3380CC4-5D6E-409C-BE32-E72D297353CC}">
              <c16:uniqueId val="{00000002-2A62-9545-BEE7-79EE26C7587D}"/>
            </c:ext>
          </c:extLst>
        </c:ser>
        <c:dLbls>
          <c:showLegendKey val="0"/>
          <c:showVal val="0"/>
          <c:showCatName val="0"/>
          <c:showSerName val="0"/>
          <c:showPercent val="0"/>
          <c:showBubbleSize val="0"/>
        </c:dLbls>
        <c:gapWidth val="150"/>
        <c:overlap val="100"/>
        <c:axId val="704369712"/>
        <c:axId val="704234016"/>
      </c:barChart>
      <c:catAx>
        <c:axId val="70436971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04234016"/>
        <c:crosses val="autoZero"/>
        <c:auto val="1"/>
        <c:lblAlgn val="ctr"/>
        <c:lblOffset val="100"/>
        <c:noMultiLvlLbl val="0"/>
      </c:catAx>
      <c:valAx>
        <c:axId val="704234016"/>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043697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rgbClr val="000000">
                    <a:lumMod val="65000"/>
                    <a:lumOff val="35000"/>
                  </a:srgbClr>
                </a:solidFill>
                <a:latin typeface="+mn-lt"/>
                <a:ea typeface="+mn-ea"/>
                <a:cs typeface="+mn-cs"/>
              </a:defRPr>
            </a:pPr>
            <a:r>
              <a:rPr lang="en-IN" sz="1800" b="0" i="0" baseline="0" dirty="0">
                <a:effectLst/>
              </a:rPr>
              <a:t>workflows_split_chart3</a:t>
            </a:r>
            <a:r>
              <a:rPr lang="en-US" sz="1800" b="0" i="0" baseline="0" dirty="0">
                <a:effectLst/>
              </a:rPr>
              <a:t>,11,data_labels. calibri.9.B.COLOR:255-255-255,legend.8 ,dl_format-0%</a:t>
            </a:r>
            <a:endParaRPr lang="en-IN" sz="1800" dirty="0">
              <a:effectLst/>
            </a:endParaRPr>
          </a:p>
        </c:rich>
      </c:tx>
      <c:layout>
        <c:manualLayout>
          <c:xMode val="edge"/>
          <c:yMode val="edge"/>
          <c:x val="0.12776227394839296"/>
          <c:y val="8.0521022644160029E-2"/>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rgbClr val="000000">
                  <a:lumMod val="65000"/>
                  <a:lumOff val="35000"/>
                </a:srgbClr>
              </a:solidFill>
              <a:latin typeface="+mn-lt"/>
              <a:ea typeface="+mn-ea"/>
              <a:cs typeface="+mn-cs"/>
            </a:defRPr>
          </a:pPr>
          <a:endParaRPr lang="en-IN"/>
        </a:p>
      </c:txPr>
    </c:title>
    <c:autoTitleDeleted val="0"/>
    <c:plotArea>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c:spPr>
          <c:invertIfNegative val="0"/>
          <c:cat>
            <c:numRef>
              <c:f>Sheet1!$A$2</c:f>
              <c:numCache>
                <c:formatCode>General</c:formatCode>
                <c:ptCount val="1"/>
              </c:numCache>
            </c:numRef>
          </c:cat>
          <c:val>
            <c:numRef>
              <c:f>Sheet1!$B$2</c:f>
              <c:numCache>
                <c:formatCode>General</c:formatCode>
                <c:ptCount val="1"/>
                <c:pt idx="0">
                  <c:v>4.3</c:v>
                </c:pt>
              </c:numCache>
            </c:numRef>
          </c:val>
          <c:extLst>
            <c:ext xmlns:c16="http://schemas.microsoft.com/office/drawing/2014/chart" uri="{C3380CC4-5D6E-409C-BE32-E72D297353CC}">
              <c16:uniqueId val="{00000000-06B9-1A4D-BDE5-066B4BA20D89}"/>
            </c:ext>
          </c:extLst>
        </c:ser>
        <c:ser>
          <c:idx val="1"/>
          <c:order val="1"/>
          <c:tx>
            <c:strRef>
              <c:f>Sheet1!$C$1</c:f>
              <c:strCache>
                <c:ptCount val="1"/>
                <c:pt idx="0">
                  <c:v>Series 2</c:v>
                </c:pt>
              </c:strCache>
            </c:strRef>
          </c:tx>
          <c:spPr>
            <a:solidFill>
              <a:schemeClr val="accent5">
                <a:lumMod val="40000"/>
                <a:lumOff val="60000"/>
              </a:schemeClr>
            </a:solidFill>
            <a:ln>
              <a:noFill/>
            </a:ln>
            <a:effectLst/>
          </c:spPr>
          <c:invertIfNegative val="0"/>
          <c:cat>
            <c:numRef>
              <c:f>Sheet1!$A$2</c:f>
              <c:numCache>
                <c:formatCode>General</c:formatCode>
                <c:ptCount val="1"/>
              </c:numCache>
            </c:numRef>
          </c:cat>
          <c:val>
            <c:numRef>
              <c:f>Sheet1!$C$2</c:f>
              <c:numCache>
                <c:formatCode>General</c:formatCode>
                <c:ptCount val="1"/>
                <c:pt idx="0">
                  <c:v>2.4</c:v>
                </c:pt>
              </c:numCache>
            </c:numRef>
          </c:val>
          <c:extLst>
            <c:ext xmlns:c16="http://schemas.microsoft.com/office/drawing/2014/chart" uri="{C3380CC4-5D6E-409C-BE32-E72D297353CC}">
              <c16:uniqueId val="{00000001-06B9-1A4D-BDE5-066B4BA20D89}"/>
            </c:ext>
          </c:extLst>
        </c:ser>
        <c:ser>
          <c:idx val="2"/>
          <c:order val="2"/>
          <c:tx>
            <c:strRef>
              <c:f>Sheet1!$D$1</c:f>
              <c:strCache>
                <c:ptCount val="1"/>
                <c:pt idx="0">
                  <c:v>Series 3</c:v>
                </c:pt>
              </c:strCache>
            </c:strRef>
          </c:tx>
          <c:spPr>
            <a:solidFill>
              <a:schemeClr val="accent3"/>
            </a:solidFill>
            <a:ln>
              <a:noFill/>
            </a:ln>
            <a:effectLst/>
          </c:spPr>
          <c:invertIfNegative val="0"/>
          <c:cat>
            <c:numRef>
              <c:f>Sheet1!$A$2</c:f>
              <c:numCache>
                <c:formatCode>General</c:formatCode>
                <c:ptCount val="1"/>
              </c:numCache>
            </c:numRef>
          </c:cat>
          <c:val>
            <c:numRef>
              <c:f>Sheet1!$D$2</c:f>
              <c:numCache>
                <c:formatCode>General</c:formatCode>
                <c:ptCount val="1"/>
                <c:pt idx="0">
                  <c:v>2</c:v>
                </c:pt>
              </c:numCache>
            </c:numRef>
          </c:val>
          <c:extLst>
            <c:ext xmlns:c16="http://schemas.microsoft.com/office/drawing/2014/chart" uri="{C3380CC4-5D6E-409C-BE32-E72D297353CC}">
              <c16:uniqueId val="{00000002-06B9-1A4D-BDE5-066B4BA20D89}"/>
            </c:ext>
          </c:extLst>
        </c:ser>
        <c:dLbls>
          <c:showLegendKey val="0"/>
          <c:showVal val="0"/>
          <c:showCatName val="0"/>
          <c:showSerName val="0"/>
          <c:showPercent val="0"/>
          <c:showBubbleSize val="0"/>
        </c:dLbls>
        <c:gapWidth val="150"/>
        <c:overlap val="100"/>
        <c:axId val="704369712"/>
        <c:axId val="704234016"/>
      </c:barChart>
      <c:catAx>
        <c:axId val="70436971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04234016"/>
        <c:crosses val="autoZero"/>
        <c:auto val="1"/>
        <c:lblAlgn val="ctr"/>
        <c:lblOffset val="100"/>
        <c:noMultiLvlLbl val="0"/>
      </c:catAx>
      <c:valAx>
        <c:axId val="704234016"/>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043697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rgbClr val="000000">
                    <a:lumMod val="65000"/>
                    <a:lumOff val="35000"/>
                  </a:srgbClr>
                </a:solidFill>
                <a:latin typeface="+mn-lt"/>
                <a:ea typeface="+mn-ea"/>
                <a:cs typeface="+mn-cs"/>
              </a:defRPr>
            </a:pPr>
            <a:r>
              <a:rPr lang="en-IN" sz="1800" b="0" i="0" baseline="0" dirty="0">
                <a:effectLst/>
              </a:rPr>
              <a:t>workflows_split_chart5</a:t>
            </a:r>
            <a:r>
              <a:rPr lang="en-US" sz="1800" b="0" i="0" baseline="0" dirty="0">
                <a:effectLst/>
              </a:rPr>
              <a:t>,11,data_labels. calibri.9</a:t>
            </a:r>
          </a:p>
          <a:p>
            <a:pPr marL="0" marR="0" lvl="0" indent="0" algn="ctr" defTabSz="914400" rtl="0" eaLnBrk="1" fontAlgn="auto" latinLnBrk="0" hangingPunct="1">
              <a:lnSpc>
                <a:spcPct val="100000"/>
              </a:lnSpc>
              <a:spcBef>
                <a:spcPts val="0"/>
              </a:spcBef>
              <a:spcAft>
                <a:spcPts val="0"/>
              </a:spcAft>
              <a:buClrTx/>
              <a:buSzTx/>
              <a:buFontTx/>
              <a:buNone/>
              <a:tabLst/>
              <a:defRPr>
                <a:solidFill>
                  <a:srgbClr val="000000">
                    <a:lumMod val="65000"/>
                    <a:lumOff val="35000"/>
                  </a:srgbClr>
                </a:solidFill>
              </a:defRPr>
            </a:pPr>
            <a:r>
              <a:rPr lang="en-US" sz="1800" b="0" i="0" baseline="0" dirty="0">
                <a:effectLst/>
              </a:rPr>
              <a:t>.B.COLOR:255-255-255,legend.8.</a:t>
            </a:r>
            <a:r>
              <a:rPr lang="en-IN" sz="1862" b="0" i="0" u="none" strike="noStrike" baseline="0" dirty="0">
                <a:effectLst/>
              </a:rPr>
              <a:t>top</a:t>
            </a:r>
            <a:r>
              <a:rPr lang="en-US" sz="1800" b="0" i="0" baseline="0" dirty="0">
                <a:effectLst/>
              </a:rPr>
              <a:t>,dl_format-0%</a:t>
            </a:r>
            <a:endParaRPr lang="en-IN" sz="1800" dirty="0">
              <a:effectLst/>
            </a:endParaRPr>
          </a:p>
        </c:rich>
      </c:tx>
      <c:layout>
        <c:manualLayout>
          <c:xMode val="edge"/>
          <c:yMode val="edge"/>
          <c:x val="0.28825638888888888"/>
          <c:y val="0.54881587301587298"/>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rgbClr val="000000">
                  <a:lumMod val="65000"/>
                  <a:lumOff val="35000"/>
                </a:srgbClr>
              </a:solidFill>
              <a:latin typeface="+mn-lt"/>
              <a:ea typeface="+mn-ea"/>
              <a:cs typeface="+mn-cs"/>
            </a:defRPr>
          </a:pPr>
          <a:endParaRPr lang="en-US"/>
        </a:p>
      </c:txPr>
    </c:title>
    <c:autoTitleDeleted val="0"/>
    <c:plotArea>
      <c:layout>
        <c:manualLayout>
          <c:layoutTarget val="inner"/>
          <c:xMode val="edge"/>
          <c:yMode val="edge"/>
          <c:x val="3.7762412751116511E-2"/>
          <c:y val="9.3622046140944645E-2"/>
          <c:w val="0.91984433296681778"/>
          <c:h val="0.20436231469269059"/>
        </c:manualLayout>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c:spPr>
          <c:invertIfNegative val="0"/>
          <c:cat>
            <c:numRef>
              <c:f>Sheet1!$A$2</c:f>
              <c:numCache>
                <c:formatCode>General</c:formatCode>
                <c:ptCount val="1"/>
              </c:numCache>
            </c:numRef>
          </c:cat>
          <c:val>
            <c:numRef>
              <c:f>Sheet1!$B$2</c:f>
              <c:numCache>
                <c:formatCode>General</c:formatCode>
                <c:ptCount val="1"/>
                <c:pt idx="0">
                  <c:v>4.3</c:v>
                </c:pt>
              </c:numCache>
            </c:numRef>
          </c:val>
          <c:extLst>
            <c:ext xmlns:c16="http://schemas.microsoft.com/office/drawing/2014/chart" uri="{C3380CC4-5D6E-409C-BE32-E72D297353CC}">
              <c16:uniqueId val="{00000000-4AA0-874E-8B5E-D4A1890C371D}"/>
            </c:ext>
          </c:extLst>
        </c:ser>
        <c:ser>
          <c:idx val="1"/>
          <c:order val="1"/>
          <c:tx>
            <c:strRef>
              <c:f>Sheet1!$C$1</c:f>
              <c:strCache>
                <c:ptCount val="1"/>
                <c:pt idx="0">
                  <c:v>Series 2</c:v>
                </c:pt>
              </c:strCache>
            </c:strRef>
          </c:tx>
          <c:spPr>
            <a:solidFill>
              <a:schemeClr val="accent5">
                <a:lumMod val="40000"/>
                <a:lumOff val="60000"/>
              </a:schemeClr>
            </a:solidFill>
            <a:ln>
              <a:noFill/>
            </a:ln>
            <a:effectLst/>
          </c:spPr>
          <c:invertIfNegative val="0"/>
          <c:cat>
            <c:numRef>
              <c:f>Sheet1!$A$2</c:f>
              <c:numCache>
                <c:formatCode>General</c:formatCode>
                <c:ptCount val="1"/>
              </c:numCache>
            </c:numRef>
          </c:cat>
          <c:val>
            <c:numRef>
              <c:f>Sheet1!$C$2</c:f>
              <c:numCache>
                <c:formatCode>General</c:formatCode>
                <c:ptCount val="1"/>
                <c:pt idx="0">
                  <c:v>2.4</c:v>
                </c:pt>
              </c:numCache>
            </c:numRef>
          </c:val>
          <c:extLst>
            <c:ext xmlns:c16="http://schemas.microsoft.com/office/drawing/2014/chart" uri="{C3380CC4-5D6E-409C-BE32-E72D297353CC}">
              <c16:uniqueId val="{00000001-4AA0-874E-8B5E-D4A1890C371D}"/>
            </c:ext>
          </c:extLst>
        </c:ser>
        <c:ser>
          <c:idx val="2"/>
          <c:order val="2"/>
          <c:tx>
            <c:strRef>
              <c:f>Sheet1!$D$1</c:f>
              <c:strCache>
                <c:ptCount val="1"/>
                <c:pt idx="0">
                  <c:v>Series 3</c:v>
                </c:pt>
              </c:strCache>
            </c:strRef>
          </c:tx>
          <c:spPr>
            <a:solidFill>
              <a:schemeClr val="accent3"/>
            </a:solidFill>
            <a:ln>
              <a:noFill/>
            </a:ln>
            <a:effectLst/>
          </c:spPr>
          <c:invertIfNegative val="0"/>
          <c:cat>
            <c:numRef>
              <c:f>Sheet1!$A$2</c:f>
              <c:numCache>
                <c:formatCode>General</c:formatCode>
                <c:ptCount val="1"/>
              </c:numCache>
            </c:numRef>
          </c:cat>
          <c:val>
            <c:numRef>
              <c:f>Sheet1!$D$2</c:f>
              <c:numCache>
                <c:formatCode>General</c:formatCode>
                <c:ptCount val="1"/>
                <c:pt idx="0">
                  <c:v>2</c:v>
                </c:pt>
              </c:numCache>
            </c:numRef>
          </c:val>
          <c:extLst>
            <c:ext xmlns:c16="http://schemas.microsoft.com/office/drawing/2014/chart" uri="{C3380CC4-5D6E-409C-BE32-E72D297353CC}">
              <c16:uniqueId val="{00000002-4AA0-874E-8B5E-D4A1890C371D}"/>
            </c:ext>
          </c:extLst>
        </c:ser>
        <c:dLbls>
          <c:showLegendKey val="0"/>
          <c:showVal val="0"/>
          <c:showCatName val="0"/>
          <c:showSerName val="0"/>
          <c:showPercent val="0"/>
          <c:showBubbleSize val="0"/>
        </c:dLbls>
        <c:gapWidth val="150"/>
        <c:overlap val="100"/>
        <c:axId val="704369712"/>
        <c:axId val="704234016"/>
      </c:barChart>
      <c:catAx>
        <c:axId val="70436971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04234016"/>
        <c:crosses val="autoZero"/>
        <c:auto val="1"/>
        <c:lblAlgn val="ctr"/>
        <c:lblOffset val="100"/>
        <c:noMultiLvlLbl val="0"/>
      </c:catAx>
      <c:valAx>
        <c:axId val="704234016"/>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04369712"/>
        <c:crosses val="autoZero"/>
        <c:crossBetween val="between"/>
      </c:valAx>
      <c:spPr>
        <a:noFill/>
        <a:ln>
          <a:noFill/>
        </a:ln>
        <a:effectLst/>
      </c:spPr>
    </c:plotArea>
    <c:legend>
      <c:legendPos val="t"/>
      <c:layout>
        <c:manualLayout>
          <c:xMode val="edge"/>
          <c:yMode val="edge"/>
          <c:x val="0.31602847222222225"/>
          <c:y val="3.8610317460317456E-2"/>
          <c:w val="0.35520847222222224"/>
          <c:h val="0.3016074074074073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rgbClr val="000000">
                    <a:lumMod val="65000"/>
                    <a:lumOff val="35000"/>
                  </a:srgbClr>
                </a:solidFill>
                <a:latin typeface="+mn-lt"/>
                <a:ea typeface="+mn-ea"/>
                <a:cs typeface="+mn-cs"/>
              </a:defRPr>
            </a:pPr>
            <a:r>
              <a:rPr lang="en-IN" sz="1800" b="0" i="0" baseline="0" dirty="0">
                <a:effectLst/>
              </a:rPr>
              <a:t>workflows_split_chart1</a:t>
            </a:r>
            <a:r>
              <a:rPr lang="en-US" sz="1800" b="0" i="0" baseline="0" dirty="0">
                <a:effectLst/>
              </a:rPr>
              <a:t>,11,data_labels. calibri.9.B.COLOR:255-255-255,legend.8.left,dl_format-0%</a:t>
            </a:r>
            <a:endParaRPr lang="en-IN" sz="1800" dirty="0">
              <a:effectLst/>
            </a:endParaRPr>
          </a:p>
        </c:rich>
      </c:tx>
      <c:layout>
        <c:manualLayout>
          <c:xMode val="edge"/>
          <c:yMode val="edge"/>
          <c:x val="0.12776227394839296"/>
          <c:y val="8.0521022644160029E-2"/>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rgbClr val="000000">
                  <a:lumMod val="65000"/>
                  <a:lumOff val="35000"/>
                </a:srgbClr>
              </a:solidFill>
              <a:latin typeface="+mn-lt"/>
              <a:ea typeface="+mn-ea"/>
              <a:cs typeface="+mn-cs"/>
            </a:defRPr>
          </a:pPr>
          <a:endParaRPr lang="en-IN"/>
        </a:p>
      </c:txPr>
    </c:title>
    <c:autoTitleDeleted val="0"/>
    <c:plotArea>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c:spPr>
          <c:invertIfNegative val="0"/>
          <c:cat>
            <c:numRef>
              <c:f>Sheet1!$A$2</c:f>
              <c:numCache>
                <c:formatCode>General</c:formatCode>
                <c:ptCount val="1"/>
              </c:numCache>
            </c:numRef>
          </c:cat>
          <c:val>
            <c:numRef>
              <c:f>Sheet1!$B$2</c:f>
              <c:numCache>
                <c:formatCode>General</c:formatCode>
                <c:ptCount val="1"/>
                <c:pt idx="0">
                  <c:v>4</c:v>
                </c:pt>
              </c:numCache>
            </c:numRef>
          </c:val>
          <c:extLst>
            <c:ext xmlns:c16="http://schemas.microsoft.com/office/drawing/2014/chart" uri="{C3380CC4-5D6E-409C-BE32-E72D297353CC}">
              <c16:uniqueId val="{00000000-C091-3C4C-80C3-6871EBD8A24D}"/>
            </c:ext>
          </c:extLst>
        </c:ser>
        <c:ser>
          <c:idx val="1"/>
          <c:order val="1"/>
          <c:tx>
            <c:strRef>
              <c:f>Sheet1!$C$1</c:f>
              <c:strCache>
                <c:ptCount val="1"/>
                <c:pt idx="0">
                  <c:v>Series 2</c:v>
                </c:pt>
              </c:strCache>
            </c:strRef>
          </c:tx>
          <c:spPr>
            <a:solidFill>
              <a:schemeClr val="accent5">
                <a:lumMod val="40000"/>
                <a:lumOff val="60000"/>
              </a:schemeClr>
            </a:solidFill>
            <a:ln>
              <a:noFill/>
            </a:ln>
            <a:effectLst/>
          </c:spPr>
          <c:invertIfNegative val="0"/>
          <c:cat>
            <c:numRef>
              <c:f>Sheet1!$A$2</c:f>
              <c:numCache>
                <c:formatCode>General</c:formatCode>
                <c:ptCount val="1"/>
              </c:numCache>
            </c:numRef>
          </c:cat>
          <c:val>
            <c:numRef>
              <c:f>Sheet1!$C$2</c:f>
              <c:numCache>
                <c:formatCode>General</c:formatCode>
                <c:ptCount val="1"/>
                <c:pt idx="0">
                  <c:v>4</c:v>
                </c:pt>
              </c:numCache>
            </c:numRef>
          </c:val>
          <c:extLst>
            <c:ext xmlns:c16="http://schemas.microsoft.com/office/drawing/2014/chart" uri="{C3380CC4-5D6E-409C-BE32-E72D297353CC}">
              <c16:uniqueId val="{00000001-C091-3C4C-80C3-6871EBD8A24D}"/>
            </c:ext>
          </c:extLst>
        </c:ser>
        <c:ser>
          <c:idx val="2"/>
          <c:order val="2"/>
          <c:tx>
            <c:strRef>
              <c:f>Sheet1!$D$1</c:f>
              <c:strCache>
                <c:ptCount val="1"/>
                <c:pt idx="0">
                  <c:v>Series 3</c:v>
                </c:pt>
              </c:strCache>
            </c:strRef>
          </c:tx>
          <c:spPr>
            <a:solidFill>
              <a:schemeClr val="accent3"/>
            </a:solidFill>
            <a:ln>
              <a:noFill/>
            </a:ln>
            <a:effectLst/>
          </c:spPr>
          <c:invertIfNegative val="0"/>
          <c:cat>
            <c:numRef>
              <c:f>Sheet1!$A$2</c:f>
              <c:numCache>
                <c:formatCode>General</c:formatCode>
                <c:ptCount val="1"/>
              </c:numCache>
            </c:numRef>
          </c:cat>
          <c:val>
            <c:numRef>
              <c:f>Sheet1!$D$2</c:f>
              <c:numCache>
                <c:formatCode>General</c:formatCode>
                <c:ptCount val="1"/>
                <c:pt idx="0">
                  <c:v>2</c:v>
                </c:pt>
              </c:numCache>
            </c:numRef>
          </c:val>
          <c:extLst>
            <c:ext xmlns:c16="http://schemas.microsoft.com/office/drawing/2014/chart" uri="{C3380CC4-5D6E-409C-BE32-E72D297353CC}">
              <c16:uniqueId val="{00000002-C091-3C4C-80C3-6871EBD8A24D}"/>
            </c:ext>
          </c:extLst>
        </c:ser>
        <c:dLbls>
          <c:showLegendKey val="0"/>
          <c:showVal val="0"/>
          <c:showCatName val="0"/>
          <c:showSerName val="0"/>
          <c:showPercent val="0"/>
          <c:showBubbleSize val="0"/>
        </c:dLbls>
        <c:gapWidth val="150"/>
        <c:overlap val="100"/>
        <c:axId val="704369712"/>
        <c:axId val="704234016"/>
      </c:barChart>
      <c:catAx>
        <c:axId val="70436971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04234016"/>
        <c:crosses val="autoZero"/>
        <c:auto val="1"/>
        <c:lblAlgn val="ctr"/>
        <c:lblOffset val="100"/>
        <c:noMultiLvlLbl val="0"/>
      </c:catAx>
      <c:valAx>
        <c:axId val="704234016"/>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043697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rgbClr val="000000">
                    <a:lumMod val="65000"/>
                    <a:lumOff val="35000"/>
                  </a:srgbClr>
                </a:solidFill>
                <a:latin typeface="+mn-lt"/>
                <a:ea typeface="+mn-ea"/>
                <a:cs typeface="+mn-cs"/>
              </a:defRPr>
            </a:pPr>
            <a:r>
              <a:rPr lang="en-IN" sz="1800" b="0" i="0" baseline="0" dirty="0">
                <a:effectLst/>
              </a:rPr>
              <a:t>workflows_split_chart4</a:t>
            </a:r>
            <a:r>
              <a:rPr lang="en-US" sz="1800" b="0" i="0" baseline="0" dirty="0">
                <a:effectLst/>
              </a:rPr>
              <a:t>,11,data_labels. calibri.9.B.COLOR:255-255-255,legend.8.top ,dl_format-0%</a:t>
            </a:r>
            <a:endParaRPr lang="en-IN" sz="1800" dirty="0">
              <a:effectLst/>
            </a:endParaRPr>
          </a:p>
        </c:rich>
      </c:tx>
      <c:layout>
        <c:manualLayout>
          <c:xMode val="edge"/>
          <c:yMode val="edge"/>
          <c:x val="0.12602040081603266"/>
          <c:y val="0.18430401804018037"/>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rgbClr val="000000">
                  <a:lumMod val="65000"/>
                  <a:lumOff val="35000"/>
                </a:srgbClr>
              </a:solidFill>
              <a:latin typeface="+mn-lt"/>
              <a:ea typeface="+mn-ea"/>
              <a:cs typeface="+mn-cs"/>
            </a:defRPr>
          </a:pPr>
          <a:endParaRPr lang="en-IN"/>
        </a:p>
      </c:txPr>
    </c:title>
    <c:autoTitleDeleted val="0"/>
    <c:plotArea>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c:spPr>
          <c:invertIfNegative val="0"/>
          <c:cat>
            <c:numRef>
              <c:f>Sheet1!$A$2</c:f>
              <c:numCache>
                <c:formatCode>General</c:formatCode>
                <c:ptCount val="1"/>
              </c:numCache>
            </c:numRef>
          </c:cat>
          <c:val>
            <c:numRef>
              <c:f>Sheet1!$B$2</c:f>
              <c:numCache>
                <c:formatCode>General</c:formatCode>
                <c:ptCount val="1"/>
                <c:pt idx="0">
                  <c:v>4.3</c:v>
                </c:pt>
              </c:numCache>
            </c:numRef>
          </c:val>
          <c:extLst>
            <c:ext xmlns:c16="http://schemas.microsoft.com/office/drawing/2014/chart" uri="{C3380CC4-5D6E-409C-BE32-E72D297353CC}">
              <c16:uniqueId val="{00000000-7659-F14C-B08B-895C2093823B}"/>
            </c:ext>
          </c:extLst>
        </c:ser>
        <c:ser>
          <c:idx val="1"/>
          <c:order val="1"/>
          <c:tx>
            <c:strRef>
              <c:f>Sheet1!$C$1</c:f>
              <c:strCache>
                <c:ptCount val="1"/>
                <c:pt idx="0">
                  <c:v>Series 2</c:v>
                </c:pt>
              </c:strCache>
            </c:strRef>
          </c:tx>
          <c:spPr>
            <a:solidFill>
              <a:schemeClr val="accent5">
                <a:lumMod val="40000"/>
                <a:lumOff val="60000"/>
              </a:schemeClr>
            </a:solidFill>
            <a:ln>
              <a:noFill/>
            </a:ln>
            <a:effectLst/>
          </c:spPr>
          <c:invertIfNegative val="0"/>
          <c:cat>
            <c:numRef>
              <c:f>Sheet1!$A$2</c:f>
              <c:numCache>
                <c:formatCode>General</c:formatCode>
                <c:ptCount val="1"/>
              </c:numCache>
            </c:numRef>
          </c:cat>
          <c:val>
            <c:numRef>
              <c:f>Sheet1!$C$2</c:f>
              <c:numCache>
                <c:formatCode>General</c:formatCode>
                <c:ptCount val="1"/>
                <c:pt idx="0">
                  <c:v>2.4</c:v>
                </c:pt>
              </c:numCache>
            </c:numRef>
          </c:val>
          <c:extLst>
            <c:ext xmlns:c16="http://schemas.microsoft.com/office/drawing/2014/chart" uri="{C3380CC4-5D6E-409C-BE32-E72D297353CC}">
              <c16:uniqueId val="{00000001-7659-F14C-B08B-895C2093823B}"/>
            </c:ext>
          </c:extLst>
        </c:ser>
        <c:ser>
          <c:idx val="2"/>
          <c:order val="2"/>
          <c:tx>
            <c:strRef>
              <c:f>Sheet1!$D$1</c:f>
              <c:strCache>
                <c:ptCount val="1"/>
                <c:pt idx="0">
                  <c:v>Series 3</c:v>
                </c:pt>
              </c:strCache>
            </c:strRef>
          </c:tx>
          <c:spPr>
            <a:solidFill>
              <a:schemeClr val="accent3"/>
            </a:solidFill>
            <a:ln>
              <a:noFill/>
            </a:ln>
            <a:effectLst/>
          </c:spPr>
          <c:invertIfNegative val="0"/>
          <c:cat>
            <c:numRef>
              <c:f>Sheet1!$A$2</c:f>
              <c:numCache>
                <c:formatCode>General</c:formatCode>
                <c:ptCount val="1"/>
              </c:numCache>
            </c:numRef>
          </c:cat>
          <c:val>
            <c:numRef>
              <c:f>Sheet1!$D$2</c:f>
              <c:numCache>
                <c:formatCode>General</c:formatCode>
                <c:ptCount val="1"/>
                <c:pt idx="0">
                  <c:v>2</c:v>
                </c:pt>
              </c:numCache>
            </c:numRef>
          </c:val>
          <c:extLst>
            <c:ext xmlns:c16="http://schemas.microsoft.com/office/drawing/2014/chart" uri="{C3380CC4-5D6E-409C-BE32-E72D297353CC}">
              <c16:uniqueId val="{00000002-7659-F14C-B08B-895C2093823B}"/>
            </c:ext>
          </c:extLst>
        </c:ser>
        <c:dLbls>
          <c:showLegendKey val="0"/>
          <c:showVal val="0"/>
          <c:showCatName val="0"/>
          <c:showSerName val="0"/>
          <c:showPercent val="0"/>
          <c:showBubbleSize val="0"/>
        </c:dLbls>
        <c:gapWidth val="150"/>
        <c:overlap val="100"/>
        <c:axId val="704369712"/>
        <c:axId val="704234016"/>
      </c:barChart>
      <c:catAx>
        <c:axId val="70436971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04234016"/>
        <c:crosses val="autoZero"/>
        <c:auto val="1"/>
        <c:lblAlgn val="ctr"/>
        <c:lblOffset val="100"/>
        <c:noMultiLvlLbl val="0"/>
      </c:catAx>
      <c:valAx>
        <c:axId val="704234016"/>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043697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rgbClr val="000000">
                    <a:lumMod val="65000"/>
                    <a:lumOff val="35000"/>
                  </a:srgbClr>
                </a:solidFill>
                <a:latin typeface="+mn-lt"/>
                <a:ea typeface="+mn-ea"/>
                <a:cs typeface="+mn-cs"/>
              </a:defRPr>
            </a:pPr>
            <a:r>
              <a:rPr lang="en-US" sz="1200" dirty="0">
                <a:latin typeface="Calibri" panose="020F0502020204030204" pitchFamily="34" charset="0"/>
                <a:cs typeface="Calibri" panose="020F0502020204030204" pitchFamily="34" charset="0"/>
              </a:rPr>
              <a:t>service_providers_chart,11,</a:t>
            </a:r>
            <a:r>
              <a:rPr lang="en-US" sz="1200" b="0" i="0" u="none" strike="noStrike" kern="1200" spc="0" baseline="0" dirty="0">
                <a:solidFill>
                  <a:srgbClr val="000000">
                    <a:lumMod val="65000"/>
                    <a:lumOff val="35000"/>
                  </a:srgbClr>
                </a:solidFill>
                <a:latin typeface="Calibri" panose="020F0502020204030204" pitchFamily="34" charset="0"/>
                <a:cs typeface="Calibri" panose="020F0502020204030204" pitchFamily="34" charset="0"/>
              </a:rPr>
              <a:t>data_labels.</a:t>
            </a:r>
            <a:r>
              <a:rPr lang="en-US" sz="1200" b="0" i="0" u="none" strike="noStrike" kern="1200" spc="0" baseline="0" dirty="0">
                <a:solidFill>
                  <a:srgbClr val="000000">
                    <a:lumMod val="65000"/>
                    <a:lumOff val="35000"/>
                  </a:srgbClr>
                </a:solidFill>
                <a:effectLst/>
                <a:latin typeface="Calibri" panose="020F0502020204030204" pitchFamily="34" charset="0"/>
                <a:cs typeface="Calibri" panose="020F0502020204030204" pitchFamily="34" charset="0"/>
              </a:rPr>
              <a:t>calibri.10.</a:t>
            </a:r>
            <a:r>
              <a:rPr lang="en-IN" sz="1200" dirty="0" err="1">
                <a:effectLst/>
              </a:rPr>
              <a:t>best_fit</a:t>
            </a:r>
            <a:r>
              <a:rPr lang="en-IN" sz="1200" dirty="0" err="1">
                <a:effectLst/>
                <a:latin typeface="Calibri" panose="020F0502020204030204" pitchFamily="34" charset="0"/>
                <a:cs typeface="Calibri" panose="020F0502020204030204" pitchFamily="34" charset="0"/>
              </a:rPr>
              <a:t>.dl_cat</a:t>
            </a:r>
            <a:r>
              <a:rPr lang="en-US" sz="1200" b="0" i="0" u="none" strike="noStrike" kern="1200" spc="0" baseline="0">
                <a:solidFill>
                  <a:srgbClr val="000000">
                    <a:lumMod val="65000"/>
                    <a:lumOff val="35000"/>
                  </a:srgbClr>
                </a:solidFill>
                <a:effectLst/>
                <a:latin typeface="Calibri" panose="020F0502020204030204" pitchFamily="34" charset="0"/>
                <a:cs typeface="Calibri" panose="020F0502020204030204" pitchFamily="34" charset="0"/>
              </a:rPr>
              <a:t>,dl_format-0%</a:t>
            </a:r>
            <a:endParaRPr lang="en-US" sz="1200">
              <a:latin typeface="Calibri" panose="020F0502020204030204" pitchFamily="34" charset="0"/>
              <a:cs typeface="Calibri" panose="020F0502020204030204" pitchFamily="34" charset="0"/>
            </a:endParaRPr>
          </a:p>
        </c:rich>
      </c:tx>
      <c:layout>
        <c:manualLayout>
          <c:xMode val="edge"/>
          <c:yMode val="edge"/>
          <c:x val="0.10315068955407271"/>
          <c:y val="0.77189955417788703"/>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rgbClr val="000000">
                  <a:lumMod val="65000"/>
                  <a:lumOff val="35000"/>
                </a:srgbClr>
              </a:solidFill>
              <a:latin typeface="+mn-lt"/>
              <a:ea typeface="+mn-ea"/>
              <a:cs typeface="+mn-cs"/>
            </a:defRPr>
          </a:pPr>
          <a:endParaRPr lang="en-US"/>
        </a:p>
      </c:txPr>
    </c:title>
    <c:autoTitleDeleted val="0"/>
    <c:plotArea>
      <c:layout>
        <c:manualLayout>
          <c:layoutTarget val="inner"/>
          <c:xMode val="edge"/>
          <c:yMode val="edge"/>
          <c:x val="0.22001417156858466"/>
          <c:y val="0.11078650023971613"/>
          <c:w val="0.56142782805826486"/>
          <c:h val="0.67096929142106698"/>
        </c:manualLayout>
      </c:layout>
      <c:pieChart>
        <c:varyColors val="1"/>
        <c:ser>
          <c:idx val="0"/>
          <c:order val="0"/>
          <c:tx>
            <c:strRef>
              <c:f>Sheet1!$B$1</c:f>
              <c:strCache>
                <c:ptCount val="1"/>
                <c:pt idx="0">
                  <c:v>Sales</c:v>
                </c:pt>
              </c:strCache>
            </c:strRef>
          </c:tx>
          <c:dPt>
            <c:idx val="0"/>
            <c:bubble3D val="0"/>
            <c:spPr>
              <a:solidFill>
                <a:schemeClr val="accent6"/>
              </a:solidFill>
              <a:ln w="19050">
                <a:solidFill>
                  <a:schemeClr val="lt1"/>
                </a:solidFill>
              </a:ln>
              <a:effectLst/>
            </c:spPr>
            <c:extLst>
              <c:ext xmlns:c16="http://schemas.microsoft.com/office/drawing/2014/chart" uri="{C3380CC4-5D6E-409C-BE32-E72D297353CC}">
                <c16:uniqueId val="{00000001-54DB-4145-8303-A590D8D37AF5}"/>
              </c:ext>
            </c:extLst>
          </c:dPt>
          <c:dPt>
            <c:idx val="1"/>
            <c:bubble3D val="0"/>
            <c:spPr>
              <a:solidFill>
                <a:schemeClr val="accent5"/>
              </a:solidFill>
              <a:ln w="19050">
                <a:solidFill>
                  <a:schemeClr val="lt1"/>
                </a:solidFill>
              </a:ln>
              <a:effectLst/>
            </c:spPr>
            <c:extLst>
              <c:ext xmlns:c16="http://schemas.microsoft.com/office/drawing/2014/chart" uri="{C3380CC4-5D6E-409C-BE32-E72D297353CC}">
                <c16:uniqueId val="{00000003-54DB-4145-8303-A590D8D37AF5}"/>
              </c:ext>
            </c:extLst>
          </c:dPt>
          <c:dPt>
            <c:idx val="2"/>
            <c:bubble3D val="0"/>
            <c:spPr>
              <a:solidFill>
                <a:schemeClr val="accent4"/>
              </a:solidFill>
              <a:ln w="19050">
                <a:solidFill>
                  <a:schemeClr val="lt1"/>
                </a:solidFill>
              </a:ln>
              <a:effectLst/>
            </c:spPr>
            <c:extLst>
              <c:ext xmlns:c16="http://schemas.microsoft.com/office/drawing/2014/chart" uri="{C3380CC4-5D6E-409C-BE32-E72D297353CC}">
                <c16:uniqueId val="{00000005-54DB-4145-8303-A590D8D37AF5}"/>
              </c:ext>
            </c:extLst>
          </c:dPt>
          <c:dPt>
            <c:idx val="3"/>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07-54DB-4145-8303-A590D8D37AF5}"/>
              </c:ext>
            </c:extLst>
          </c:dPt>
          <c:dPt>
            <c:idx val="4"/>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09-54DB-4145-8303-A590D8D37AF5}"/>
              </c:ext>
            </c:extLst>
          </c:dPt>
          <c:dPt>
            <c:idx val="5"/>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0B-54DB-4145-8303-A590D8D37AF5}"/>
              </c:ext>
            </c:extLst>
          </c:dPt>
          <c:dLbls>
            <c:dLbl>
              <c:idx val="0"/>
              <c:spPr>
                <a:noFill/>
                <a:ln>
                  <a:noFill/>
                </a:ln>
                <a:effectLst/>
              </c:spPr>
              <c:txPr>
                <a:bodyPr rot="0" spcFirstLastPara="1" vertOverflow="ellipsis" vert="horz" wrap="square" lIns="38100" tIns="19050" rIns="38100" bIns="19050" anchor="ctr" anchorCtr="1">
                  <a:noAutofit/>
                </a:bodyPr>
                <a:lstStyle/>
                <a:p>
                  <a:pPr>
                    <a:defRPr sz="1050"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dLblPos val="bestFit"/>
              <c:showLegendKey val="0"/>
              <c:showVal val="1"/>
              <c:showCatName val="1"/>
              <c:showSerName val="0"/>
              <c:showPercent val="0"/>
              <c:showBubbleSize val="0"/>
              <c:separator>
</c:separator>
              <c:extLst>
                <c:ext xmlns:c15="http://schemas.microsoft.com/office/drawing/2012/chart" uri="{CE6537A1-D6FC-4f65-9D91-7224C49458BB}">
                  <c15:layout>
                    <c:manualLayout>
                      <c:w val="0.12053767924572011"/>
                      <c:h val="0.19259116130106216"/>
                    </c:manualLayout>
                  </c15:layout>
                </c:ext>
                <c:ext xmlns:c16="http://schemas.microsoft.com/office/drawing/2014/chart" uri="{C3380CC4-5D6E-409C-BE32-E72D297353CC}">
                  <c16:uniqueId val="{00000001-54DB-4145-8303-A590D8D37AF5}"/>
                </c:ext>
              </c:extLst>
            </c:dLbl>
            <c:dLbl>
              <c:idx val="1"/>
              <c:spPr>
                <a:noFill/>
                <a:ln>
                  <a:noFill/>
                </a:ln>
                <a:effectLst/>
              </c:spPr>
              <c:txPr>
                <a:bodyPr rot="0" spcFirstLastPara="1" vertOverflow="ellipsis" vert="horz" wrap="square" lIns="38100" tIns="19050" rIns="38100" bIns="19050" anchor="ctr" anchorCtr="1">
                  <a:noAutofit/>
                </a:bodyPr>
                <a:lstStyle/>
                <a:p>
                  <a:pPr>
                    <a:defRPr sz="1050"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dLblPos val="bestFit"/>
              <c:showLegendKey val="0"/>
              <c:showVal val="1"/>
              <c:showCatName val="1"/>
              <c:showSerName val="0"/>
              <c:showPercent val="0"/>
              <c:showBubbleSize val="0"/>
              <c:separator>
</c:separator>
              <c:extLst>
                <c:ext xmlns:c15="http://schemas.microsoft.com/office/drawing/2012/chart" uri="{CE6537A1-D6FC-4f65-9D91-7224C49458BB}">
                  <c15:layout>
                    <c:manualLayout>
                      <c:w val="0.10302515265610032"/>
                      <c:h val="0.20114882312305896"/>
                    </c:manualLayout>
                  </c15:layout>
                </c:ext>
                <c:ext xmlns:c16="http://schemas.microsoft.com/office/drawing/2014/chart" uri="{C3380CC4-5D6E-409C-BE32-E72D297353CC}">
                  <c16:uniqueId val="{00000003-54DB-4145-8303-A590D8D37AF5}"/>
                </c:ext>
              </c:extLst>
            </c:dLbl>
            <c:dLbl>
              <c:idx val="2"/>
              <c:spPr>
                <a:noFill/>
                <a:ln>
                  <a:noFill/>
                </a:ln>
                <a:effectLst/>
              </c:spPr>
              <c:txPr>
                <a:bodyPr rot="0" spcFirstLastPara="1" vertOverflow="ellipsis" vert="horz" wrap="square" lIns="38100" tIns="19050" rIns="38100" bIns="19050" anchor="ctr" anchorCtr="1">
                  <a:noAutofit/>
                </a:bodyPr>
                <a:lstStyle/>
                <a:p>
                  <a:pPr>
                    <a:defRPr sz="1050"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dLblPos val="bestFit"/>
              <c:showLegendKey val="0"/>
              <c:showVal val="1"/>
              <c:showCatName val="1"/>
              <c:showSerName val="0"/>
              <c:showPercent val="0"/>
              <c:showBubbleSize val="0"/>
              <c:separator>
</c:separator>
              <c:extLst>
                <c:ext xmlns:c15="http://schemas.microsoft.com/office/drawing/2012/chart" uri="{CE6537A1-D6FC-4f65-9D91-7224C49458BB}">
                  <c15:layout>
                    <c:manualLayout>
                      <c:w val="0.17026605972154651"/>
                      <c:h val="0.18052371057894281"/>
                    </c:manualLayout>
                  </c15:layout>
                </c:ext>
                <c:ext xmlns:c16="http://schemas.microsoft.com/office/drawing/2014/chart" uri="{C3380CC4-5D6E-409C-BE32-E72D297353CC}">
                  <c16:uniqueId val="{00000005-54DB-4145-8303-A590D8D37AF5}"/>
                </c:ext>
              </c:extLst>
            </c:dLbl>
            <c:dLbl>
              <c:idx val="3"/>
              <c:spPr>
                <a:noFill/>
                <a:ln>
                  <a:noFill/>
                </a:ln>
                <a:effectLst/>
              </c:spPr>
              <c:txPr>
                <a:bodyPr rot="0" spcFirstLastPara="1" vertOverflow="ellipsis" vert="horz" wrap="square" lIns="38100" tIns="19050" rIns="38100" bIns="19050" anchor="ctr" anchorCtr="1">
                  <a:noAutofit/>
                </a:bodyPr>
                <a:lstStyle/>
                <a:p>
                  <a:pPr>
                    <a:defRPr sz="1050"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dLblPos val="bestFit"/>
              <c:showLegendKey val="0"/>
              <c:showVal val="1"/>
              <c:showCatName val="1"/>
              <c:showSerName val="0"/>
              <c:showPercent val="0"/>
              <c:showBubbleSize val="0"/>
              <c:separator>, </c:separator>
              <c:extLst>
                <c:ext xmlns:c15="http://schemas.microsoft.com/office/drawing/2012/chart" uri="{CE6537A1-D6FC-4f65-9D91-7224C49458BB}">
                  <c15:layout>
                    <c:manualLayout>
                      <c:w val="0.2229681851196243"/>
                      <c:h val="0.16823854227191018"/>
                    </c:manualLayout>
                  </c15:layout>
                </c:ext>
                <c:ext xmlns:c16="http://schemas.microsoft.com/office/drawing/2014/chart" uri="{C3380CC4-5D6E-409C-BE32-E72D297353CC}">
                  <c16:uniqueId val="{00000007-54DB-4145-8303-A590D8D37AF5}"/>
                </c:ext>
              </c:extLst>
            </c:dLbl>
            <c:dLbl>
              <c:idx val="4"/>
              <c:spPr>
                <a:noFill/>
                <a:ln>
                  <a:noFill/>
                </a:ln>
                <a:effectLst/>
              </c:spPr>
              <c:txPr>
                <a:bodyPr rot="0" spcFirstLastPara="1" vertOverflow="ellipsis" vert="horz" wrap="square" lIns="38100" tIns="19050" rIns="38100" bIns="19050" anchor="ctr" anchorCtr="1">
                  <a:noAutofit/>
                </a:bodyPr>
                <a:lstStyle/>
                <a:p>
                  <a:pPr>
                    <a:defRPr sz="1050"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dLblPos val="bestFit"/>
              <c:showLegendKey val="0"/>
              <c:showVal val="1"/>
              <c:showCatName val="1"/>
              <c:showSerName val="0"/>
              <c:showPercent val="0"/>
              <c:showBubbleSize val="0"/>
              <c:separator>
</c:separator>
              <c:extLst>
                <c:ext xmlns:c15="http://schemas.microsoft.com/office/drawing/2012/chart" uri="{CE6537A1-D6FC-4f65-9D91-7224C49458BB}">
                  <c15:layout>
                    <c:manualLayout>
                      <c:w val="0.11856687911108565"/>
                      <c:h val="0.17612762967690257"/>
                    </c:manualLayout>
                  </c15:layout>
                </c:ext>
                <c:ext xmlns:c16="http://schemas.microsoft.com/office/drawing/2014/chart" uri="{C3380CC4-5D6E-409C-BE32-E72D297353CC}">
                  <c16:uniqueId val="{00000009-54DB-4145-8303-A590D8D37AF5}"/>
                </c:ext>
              </c:extLst>
            </c:dLbl>
            <c:dLbl>
              <c:idx val="5"/>
              <c:tx>
                <c:rich>
                  <a:bodyPr rot="0" spcFirstLastPara="1" vertOverflow="ellipsis" vert="horz" wrap="square" lIns="38100" tIns="19050" rIns="38100" bIns="19050" anchor="ctr" anchorCtr="1">
                    <a:noAutofit/>
                  </a:bodyPr>
                  <a:lstStyle/>
                  <a:p>
                    <a:pPr>
                      <a:defRPr sz="1050" b="0" i="0" u="none" strike="noStrike" kern="1200" baseline="0">
                        <a:solidFill>
                          <a:schemeClr val="tx1"/>
                        </a:solidFill>
                        <a:latin typeface="Calibri" panose="020F0502020204030204" pitchFamily="34" charset="0"/>
                        <a:ea typeface="+mn-ea"/>
                        <a:cs typeface="Calibri" panose="020F0502020204030204" pitchFamily="34" charset="0"/>
                      </a:defRPr>
                    </a:pPr>
                    <a:fld id="{4F707C6B-A535-4458-AC97-4682079F6B74}" type="CATEGORYNAME">
                      <a:rPr lang="en-US" sz="1050" b="0">
                        <a:solidFill>
                          <a:schemeClr val="tx1"/>
                        </a:solidFill>
                      </a:rPr>
                      <a:pPr>
                        <a:defRPr sz="1050">
                          <a:solidFill>
                            <a:schemeClr val="tx1"/>
                          </a:solidFill>
                          <a:latin typeface="Calibri" panose="020F0502020204030204" pitchFamily="34" charset="0"/>
                          <a:cs typeface="Calibri" panose="020F0502020204030204" pitchFamily="34" charset="0"/>
                        </a:defRPr>
                      </a:pPr>
                      <a:t>[CATEGORY NAME]</a:t>
                    </a:fld>
                    <a:r>
                      <a:rPr lang="en-US" sz="1050" b="0" baseline="0">
                        <a:solidFill>
                          <a:schemeClr val="tx1"/>
                        </a:solidFill>
                      </a:rPr>
                      <a:t>
</a:t>
                    </a:r>
                    <a:fld id="{4B2733CF-19F5-4354-91B6-A19A5D72204E}" type="VALUE">
                      <a:rPr lang="en-US" sz="1050" b="0" baseline="0" smtClean="0">
                        <a:solidFill>
                          <a:schemeClr val="tx1"/>
                        </a:solidFill>
                      </a:rPr>
                      <a:pPr>
                        <a:defRPr sz="1050">
                          <a:solidFill>
                            <a:schemeClr val="tx1"/>
                          </a:solidFill>
                          <a:latin typeface="Calibri" panose="020F0502020204030204" pitchFamily="34" charset="0"/>
                          <a:cs typeface="Calibri" panose="020F0502020204030204" pitchFamily="34" charset="0"/>
                        </a:defRPr>
                      </a:pPr>
                      <a:t>[VALUE]</a:t>
                    </a:fld>
                    <a:endParaRPr lang="en-US" sz="1050" b="0" baseline="0">
                      <a:solidFill>
                        <a:schemeClr val="tx1"/>
                      </a:solidFill>
                    </a:endParaRPr>
                  </a:p>
                </c:rich>
              </c:tx>
              <c:spPr>
                <a:noFill/>
                <a:ln>
                  <a:noFill/>
                </a:ln>
                <a:effectLst/>
              </c:spPr>
              <c:txPr>
                <a:bodyPr rot="0" spcFirstLastPara="1" vertOverflow="ellipsis" vert="horz" wrap="square" lIns="38100" tIns="19050" rIns="38100" bIns="19050" anchor="ctr" anchorCtr="1">
                  <a:noAutofit/>
                </a:bodyPr>
                <a:lstStyle/>
                <a:p>
                  <a:pPr>
                    <a:defRPr sz="1050"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dLblPos val="bestFit"/>
              <c:showLegendKey val="0"/>
              <c:showVal val="1"/>
              <c:showCatName val="1"/>
              <c:showSerName val="0"/>
              <c:showPercent val="0"/>
              <c:showBubbleSize val="0"/>
              <c:separator>, </c:separator>
              <c:extLst>
                <c:ext xmlns:c15="http://schemas.microsoft.com/office/drawing/2012/chart" uri="{CE6537A1-D6FC-4f65-9D91-7224C49458BB}">
                  <c15:layout>
                    <c:manualLayout>
                      <c:w val="0.12127779390302232"/>
                      <c:h val="0.16877421824645722"/>
                    </c:manualLayout>
                  </c15:layout>
                  <c15:dlblFieldTable/>
                  <c15:showDataLabelsRange val="0"/>
                </c:ext>
                <c:ext xmlns:c16="http://schemas.microsoft.com/office/drawing/2014/chart" uri="{C3380CC4-5D6E-409C-BE32-E72D297353CC}">
                  <c16:uniqueId val="{0000000B-54DB-4145-8303-A590D8D37AF5}"/>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dLblPos val="bestFit"/>
            <c:showLegendKey val="0"/>
            <c:showVal val="1"/>
            <c:showCatName val="1"/>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NTT Data</c:v>
                </c:pt>
                <c:pt idx="1">
                  <c:v>TCS</c:v>
                </c:pt>
                <c:pt idx="2">
                  <c:v>Capgemini</c:v>
                </c:pt>
                <c:pt idx="3">
                  <c:v>LTIMindtree Limited</c:v>
                </c:pt>
                <c:pt idx="4">
                  <c:v>Infosys</c:v>
                </c:pt>
                <c:pt idx="5">
                  <c:v>Cognizant</c:v>
                </c:pt>
              </c:strCache>
            </c:strRef>
          </c:cat>
          <c:val>
            <c:numRef>
              <c:f>Sheet1!$B$2:$B$7</c:f>
              <c:numCache>
                <c:formatCode>0%</c:formatCode>
                <c:ptCount val="6"/>
                <c:pt idx="0">
                  <c:v>0.3</c:v>
                </c:pt>
                <c:pt idx="1">
                  <c:v>0.17</c:v>
                </c:pt>
                <c:pt idx="2">
                  <c:v>0.12</c:v>
                </c:pt>
                <c:pt idx="3">
                  <c:v>7.0000000000000007E-2</c:v>
                </c:pt>
                <c:pt idx="4">
                  <c:v>0.05</c:v>
                </c:pt>
                <c:pt idx="5">
                  <c:v>0.02</c:v>
                </c:pt>
              </c:numCache>
            </c:numRef>
          </c:val>
          <c:extLst>
            <c:ext xmlns:c16="http://schemas.microsoft.com/office/drawing/2014/chart" uri="{C3380CC4-5D6E-409C-BE32-E72D297353CC}">
              <c16:uniqueId val="{0000000C-54DB-4145-8303-A590D8D37AF5}"/>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100"/>
              <a:t>total_it_spend_chart,11,data_labels.calibri.12.B,dl_format-0,all_same</a:t>
            </a:r>
          </a:p>
        </c:rich>
      </c:tx>
      <c:overlay val="1"/>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2.230302968378391E-2"/>
          <c:y val="0.15069394363281832"/>
          <c:w val="0.95539394063243221"/>
          <c:h val="0.60897624362055713"/>
        </c:manualLayout>
      </c:layout>
      <c:barChart>
        <c:barDir val="col"/>
        <c:grouping val="clustered"/>
        <c:varyColors val="0"/>
        <c:ser>
          <c:idx val="0"/>
          <c:order val="0"/>
          <c:tx>
            <c:strRef>
              <c:f>Sheet1!$B$1</c:f>
              <c:strCache>
                <c:ptCount val="1"/>
                <c:pt idx="0">
                  <c:v>IT Spend</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Calibiri"/>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2020</c:v>
                </c:pt>
                <c:pt idx="1">
                  <c:v>2021</c:v>
                </c:pt>
                <c:pt idx="2">
                  <c:v>2022</c:v>
                </c:pt>
              </c:numCache>
            </c:numRef>
          </c:cat>
          <c:val>
            <c:numRef>
              <c:f>Sheet1!$B$2:$B$4</c:f>
              <c:numCache>
                <c:formatCode>0</c:formatCode>
                <c:ptCount val="3"/>
                <c:pt idx="0">
                  <c:v>1205</c:v>
                </c:pt>
                <c:pt idx="1">
                  <c:v>1280</c:v>
                </c:pt>
                <c:pt idx="2">
                  <c:v>1319</c:v>
                </c:pt>
              </c:numCache>
            </c:numRef>
          </c:val>
          <c:extLst>
            <c:ext xmlns:c16="http://schemas.microsoft.com/office/drawing/2014/chart" uri="{C3380CC4-5D6E-409C-BE32-E72D297353CC}">
              <c16:uniqueId val="{00000000-69BD-42AC-9186-FB6BEDFB1054}"/>
            </c:ext>
          </c:extLst>
        </c:ser>
        <c:dLbls>
          <c:dLblPos val="outEnd"/>
          <c:showLegendKey val="0"/>
          <c:showVal val="1"/>
          <c:showCatName val="0"/>
          <c:showSerName val="0"/>
          <c:showPercent val="0"/>
          <c:showBubbleSize val="0"/>
        </c:dLbls>
        <c:gapWidth val="219"/>
        <c:overlap val="-27"/>
        <c:axId val="587792640"/>
        <c:axId val="587790144"/>
      </c:barChart>
      <c:catAx>
        <c:axId val="58779264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alibiri"/>
                <a:ea typeface="+mn-ea"/>
                <a:cs typeface="+mn-cs"/>
              </a:defRPr>
            </a:pPr>
            <a:endParaRPr lang="en-US"/>
          </a:p>
        </c:txPr>
        <c:crossAx val="587790144"/>
        <c:crosses val="autoZero"/>
        <c:auto val="1"/>
        <c:lblAlgn val="ctr"/>
        <c:lblOffset val="100"/>
        <c:noMultiLvlLbl val="0"/>
      </c:catAx>
      <c:valAx>
        <c:axId val="587790144"/>
        <c:scaling>
          <c:orientation val="minMax"/>
        </c:scaling>
        <c:delete val="1"/>
        <c:axPos val="l"/>
        <c:numFmt formatCode="0" sourceLinked="1"/>
        <c:majorTickMark val="out"/>
        <c:minorTickMark val="none"/>
        <c:tickLblPos val="nextTo"/>
        <c:crossAx val="5877926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60" b="0" i="0" u="none" strike="noStrike" kern="1200" spc="0" baseline="0">
                <a:solidFill>
                  <a:schemeClr val="tx1">
                    <a:lumMod val="65000"/>
                    <a:lumOff val="35000"/>
                  </a:schemeClr>
                </a:solidFill>
                <a:latin typeface="Calibiri"/>
                <a:ea typeface="+mn-ea"/>
                <a:cs typeface="+mn-cs"/>
              </a:defRPr>
            </a:pPr>
            <a:r>
              <a:rPr lang="en-US"/>
              <a:t>job_timeline_chart,10,</a:t>
            </a:r>
            <a:r>
              <a:rPr lang="en-IN" sz="1260" b="0" i="0" u="none" strike="noStrike" baseline="0" err="1">
                <a:effectLst/>
              </a:rPr>
              <a:t>val_axis,all_same</a:t>
            </a:r>
            <a:endParaRPr lang="en-US"/>
          </a:p>
        </c:rich>
      </c:tx>
      <c:overlay val="0"/>
      <c:spPr>
        <a:noFill/>
        <a:ln>
          <a:noFill/>
        </a:ln>
        <a:effectLst/>
      </c:spPr>
      <c:txPr>
        <a:bodyPr rot="0" spcFirstLastPara="1" vertOverflow="ellipsis" vert="horz" wrap="square" anchor="ctr" anchorCtr="1"/>
        <a:lstStyle/>
        <a:p>
          <a:pPr>
            <a:defRPr sz="1260" b="0" i="0" u="none" strike="noStrike" kern="1200" spc="0" baseline="0">
              <a:solidFill>
                <a:schemeClr val="tx1">
                  <a:lumMod val="65000"/>
                  <a:lumOff val="35000"/>
                </a:schemeClr>
              </a:solidFill>
              <a:latin typeface="Calibiri"/>
              <a:ea typeface="+mn-ea"/>
              <a:cs typeface="+mn-cs"/>
            </a:defRPr>
          </a:pPr>
          <a:endParaRPr lang="en-US"/>
        </a:p>
      </c:txPr>
    </c:title>
    <c:autoTitleDeleted val="0"/>
    <c:plotArea>
      <c:layout>
        <c:manualLayout>
          <c:layoutTarget val="inner"/>
          <c:xMode val="edge"/>
          <c:yMode val="edge"/>
          <c:x val="0.10048607351528077"/>
          <c:y val="5.8976368797007891E-2"/>
          <c:w val="0.86064918856992789"/>
          <c:h val="0.80298324174698077"/>
        </c:manualLayout>
      </c:layout>
      <c:barChart>
        <c:barDir val="col"/>
        <c:grouping val="clustered"/>
        <c:varyColors val="0"/>
        <c:ser>
          <c:idx val="0"/>
          <c:order val="0"/>
          <c:tx>
            <c:strRef>
              <c:f>Sheet1!$B$1</c:f>
              <c:strCache>
                <c:ptCount val="1"/>
                <c:pt idx="0">
                  <c:v>Series 1</c:v>
                </c:pt>
              </c:strCache>
            </c:strRef>
          </c:tx>
          <c:spPr>
            <a:solidFill>
              <a:schemeClr val="accent2">
                <a:lumMod val="90000"/>
                <a:lumOff val="10000"/>
              </a:schemeClr>
            </a:solidFill>
            <a:ln>
              <a:noFill/>
            </a:ln>
            <a:effectLst/>
          </c:spPr>
          <c:invertIfNegative val="0"/>
          <c:cat>
            <c:numRef>
              <c:f>Sheet1!$A$2:$A$7</c:f>
              <c:numCache>
                <c:formatCode>mmm\-yy</c:formatCode>
                <c:ptCount val="6"/>
                <c:pt idx="0">
                  <c:v>45261</c:v>
                </c:pt>
                <c:pt idx="1">
                  <c:v>45292</c:v>
                </c:pt>
                <c:pt idx="2">
                  <c:v>45323</c:v>
                </c:pt>
                <c:pt idx="3">
                  <c:v>45352</c:v>
                </c:pt>
                <c:pt idx="4">
                  <c:v>45383</c:v>
                </c:pt>
                <c:pt idx="5">
                  <c:v>45413</c:v>
                </c:pt>
              </c:numCache>
            </c:numRef>
          </c:cat>
          <c:val>
            <c:numRef>
              <c:f>Sheet1!$B$2:$B$7</c:f>
              <c:numCache>
                <c:formatCode>General</c:formatCode>
                <c:ptCount val="6"/>
                <c:pt idx="0">
                  <c:v>2475</c:v>
                </c:pt>
                <c:pt idx="1">
                  <c:v>2427</c:v>
                </c:pt>
                <c:pt idx="2">
                  <c:v>2887</c:v>
                </c:pt>
                <c:pt idx="3">
                  <c:v>3227</c:v>
                </c:pt>
                <c:pt idx="4">
                  <c:v>3702</c:v>
                </c:pt>
                <c:pt idx="5">
                  <c:v>2955</c:v>
                </c:pt>
              </c:numCache>
            </c:numRef>
          </c:val>
          <c:extLst>
            <c:ext xmlns:c16="http://schemas.microsoft.com/office/drawing/2014/chart" uri="{C3380CC4-5D6E-409C-BE32-E72D297353CC}">
              <c16:uniqueId val="{00000000-E69A-436F-A9B6-BA496102EE06}"/>
            </c:ext>
          </c:extLst>
        </c:ser>
        <c:dLbls>
          <c:showLegendKey val="0"/>
          <c:showVal val="0"/>
          <c:showCatName val="0"/>
          <c:showSerName val="0"/>
          <c:showPercent val="0"/>
          <c:showBubbleSize val="0"/>
        </c:dLbls>
        <c:gapWidth val="113"/>
        <c:overlap val="-26"/>
        <c:axId val="-2033172688"/>
        <c:axId val="-2033176496"/>
      </c:barChart>
      <c:catAx>
        <c:axId val="-2033172688"/>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Calibiri"/>
                <a:ea typeface="+mn-ea"/>
                <a:cs typeface="+mn-cs"/>
              </a:defRPr>
            </a:pPr>
            <a:endParaRPr lang="en-US"/>
          </a:p>
        </c:txPr>
        <c:crossAx val="-2033176496"/>
        <c:crosses val="autoZero"/>
        <c:auto val="0"/>
        <c:lblAlgn val="ctr"/>
        <c:lblOffset val="100"/>
        <c:noMultiLvlLbl val="1"/>
      </c:catAx>
      <c:valAx>
        <c:axId val="-203317649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Calibiri"/>
                <a:ea typeface="+mn-ea"/>
                <a:cs typeface="+mn-cs"/>
              </a:defRPr>
            </a:pPr>
            <a:endParaRPr lang="en-US"/>
          </a:p>
        </c:txPr>
        <c:crossAx val="-2033172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latin typeface="Calibiri"/>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260" b="0" i="0" u="none" strike="noStrike" kern="1200" spc="0" baseline="0">
                <a:solidFill>
                  <a:srgbClr val="000000">
                    <a:lumMod val="65000"/>
                    <a:lumOff val="35000"/>
                  </a:srgbClr>
                </a:solidFill>
                <a:latin typeface="Calibiri"/>
                <a:ea typeface="+mn-ea"/>
                <a:cs typeface="+mn-cs"/>
              </a:defRPr>
            </a:pPr>
            <a:r>
              <a:rPr lang="en-US" sz="1100" b="0" i="0" u="none" strike="noStrike" kern="1200" spc="0" baseline="0">
                <a:solidFill>
                  <a:srgbClr val="000000">
                    <a:lumMod val="65000"/>
                    <a:lumOff val="35000"/>
                  </a:srgbClr>
                </a:solidFill>
                <a:latin typeface="Calibiri"/>
              </a:rPr>
              <a:t>job_timeline_chart,10,</a:t>
            </a:r>
            <a:r>
              <a:rPr lang="en-IN" sz="1100" b="0" i="0" u="none" strike="noStrike" kern="1200" spc="0" baseline="0" err="1">
                <a:solidFill>
                  <a:srgbClr val="000000">
                    <a:lumMod val="65000"/>
                    <a:lumOff val="35000"/>
                  </a:srgbClr>
                </a:solidFill>
                <a:effectLst/>
                <a:latin typeface="Calibiri"/>
              </a:rPr>
              <a:t>val_axis,all_same</a:t>
            </a:r>
            <a:endParaRPr lang="en-US" sz="1100" b="0" i="0" u="none" strike="noStrike" kern="1200" spc="0" baseline="0">
              <a:solidFill>
                <a:srgbClr val="000000">
                  <a:lumMod val="65000"/>
                  <a:lumOff val="35000"/>
                </a:srgbClr>
              </a:solidFill>
              <a:latin typeface="Calibiri"/>
            </a:endParaRPr>
          </a:p>
        </c:rich>
      </c:tx>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260" b="0" i="0" u="none" strike="noStrike" kern="1200" spc="0" baseline="0">
              <a:solidFill>
                <a:srgbClr val="000000">
                  <a:lumMod val="65000"/>
                  <a:lumOff val="35000"/>
                </a:srgbClr>
              </a:solidFill>
              <a:latin typeface="Calibiri"/>
              <a:ea typeface="+mn-ea"/>
              <a:cs typeface="+mn-cs"/>
            </a:defRPr>
          </a:pPr>
          <a:endParaRPr lang="en-US"/>
        </a:p>
      </c:txPr>
    </c:title>
    <c:autoTitleDeleted val="0"/>
    <c:plotArea>
      <c:layout>
        <c:manualLayout>
          <c:layoutTarget val="inner"/>
          <c:xMode val="edge"/>
          <c:yMode val="edge"/>
          <c:x val="0.10048607351528077"/>
          <c:y val="5.8976368797007891E-2"/>
          <c:w val="0.86064918856992789"/>
          <c:h val="0.80298324174698077"/>
        </c:manualLayout>
      </c:layout>
      <c:barChart>
        <c:barDir val="col"/>
        <c:grouping val="clustered"/>
        <c:varyColors val="0"/>
        <c:ser>
          <c:idx val="0"/>
          <c:order val="0"/>
          <c:tx>
            <c:strRef>
              <c:f>Sheet1!$B$1</c:f>
              <c:strCache>
                <c:ptCount val="1"/>
                <c:pt idx="0">
                  <c:v>Series 1</c:v>
                </c:pt>
              </c:strCache>
            </c:strRef>
          </c:tx>
          <c:spPr>
            <a:solidFill>
              <a:schemeClr val="accent2">
                <a:lumMod val="90000"/>
                <a:lumOff val="10000"/>
              </a:schemeClr>
            </a:solidFill>
            <a:ln>
              <a:noFill/>
            </a:ln>
            <a:effectLst/>
          </c:spPr>
          <c:invertIfNegative val="0"/>
          <c:cat>
            <c:numRef>
              <c:f>Sheet1!$A$2:$A$6</c:f>
              <c:numCache>
                <c:formatCode>mmm\-yy</c:formatCode>
                <c:ptCount val="5"/>
                <c:pt idx="0">
                  <c:v>45261</c:v>
                </c:pt>
                <c:pt idx="1">
                  <c:v>45292</c:v>
                </c:pt>
                <c:pt idx="2">
                  <c:v>45323</c:v>
                </c:pt>
                <c:pt idx="3">
                  <c:v>45352</c:v>
                </c:pt>
                <c:pt idx="4">
                  <c:v>45383</c:v>
                </c:pt>
              </c:numCache>
            </c:numRef>
          </c:cat>
          <c:val>
            <c:numRef>
              <c:f>Sheet1!$B$2:$B$6</c:f>
              <c:numCache>
                <c:formatCode>General</c:formatCode>
                <c:ptCount val="5"/>
                <c:pt idx="0">
                  <c:v>993</c:v>
                </c:pt>
                <c:pt idx="1">
                  <c:v>974</c:v>
                </c:pt>
                <c:pt idx="2">
                  <c:v>1217</c:v>
                </c:pt>
                <c:pt idx="3">
                  <c:v>1435</c:v>
                </c:pt>
                <c:pt idx="4">
                  <c:v>1510</c:v>
                </c:pt>
              </c:numCache>
            </c:numRef>
          </c:val>
          <c:extLst>
            <c:ext xmlns:c16="http://schemas.microsoft.com/office/drawing/2014/chart" uri="{C3380CC4-5D6E-409C-BE32-E72D297353CC}">
              <c16:uniqueId val="{00000000-5D83-404E-A9A6-8C4C91A43F90}"/>
            </c:ext>
          </c:extLst>
        </c:ser>
        <c:dLbls>
          <c:showLegendKey val="0"/>
          <c:showVal val="0"/>
          <c:showCatName val="0"/>
          <c:showSerName val="0"/>
          <c:showPercent val="0"/>
          <c:showBubbleSize val="0"/>
        </c:dLbls>
        <c:gapWidth val="113"/>
        <c:overlap val="-26"/>
        <c:axId val="-2033172688"/>
        <c:axId val="-2033176496"/>
      </c:barChart>
      <c:catAx>
        <c:axId val="-2033172688"/>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050" b="0" i="0" u="none" strike="noStrike" kern="1200" baseline="0">
                <a:solidFill>
                  <a:schemeClr val="tx1">
                    <a:lumMod val="65000"/>
                    <a:lumOff val="35000"/>
                  </a:schemeClr>
                </a:solidFill>
                <a:latin typeface="Calibiri"/>
                <a:ea typeface="+mn-ea"/>
                <a:cs typeface="+mn-cs"/>
              </a:defRPr>
            </a:pPr>
            <a:endParaRPr lang="en-US"/>
          </a:p>
        </c:txPr>
        <c:crossAx val="-2033176496"/>
        <c:crosses val="autoZero"/>
        <c:auto val="0"/>
        <c:lblAlgn val="ctr"/>
        <c:lblOffset val="100"/>
        <c:noMultiLvlLbl val="1"/>
      </c:catAx>
      <c:valAx>
        <c:axId val="-203317649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Calibiri"/>
                <a:ea typeface="+mn-ea"/>
                <a:cs typeface="+mn-cs"/>
              </a:defRPr>
            </a:pPr>
            <a:endParaRPr lang="en-US"/>
          </a:p>
        </c:txPr>
        <c:crossAx val="-2033172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latin typeface="Calibiri"/>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c:date1904 val="0"/>
  <c:chart>
    <c:plotArea>
      <c:barChart>
        <c:barDir val="col"/>
        <c:grouping val="clustered"/>
        <c:ser>
          <c:idx val="0"/>
          <c:order val="0"/>
          <c:tx>
            <c:strRef>
              <c:f>Sheet1!$B$1</c:f>
              <c:strCache>
                <c:ptCount val="1"/>
                <c:pt idx="0">
                  <c:v>Revenue in $ Million (USD)</c:v>
                </c:pt>
              </c:strCache>
            </c:strRef>
          </c:tx>
          <c:spPr>
            <a:solidFill>
              <a:srgbClr val="006CD1"/>
            </a:solidFill>
          </c:spPr>
          <c:cat>
            <c:strRef>
              <c:f>Sheet1!$A$2:$A$6</c:f>
              <c:strCache>
                <c:ptCount val="5"/>
                <c:pt idx="0">
                  <c:v>FY 2020</c:v>
                </c:pt>
                <c:pt idx="1">
                  <c:v>FY 2021</c:v>
                </c:pt>
                <c:pt idx="2">
                  <c:v>FY 2022</c:v>
                </c:pt>
                <c:pt idx="3">
                  <c:v>FY 2023</c:v>
                </c:pt>
                <c:pt idx="4">
                  <c:v>FY 2024</c:v>
                </c:pt>
              </c:strCache>
            </c:strRef>
          </c:cat>
          <c:val>
            <c:numRef>
              <c:f>Sheet1!$B$2:$B$6</c:f>
              <c:numCache>
                <c:formatCode>General</c:formatCode>
                <c:ptCount val="5"/>
                <c:pt idx="0">
                  <c:v>75</c:v>
                </c:pt>
                <c:pt idx="1">
                  <c:v>78</c:v>
                </c:pt>
                <c:pt idx="2">
                  <c:v>67</c:v>
                </c:pt>
                <c:pt idx="3">
                  <c:v>69</c:v>
                </c:pt>
                <c:pt idx="4">
                  <c:v>73</c:v>
                </c:pt>
              </c:numCache>
            </c:numRef>
          </c:val>
        </c:ser>
        <c:ser>
          <c:idx val="1"/>
          <c:order val="1"/>
          <c:tx>
            <c:strRef>
              <c:f>Sheet1!$C$1</c:f>
              <c:strCache>
                <c:ptCount val="1"/>
                <c:pt idx="0">
                  <c:v>Revenue in $ Million (USD)</c:v>
                </c:pt>
              </c:strCache>
            </c:strRef>
          </c:tx>
          <c:spPr>
            <a:solidFill>
              <a:srgbClr val="6ED3FF"/>
            </a:solidFill>
          </c:spPr>
          <c:cat>
            <c:strRef>
              <c:f>Sheet1!$A$2:$A$6</c:f>
              <c:strCache>
                <c:ptCount val="5"/>
                <c:pt idx="0">
                  <c:v>FY 2020</c:v>
                </c:pt>
                <c:pt idx="1">
                  <c:v>FY 2021</c:v>
                </c:pt>
                <c:pt idx="2">
                  <c:v>FY 2022</c:v>
                </c:pt>
                <c:pt idx="3">
                  <c:v>FY 2023</c:v>
                </c:pt>
                <c:pt idx="4">
                  <c:v>FY 2024</c:v>
                </c:pt>
              </c:strCache>
            </c:strRef>
          </c:cat>
          <c:val>
            <c:numRef>
              <c:f>Sheet1!$C$2:$C$6</c:f>
              <c:numCache>
                <c:formatCode>General</c:formatCode>
                <c:ptCount val="5"/>
                <c:pt idx="0">
                  <c:v>6531</c:v>
                </c:pt>
                <c:pt idx="1">
                  <c:v>6404</c:v>
                </c:pt>
                <c:pt idx="2">
                  <c:v>6700</c:v>
                </c:pt>
                <c:pt idx="3">
                  <c:v>7824</c:v>
                </c:pt>
                <c:pt idx="4">
                  <c:v>9083</c:v>
                </c:pt>
              </c:numCache>
            </c:numRef>
          </c:val>
        </c:ser>
        <c:dLbls>
          <c:numFmt formatCode="0.00" sourceLinked="0"/>
          <c:txPr>
            <a:bodyPr/>
            <a:lstStyle/>
            <a:p>
              <a:pPr>
                <a:defRPr sz="900" b="0" u="none" i="0">
                  <a:solidFill>
                    <a:srgbClr val="000000"/>
                  </a:solidFill>
                  <a:latin typeface="calibri"/>
                </a:defRPr>
              </a:pPr>
            </a:p>
          </c:txPr>
          <c:showLegendKey val="0"/>
          <c:showVal val="1"/>
          <c:showCatName val="0"/>
          <c:showSerName val="0"/>
          <c:showPercent val="0"/>
          <c:showBubbleSize val="0"/>
          <c:showLeaderLines val="1"/>
        </c:dLbls>
        <c:axId val="-2068027336"/>
        <c:axId val="-2113994440"/>
      </c:barChart>
      <c:catAx>
        <c:axId val="-2068027336"/>
        <c:scaling>
          <c:orientation val="minMax"/>
        </c:scaling>
        <c:delete val="0"/>
        <c:axPos val="b"/>
        <c:majorTickMark val="out"/>
        <c:minorTickMark val="none"/>
        <c:tickLblPos val="nextTo"/>
        <c:txPr>
          <a:bodyPr/>
          <a:lstStyle/>
          <a:p>
            <a:pPr>
              <a:defRPr sz="1100" b="1">
                <a:latin typeface="Calibri"/>
              </a:defRPr>
            </a:pPr>
          </a:p>
        </c:txPr>
        <c:crossAx val="-2113994440"/>
        <c:crosses val="autoZero"/>
        <c:auto val="1"/>
        <c:lblAlgn val="ctr"/>
        <c:lblOffset val="100"/>
        <c:noMultiLvlLbl val="0"/>
      </c:catAx>
      <c:valAx>
        <c:axId val="-2113994440"/>
        <c:scaling/>
        <c:delete/>
        <c:axPos val="l"/>
        <c:majorTickMark val="out"/>
        <c:minorTickMark val="none"/>
        <c:tickLblPos val="nextTo"/>
        <c:txPr>
          <a:bodyPr/>
          <a:lstStyle/>
          <a:p>
            <a:pPr>
              <a:defRPr sz="1100">
                <a:latin typeface="Calibri"/>
              </a:defRPr>
            </a:pPr>
          </a:p>
        </c:txPr>
        <c:crossAx val="-2068027336"/>
        <c:crosses val="autoZero"/>
      </c:valAx>
    </c:plotArea>
    <c:dispBlanksAs val="gap"/>
  </c:chart>
  <c:txPr>
    <a:bodyPr/>
    <a:lstStyle/>
    <a:p>
      <a:pPr>
        <a:defRPr sz="1800"/>
      </a:pPr>
      <a:endParaRPr lang="en-US"/>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c:date1904 val="0"/>
  <c:chart>
    <c:plotArea>
      <c:barChart>
        <c:barDir val="bar"/>
        <c:grouping val="clustered"/>
        <c:ser>
          <c:idx val="0"/>
          <c:order val="0"/>
          <c:tx>
            <c:strRef>
              <c:f>Sheet1!$B$1</c:f>
              <c:strCache>
                <c:ptCount val="1"/>
                <c:pt idx="0">
                  <c:v>Revenue</c:v>
                </c:pt>
              </c:strCache>
            </c:strRef>
          </c:tx>
          <c:cat>
            <c:strRef>
              <c:f>Sheet1!$A$2:$A$5</c:f>
              <c:strCache>
                <c:ptCount val="4"/>
                <c:pt idx="0">
                  <c:v>Others</c:v>
                </c:pt>
                <c:pt idx="1">
                  <c:v>Norway</c:v>
                </c:pt>
                <c:pt idx="2">
                  <c:v>Brazil</c:v>
                </c:pt>
                <c:pt idx="3">
                  <c:v>United States</c:v>
                </c:pt>
              </c:strCache>
            </c:strRef>
          </c:cat>
          <c:val>
            <c:numRef>
              <c:f>Sheet1!$B$2:$B$5</c:f>
              <c:numCache>
                <c:formatCode>General</c:formatCode>
                <c:ptCount val="4"/>
                <c:pt idx="0">
                  <c:v>0.49049354309557097</c:v>
                </c:pt>
                <c:pt idx="1">
                  <c:v>0.12676009820219522</c:v>
                </c:pt>
                <c:pt idx="2">
                  <c:v>0.18832362687569493</c:v>
                </c:pt>
                <c:pt idx="3">
                  <c:v>0.1944227318265388</c:v>
                </c:pt>
              </c:numCache>
            </c:numRef>
          </c:val>
        </c:ser>
        <c:dLbls>
          <c:numFmt formatCode="0.00%" sourceLinked="0"/>
          <c:txPr>
            <a:bodyPr/>
            <a:lstStyle/>
            <a:p>
              <a:pPr>
                <a:defRPr sz="900" b="1" u="none" i="0">
                  <a:solidFill>
                    <a:srgbClr val="000000"/>
                  </a:solidFill>
                  <a:latin typeface=" calibri"/>
                </a:defRPr>
              </a:pPr>
            </a:p>
          </c:txPr>
          <c:showLegendKey val="0"/>
          <c:showVal val="1"/>
          <c:showCatName val="0"/>
          <c:showSerName val="0"/>
          <c:showPercent val="0"/>
          <c:showBubbleSize val="0"/>
          <c:showLeaderLines val="1"/>
        </c:dLbls>
        <c:axId val="-2068027336"/>
        <c:axId val="-2113994440"/>
      </c:barChart>
      <c:catAx>
        <c:axId val="-2068027336"/>
        <c:scaling>
          <c:orientation val="minMax"/>
        </c:scaling>
        <c:delete val="0"/>
        <c:axPos val="l"/>
        <c:majorTickMark val="out"/>
        <c:minorTickMark val="none"/>
        <c:tickLblPos val="nextTo"/>
        <c:txPr>
          <a:bodyPr/>
          <a:lstStyle/>
          <a:p>
            <a:pPr>
              <a:defRPr sz="1100" b="1">
                <a:latin typeface="Calibri"/>
              </a:defRPr>
            </a:pPr>
          </a:p>
        </c:txPr>
        <c:crossAx val="-2113994440"/>
        <c:crosses val="autoZero"/>
        <c:auto val="1"/>
        <c:lblAlgn val="ctr"/>
        <c:lblOffset val="100"/>
        <c:noMultiLvlLbl val="0"/>
      </c:catAx>
      <c:valAx>
        <c:axId val="-2113994440"/>
        <c:scaling/>
        <c:delete/>
        <c:axPos val="b"/>
        <c:majorTickMark val="out"/>
        <c:minorTickMark val="none"/>
        <c:tickLblPos val="nextTo"/>
        <c:txPr>
          <a:bodyPr/>
          <a:lstStyle/>
          <a:p>
            <a:pPr>
              <a:defRPr sz="1100">
                <a:latin typeface="Calibri"/>
              </a:defRPr>
            </a:pPr>
          </a:p>
        </c:txPr>
        <c:crossAx val="-2068027336"/>
        <c:crosses val="autoZero"/>
      </c:valAx>
    </c:plotArea>
    <c:dispBlanksAs val="gap"/>
  </c:chart>
  <c:txPr>
    <a:bodyPr/>
    <a:lstStyle/>
    <a:p>
      <a:pPr>
        <a:defRPr sz="1800"/>
      </a:pPr>
      <a:endParaRPr lang="en-US"/>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c:date1904 val="0"/>
  <c:chart>
    <c:plotArea>
      <c:barChart>
        <c:barDir val="col"/>
        <c:grouping val="clustered"/>
        <c:varyColors val="0"/>
        <c:ser>
          <c:idx val="0"/>
          <c:order val="0"/>
          <c:tx>
            <c:strRef>
              <c:f>Sheet1!$B$1</c:f>
              <c:strCache>
                <c:ptCount val="1"/>
                <c:pt idx="0">
                  <c:v>IT Spend</c:v>
                </c:pt>
              </c:strCache>
            </c:strRef>
          </c:tx>
          <c:cat>
            <c:strRef>
              <c:f>Sheet1!$A$2:$A$4</c:f>
              <c:strCache>
                <c:ptCount val="3"/>
                <c:pt idx="0">
                  <c:v>FY 2022</c:v>
                </c:pt>
                <c:pt idx="1">
                  <c:v>FY 2023</c:v>
                </c:pt>
                <c:pt idx="2">
                  <c:v>FY 2024</c:v>
                </c:pt>
              </c:strCache>
            </c:strRef>
          </c:cat>
          <c:val>
            <c:numRef>
              <c:f>Sheet1!$B$2:$B$4</c:f>
              <c:numCache>
                <c:formatCode>General</c:formatCode>
                <c:ptCount val="3"/>
                <c:pt idx="0">
                  <c:v>181.27</c:v>
                </c:pt>
                <c:pt idx="1">
                  <c:v>211.69</c:v>
                </c:pt>
                <c:pt idx="2">
                  <c:v>245.75</c:v>
                </c:pt>
              </c:numCache>
            </c:numRef>
          </c:val>
        </c:ser>
        <c:dLbls>
          <c:numFmt formatCode="0" sourceLinked="0"/>
          <c:txPr>
            <a:bodyPr/>
            <a:lstStyle/>
            <a:p>
              <a:pPr>
                <a:defRPr sz="1200" b="1" u="none" i="0">
                  <a:solidFill>
                    <a:srgbClr val="000000"/>
                  </a:solidFill>
                  <a:latin typeface="calibri"/>
                </a:defRPr>
              </a:pPr>
            </a:p>
          </c:txPr>
          <c:showLegendKey val="0"/>
          <c:showVal val="1"/>
          <c:showCatName val="0"/>
          <c:showSerName val="0"/>
          <c:showPercent val="0"/>
          <c:showBubbleSize val="0"/>
          <c:showLeaderLines val="1"/>
        </c:dLbls>
        <c:axId val="-2068027336"/>
        <c:axId val="-2113994440"/>
      </c:barChart>
      <c:catAx>
        <c:axId val="-2068027336"/>
        <c:scaling>
          <c:orientation val="minMax"/>
        </c:scaling>
        <c:delete val="0"/>
        <c:axPos val="b"/>
        <c:majorTickMark val="out"/>
        <c:minorTickMark val="none"/>
        <c:tickLblPos val="nextTo"/>
        <c:txPr>
          <a:bodyPr/>
          <a:lstStyle/>
          <a:p>
            <a:pPr>
              <a:defRPr sz="1100" b="1">
                <a:latin typeface="Calibri"/>
              </a:defRPr>
            </a:pPr>
          </a:p>
        </c:txPr>
        <c:crossAx val="-2113994440"/>
        <c:crosses val="autoZero"/>
        <c:auto val="1"/>
        <c:lblAlgn val="ctr"/>
        <c:lblOffset val="100"/>
        <c:noMultiLvlLbl val="0"/>
      </c:catAx>
      <c:valAx>
        <c:axId val="-2113994440"/>
        <c:scaling/>
        <c:delete/>
        <c:axPos val="l"/>
        <c:majorTickMark val="out"/>
        <c:minorTickMark val="none"/>
        <c:tickLblPos val="nextTo"/>
        <c:txPr>
          <a:bodyPr/>
          <a:lstStyle/>
          <a:p>
            <a:pPr>
              <a:defRPr sz="1100">
                <a:latin typeface="Calibri"/>
              </a:defRPr>
            </a:pPr>
          </a:p>
        </c:txPr>
        <c:crossAx val="-2068027336"/>
        <c:crosses val="autoZero"/>
      </c:valAx>
    </c:plotArea>
    <c:dispBlanksAs val="gap"/>
  </c:chart>
  <c:txPr>
    <a:bodyPr/>
    <a:lstStyle/>
    <a:p>
      <a:pPr>
        <a:defRPr sz="1800"/>
      </a:pPr>
      <a:endParaRPr lang="en-US"/>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c:date1904 val="0"/>
  <c:chart>
    <c:plotArea>
      <c:barChart>
        <c:barDir val="col"/>
        <c:grouping val="clustered"/>
        <c:varyColors val="0"/>
        <c:ser>
          <c:idx val="0"/>
          <c:order val="0"/>
          <c:tx>
            <c:strRef>
              <c:f>Sheet1!$B$1</c:f>
              <c:strCache>
                <c:ptCount val="1"/>
                <c:pt idx="0">
                  <c:v>Job Postings</c:v>
                </c:pt>
              </c:strCache>
            </c:strRef>
          </c:tx>
          <c:cat>
            <c:strRef>
              <c:f>Sheet1!$A$2:$A$7</c:f>
              <c:strCache>
                <c:ptCount val="6"/>
                <c:pt idx="0">
                  <c:v>Feb-2025</c:v>
                </c:pt>
                <c:pt idx="1">
                  <c:v>Mar-2025</c:v>
                </c:pt>
                <c:pt idx="2">
                  <c:v>Apr-2025</c:v>
                </c:pt>
                <c:pt idx="3">
                  <c:v>May-2025</c:v>
                </c:pt>
                <c:pt idx="4">
                  <c:v>Jun-2025</c:v>
                </c:pt>
                <c:pt idx="5">
                  <c:v>Jul-2025</c:v>
                </c:pt>
              </c:strCache>
            </c:strRef>
          </c:cat>
          <c:val>
            <c:numRef>
              <c:f>Sheet1!$B$2:$B$7</c:f>
              <c:numCache>
                <c:formatCode>General</c:formatCode>
                <c:ptCount val="6"/>
                <c:pt idx="0">
                  <c:v>425</c:v>
                </c:pt>
                <c:pt idx="1">
                  <c:v>517</c:v>
                </c:pt>
                <c:pt idx="2">
                  <c:v>469</c:v>
                </c:pt>
                <c:pt idx="3">
                  <c:v>434</c:v>
                </c:pt>
                <c:pt idx="4">
                  <c:v>367</c:v>
                </c:pt>
                <c:pt idx="5">
                  <c:v>315</c:v>
                </c:pt>
              </c:numCache>
            </c:numRef>
          </c:val>
        </c:ser>
        <c:axId val="-2068027336"/>
        <c:axId val="-2113994440"/>
      </c:barChart>
      <c:catAx>
        <c:axId val="-2068027336"/>
        <c:scaling>
          <c:orientation val="minMax"/>
        </c:scaling>
        <c:delete val="0"/>
        <c:axPos val="b"/>
        <c:majorTickMark val="out"/>
        <c:minorTickMark val="none"/>
        <c:tickLblPos val="nextTo"/>
        <c:txPr>
          <a:bodyPr/>
          <a:lstStyle/>
          <a:p>
            <a:pPr>
              <a:defRPr sz="1000" b="1">
                <a:latin typeface="Calibri"/>
              </a:defRPr>
            </a:pPr>
          </a:p>
        </c:txPr>
        <c:crossAx val="-2113994440"/>
        <c:crosses val="autoZero"/>
        <c:auto val="1"/>
        <c:lblAlgn val="ctr"/>
        <c:lblOffset val="100"/>
        <c:noMultiLvlLbl val="0"/>
      </c:catAx>
      <c:valAx>
        <c:axId val="-2113994440"/>
        <c:scaling/>
        <c:delete val="0"/>
        <c:axPos val="l"/>
        <c:majorTickMark val="out"/>
        <c:minorTickMark val="none"/>
        <c:tickLblPos val="nextTo"/>
        <c:txPr>
          <a:bodyPr/>
          <a:lstStyle/>
          <a:p>
            <a:pPr>
              <a:defRPr sz="1000">
                <a:latin typeface="Calibri"/>
              </a:defRPr>
            </a:pPr>
          </a:p>
        </c:txPr>
        <c:crossAx val="-2068027336"/>
        <c:crosses val="autoZero"/>
      </c:valAx>
    </c:plotArea>
    <c:dispBlanksAs val="gap"/>
  </c:chart>
  <c:txPr>
    <a:bodyPr/>
    <a:lstStyle/>
    <a:p>
      <a:pPr>
        <a:defRPr sz="1800"/>
      </a:pPr>
      <a:endParaRPr lang="en-US"/>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c:date1904 val="0"/>
  <c:chart>
    <c:plotArea>
      <c:barChart>
        <c:barDir val="col"/>
        <c:grouping val="clustered"/>
        <c:varyColors val="0"/>
        <c:ser>
          <c:idx val="0"/>
          <c:order val="0"/>
          <c:tx>
            <c:strRef>
              <c:f>Sheet1!$B$1</c:f>
              <c:strCache>
                <c:ptCount val="1"/>
                <c:pt idx="0">
                  <c:v>Job Postings</c:v>
                </c:pt>
              </c:strCache>
            </c:strRef>
          </c:tx>
          <c:cat>
            <c:strRef>
              <c:f>Sheet1!$A$2:$A$7</c:f>
              <c:strCache>
                <c:ptCount val="6"/>
                <c:pt idx="0">
                  <c:v>Feb-2025</c:v>
                </c:pt>
                <c:pt idx="1">
                  <c:v>Mar-2025</c:v>
                </c:pt>
                <c:pt idx="2">
                  <c:v>Apr-2025</c:v>
                </c:pt>
                <c:pt idx="3">
                  <c:v>May-2025</c:v>
                </c:pt>
                <c:pt idx="4">
                  <c:v>Jun-2025</c:v>
                </c:pt>
                <c:pt idx="5">
                  <c:v>Jul-2025</c:v>
                </c:pt>
              </c:strCache>
            </c:strRef>
          </c:cat>
          <c:val>
            <c:numRef>
              <c:f>Sheet1!$B$2:$B$7</c:f>
              <c:numCache>
                <c:formatCode>General</c:formatCode>
                <c:ptCount val="6"/>
                <c:pt idx="0">
                  <c:v>73</c:v>
                </c:pt>
                <c:pt idx="1">
                  <c:v>73</c:v>
                </c:pt>
                <c:pt idx="2">
                  <c:v>59</c:v>
                </c:pt>
                <c:pt idx="3">
                  <c:v>54</c:v>
                </c:pt>
                <c:pt idx="4">
                  <c:v>59</c:v>
                </c:pt>
                <c:pt idx="5">
                  <c:v>59</c:v>
                </c:pt>
              </c:numCache>
            </c:numRef>
          </c:val>
        </c:ser>
        <c:axId val="-2068027336"/>
        <c:axId val="-2113994440"/>
      </c:barChart>
      <c:catAx>
        <c:axId val="-2068027336"/>
        <c:scaling>
          <c:orientation val="minMax"/>
        </c:scaling>
        <c:delete val="0"/>
        <c:axPos val="b"/>
        <c:majorTickMark val="out"/>
        <c:minorTickMark val="none"/>
        <c:tickLblPos val="nextTo"/>
        <c:txPr>
          <a:bodyPr/>
          <a:lstStyle/>
          <a:p>
            <a:pPr>
              <a:defRPr sz="1000" b="1">
                <a:latin typeface="Calibri"/>
              </a:defRPr>
            </a:pPr>
          </a:p>
        </c:txPr>
        <c:crossAx val="-2113994440"/>
        <c:crosses val="autoZero"/>
        <c:auto val="1"/>
        <c:lblAlgn val="ctr"/>
        <c:lblOffset val="100"/>
        <c:noMultiLvlLbl val="0"/>
      </c:catAx>
      <c:valAx>
        <c:axId val="-2113994440"/>
        <c:scaling/>
        <c:delete val="0"/>
        <c:axPos val="l"/>
        <c:majorTickMark val="out"/>
        <c:minorTickMark val="none"/>
        <c:tickLblPos val="nextTo"/>
        <c:txPr>
          <a:bodyPr/>
          <a:lstStyle/>
          <a:p>
            <a:pPr>
              <a:defRPr sz="1000">
                <a:latin typeface="Calibri"/>
              </a:defRPr>
            </a:pPr>
          </a:p>
        </c:txPr>
        <c:crossAx val="-2068027336"/>
        <c:crosses val="autoZero"/>
      </c:valAx>
    </c:plotArea>
    <c:dispBlanksAs val="gap"/>
  </c:chart>
  <c:txPr>
    <a:bodyPr/>
    <a:lstStyle/>
    <a:p>
      <a:pPr>
        <a:defRPr sz="1800"/>
      </a:pPr>
      <a:endParaRPr lang="en-US"/>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c:date1904 val="0"/>
  <c:chart>
    <c:plotArea>
      <c:barChart>
        <c:barDir val="col"/>
        <c:grouping val="clustered"/>
        <c:varyColors val="0"/>
        <c:ser>
          <c:idx val="0"/>
          <c:order val="0"/>
          <c:tx>
            <c:strRef>
              <c:f>Sheet1!$B$1</c:f>
              <c:strCache>
                <c:ptCount val="1"/>
                <c:pt idx="0">
                  <c:v>Job Postings</c:v>
                </c:pt>
              </c:strCache>
            </c:strRef>
          </c:tx>
          <c:cat>
            <c:strRef>
              <c:f>Sheet1!$A$2:$A$7</c:f>
              <c:strCache>
                <c:ptCount val="6"/>
                <c:pt idx="0">
                  <c:v>Feb-2025</c:v>
                </c:pt>
                <c:pt idx="1">
                  <c:v>Mar-2025</c:v>
                </c:pt>
                <c:pt idx="2">
                  <c:v>Apr-2025</c:v>
                </c:pt>
                <c:pt idx="3">
                  <c:v>May-2025</c:v>
                </c:pt>
                <c:pt idx="4">
                  <c:v>Jun-2025</c:v>
                </c:pt>
                <c:pt idx="5">
                  <c:v>Jul-2025</c:v>
                </c:pt>
              </c:strCache>
            </c:strRef>
          </c:cat>
          <c:val>
            <c:numRef>
              <c:f>Sheet1!$B$2:$B$7</c:f>
              <c:numCache>
                <c:formatCode>General</c:formatCode>
                <c:ptCount val="6"/>
                <c:pt idx="0">
                  <c:v>40</c:v>
                </c:pt>
                <c:pt idx="1">
                  <c:v>40</c:v>
                </c:pt>
                <c:pt idx="2">
                  <c:v>40</c:v>
                </c:pt>
                <c:pt idx="3">
                  <c:v>24</c:v>
                </c:pt>
                <c:pt idx="4">
                  <c:v>20</c:v>
                </c:pt>
                <c:pt idx="5">
                  <c:v>20</c:v>
                </c:pt>
              </c:numCache>
            </c:numRef>
          </c:val>
        </c:ser>
        <c:axId val="-2068027336"/>
        <c:axId val="-2113994440"/>
      </c:barChart>
      <c:catAx>
        <c:axId val="-2068027336"/>
        <c:scaling>
          <c:orientation val="minMax"/>
        </c:scaling>
        <c:delete val="0"/>
        <c:axPos val="b"/>
        <c:majorTickMark val="out"/>
        <c:minorTickMark val="none"/>
        <c:tickLblPos val="nextTo"/>
        <c:txPr>
          <a:bodyPr/>
          <a:lstStyle/>
          <a:p>
            <a:pPr>
              <a:defRPr sz="1000" b="1">
                <a:latin typeface="Calibri"/>
              </a:defRPr>
            </a:pPr>
          </a:p>
        </c:txPr>
        <c:crossAx val="-2113994440"/>
        <c:crosses val="autoZero"/>
        <c:auto val="1"/>
        <c:lblAlgn val="ctr"/>
        <c:lblOffset val="100"/>
        <c:noMultiLvlLbl val="0"/>
      </c:catAx>
      <c:valAx>
        <c:axId val="-2113994440"/>
        <c:scaling/>
        <c:delete val="0"/>
        <c:axPos val="l"/>
        <c:majorTickMark val="out"/>
        <c:minorTickMark val="none"/>
        <c:tickLblPos val="nextTo"/>
        <c:txPr>
          <a:bodyPr/>
          <a:lstStyle/>
          <a:p>
            <a:pPr>
              <a:defRPr sz="1000">
                <a:latin typeface="Calibri"/>
              </a:defRPr>
            </a:pPr>
          </a:p>
        </c:txPr>
        <c:crossAx val="-2068027336"/>
        <c:crosses val="autoZero"/>
      </c:valAx>
    </c:plotArea>
    <c:dispBlanksAs val="gap"/>
  </c:chart>
  <c:txPr>
    <a:bodyPr/>
    <a:lstStyle/>
    <a:p>
      <a:pPr>
        <a:defRPr sz="1800"/>
      </a:pPr>
      <a:endParaRPr lang="en-US"/>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c:date1904 val="0"/>
  <c:chart>
    <c:plotArea>
      <c:barChart>
        <c:barDir val="col"/>
        <c:grouping val="clustered"/>
        <c:varyColors val="0"/>
        <c:ser>
          <c:idx val="0"/>
          <c:order val="0"/>
          <c:tx>
            <c:strRef>
              <c:f>Sheet1!$B$1</c:f>
              <c:strCache>
                <c:ptCount val="1"/>
                <c:pt idx="0">
                  <c:v>Job Postings</c:v>
                </c:pt>
              </c:strCache>
            </c:strRef>
          </c:tx>
          <c:cat>
            <c:strRef>
              <c:f>Sheet1!$A$2:$A$7</c:f>
              <c:strCache>
                <c:ptCount val="6"/>
                <c:pt idx="0">
                  <c:v>Feb-2025</c:v>
                </c:pt>
                <c:pt idx="1">
                  <c:v>Mar-2025</c:v>
                </c:pt>
                <c:pt idx="2">
                  <c:v>Apr-2025</c:v>
                </c:pt>
                <c:pt idx="3">
                  <c:v>May-2025</c:v>
                </c:pt>
                <c:pt idx="4">
                  <c:v>Jun-2025</c:v>
                </c:pt>
                <c:pt idx="5">
                  <c:v>Jul-2025</c:v>
                </c:pt>
              </c:strCache>
            </c:strRef>
          </c:cat>
          <c:val>
            <c:numRef>
              <c:f>Sheet1!$B$2:$B$7</c:f>
              <c:numCache>
                <c:formatCode>General</c:formatCode>
                <c:ptCount val="6"/>
                <c:pt idx="0">
                  <c:v>25</c:v>
                </c:pt>
                <c:pt idx="1">
                  <c:v>40</c:v>
                </c:pt>
                <c:pt idx="2">
                  <c:v>35</c:v>
                </c:pt>
                <c:pt idx="3">
                  <c:v>24</c:v>
                </c:pt>
                <c:pt idx="4">
                  <c:v>18</c:v>
                </c:pt>
                <c:pt idx="5">
                  <c:v>12</c:v>
                </c:pt>
              </c:numCache>
            </c:numRef>
          </c:val>
        </c:ser>
        <c:axId val="-2068027336"/>
        <c:axId val="-2113994440"/>
      </c:barChart>
      <c:catAx>
        <c:axId val="-2068027336"/>
        <c:scaling>
          <c:orientation val="minMax"/>
        </c:scaling>
        <c:delete val="0"/>
        <c:axPos val="b"/>
        <c:majorTickMark val="out"/>
        <c:minorTickMark val="none"/>
        <c:tickLblPos val="nextTo"/>
        <c:txPr>
          <a:bodyPr/>
          <a:lstStyle/>
          <a:p>
            <a:pPr>
              <a:defRPr sz="1000" b="1">
                <a:latin typeface="Calibri"/>
              </a:defRPr>
            </a:pPr>
          </a:p>
        </c:txPr>
        <c:crossAx val="-2113994440"/>
        <c:crosses val="autoZero"/>
        <c:auto val="1"/>
        <c:lblAlgn val="ctr"/>
        <c:lblOffset val="100"/>
        <c:noMultiLvlLbl val="0"/>
      </c:catAx>
      <c:valAx>
        <c:axId val="-2113994440"/>
        <c:scaling/>
        <c:delete val="0"/>
        <c:axPos val="l"/>
        <c:majorTickMark val="out"/>
        <c:minorTickMark val="none"/>
        <c:tickLblPos val="nextTo"/>
        <c:txPr>
          <a:bodyPr/>
          <a:lstStyle/>
          <a:p>
            <a:pPr>
              <a:defRPr sz="1000">
                <a:latin typeface="Calibri"/>
              </a:defRPr>
            </a:pPr>
          </a:p>
        </c:txPr>
        <c:crossAx val="-2068027336"/>
        <c:crosses val="autoZero"/>
      </c:valAx>
    </c:plotArea>
    <c:dispBlanksAs val="gap"/>
  </c:chart>
  <c:txPr>
    <a:bodyPr/>
    <a:lstStyle/>
    <a:p>
      <a:pPr>
        <a:defRPr sz="1800"/>
      </a:pPr>
      <a:endParaRPr lang="en-US"/>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c:date1904 val="0"/>
  <c:chart>
    <c:plotArea>
      <c:barChart>
        <c:barDir val="col"/>
        <c:grouping val="clustered"/>
        <c:varyColors val="0"/>
        <c:ser>
          <c:idx val="0"/>
          <c:order val="0"/>
          <c:tx>
            <c:strRef>
              <c:f>Sheet1!$B$1</c:f>
              <c:strCache>
                <c:ptCount val="1"/>
                <c:pt idx="0">
                  <c:v>Job Postings</c:v>
                </c:pt>
              </c:strCache>
            </c:strRef>
          </c:tx>
          <c:cat>
            <c:strRef>
              <c:f>Sheet1!$A$2:$A$7</c:f>
              <c:strCache>
                <c:ptCount val="6"/>
                <c:pt idx="0">
                  <c:v>Feb-2025</c:v>
                </c:pt>
                <c:pt idx="1">
                  <c:v>Mar-2025</c:v>
                </c:pt>
                <c:pt idx="2">
                  <c:v>Apr-2025</c:v>
                </c:pt>
                <c:pt idx="3">
                  <c:v>May-2025</c:v>
                </c:pt>
                <c:pt idx="4">
                  <c:v>Jun-2025</c:v>
                </c:pt>
                <c:pt idx="5">
                  <c:v>Jul-2025</c:v>
                </c:pt>
              </c:strCache>
            </c:strRef>
          </c:cat>
          <c:val>
            <c:numRef>
              <c:f>Sheet1!$B$2:$B$7</c:f>
              <c:numCache>
                <c:formatCode>General</c:formatCode>
                <c:ptCount val="6"/>
                <c:pt idx="0">
                  <c:v>24</c:v>
                </c:pt>
                <c:pt idx="1">
                  <c:v>21</c:v>
                </c:pt>
                <c:pt idx="2">
                  <c:v>20</c:v>
                </c:pt>
                <c:pt idx="3">
                  <c:v>28</c:v>
                </c:pt>
                <c:pt idx="4">
                  <c:v>25</c:v>
                </c:pt>
                <c:pt idx="5">
                  <c:v>24</c:v>
                </c:pt>
              </c:numCache>
            </c:numRef>
          </c:val>
        </c:ser>
        <c:axId val="-2068027336"/>
        <c:axId val="-2113994440"/>
      </c:barChart>
      <c:catAx>
        <c:axId val="-2068027336"/>
        <c:scaling>
          <c:orientation val="minMax"/>
        </c:scaling>
        <c:delete val="0"/>
        <c:axPos val="b"/>
        <c:majorTickMark val="out"/>
        <c:minorTickMark val="none"/>
        <c:tickLblPos val="nextTo"/>
        <c:txPr>
          <a:bodyPr/>
          <a:lstStyle/>
          <a:p>
            <a:pPr>
              <a:defRPr sz="1000" b="1">
                <a:latin typeface="Calibri"/>
              </a:defRPr>
            </a:pPr>
          </a:p>
        </c:txPr>
        <c:crossAx val="-2113994440"/>
        <c:crosses val="autoZero"/>
        <c:auto val="1"/>
        <c:lblAlgn val="ctr"/>
        <c:lblOffset val="100"/>
        <c:noMultiLvlLbl val="0"/>
      </c:catAx>
      <c:valAx>
        <c:axId val="-2113994440"/>
        <c:scaling/>
        <c:delete val="0"/>
        <c:axPos val="l"/>
        <c:majorTickMark val="out"/>
        <c:minorTickMark val="none"/>
        <c:tickLblPos val="nextTo"/>
        <c:txPr>
          <a:bodyPr/>
          <a:lstStyle/>
          <a:p>
            <a:pPr>
              <a:defRPr sz="1000">
                <a:latin typeface="Calibri"/>
              </a:defRPr>
            </a:pPr>
          </a:p>
        </c:txPr>
        <c:crossAx val="-2068027336"/>
        <c:crosses val="autoZero"/>
      </c:valAx>
    </c:plotArea>
    <c:dispBlanksAs val="gap"/>
  </c:chart>
  <c:txPr>
    <a:bodyPr/>
    <a:lstStyle/>
    <a:p>
      <a:pPr>
        <a:defRPr sz="1800"/>
      </a:pPr>
      <a:endParaRPr lang="en-US"/>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c:date1904 val="0"/>
  <c:chart>
    <c:plotArea>
      <c:barChart>
        <c:barDir val="col"/>
        <c:grouping val="clustered"/>
        <c:varyColors val="0"/>
        <c:ser>
          <c:idx val="0"/>
          <c:order val="0"/>
          <c:tx>
            <c:strRef>
              <c:f>Sheet1!$B$1</c:f>
              <c:strCache>
                <c:ptCount val="1"/>
                <c:pt idx="0">
                  <c:v>Job Postings</c:v>
                </c:pt>
              </c:strCache>
            </c:strRef>
          </c:tx>
          <c:cat>
            <c:strRef>
              <c:f>Sheet1!$A$2:$A$7</c:f>
              <c:strCache>
                <c:ptCount val="6"/>
                <c:pt idx="0">
                  <c:v>Feb-2025</c:v>
                </c:pt>
                <c:pt idx="1">
                  <c:v>Mar-2025</c:v>
                </c:pt>
                <c:pt idx="2">
                  <c:v>Apr-2025</c:v>
                </c:pt>
                <c:pt idx="3">
                  <c:v>May-2025</c:v>
                </c:pt>
                <c:pt idx="4">
                  <c:v>Jun-2025</c:v>
                </c:pt>
                <c:pt idx="5">
                  <c:v>Jul-2025</c:v>
                </c:pt>
              </c:strCache>
            </c:strRef>
          </c:cat>
          <c:val>
            <c:numRef>
              <c:f>Sheet1!$B$2:$B$7</c:f>
              <c:numCache>
                <c:formatCode>General</c:formatCode>
                <c:ptCount val="6"/>
                <c:pt idx="0">
                  <c:v>23</c:v>
                </c:pt>
                <c:pt idx="1">
                  <c:v>12</c:v>
                </c:pt>
                <c:pt idx="2">
                  <c:v>22</c:v>
                </c:pt>
                <c:pt idx="3">
                  <c:v>27</c:v>
                </c:pt>
                <c:pt idx="4">
                  <c:v>19</c:v>
                </c:pt>
                <c:pt idx="5">
                  <c:v>9</c:v>
                </c:pt>
              </c:numCache>
            </c:numRef>
          </c:val>
        </c:ser>
        <c:axId val="-2068027336"/>
        <c:axId val="-2113994440"/>
      </c:barChart>
      <c:catAx>
        <c:axId val="-2068027336"/>
        <c:scaling>
          <c:orientation val="minMax"/>
        </c:scaling>
        <c:delete val="0"/>
        <c:axPos val="b"/>
        <c:majorTickMark val="out"/>
        <c:minorTickMark val="none"/>
        <c:tickLblPos val="nextTo"/>
        <c:txPr>
          <a:bodyPr/>
          <a:lstStyle/>
          <a:p>
            <a:pPr>
              <a:defRPr sz="1000" b="1">
                <a:latin typeface="Calibri"/>
              </a:defRPr>
            </a:pPr>
          </a:p>
        </c:txPr>
        <c:crossAx val="-2113994440"/>
        <c:crosses val="autoZero"/>
        <c:auto val="1"/>
        <c:lblAlgn val="ctr"/>
        <c:lblOffset val="100"/>
        <c:noMultiLvlLbl val="0"/>
      </c:catAx>
      <c:valAx>
        <c:axId val="-2113994440"/>
        <c:scaling/>
        <c:delete val="0"/>
        <c:axPos val="l"/>
        <c:majorTickMark val="out"/>
        <c:minorTickMark val="none"/>
        <c:tickLblPos val="nextTo"/>
        <c:txPr>
          <a:bodyPr/>
          <a:lstStyle/>
          <a:p>
            <a:pPr>
              <a:defRPr sz="1000">
                <a:latin typeface="Calibri"/>
              </a:defRPr>
            </a:pPr>
          </a:p>
        </c:txPr>
        <c:crossAx val="-2068027336"/>
        <c:crosses val="autoZero"/>
      </c:valAx>
    </c:plotArea>
    <c:dispBlanksAs val="gap"/>
  </c:chart>
  <c:txPr>
    <a:bodyPr/>
    <a:lstStyle/>
    <a:p>
      <a:pPr>
        <a:defRPr sz="1800"/>
      </a:pPr>
      <a:endParaRPr lang="en-US"/>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c:date1904 val="0"/>
  <c:chart>
    <c:plotArea>
      <c:barChart>
        <c:barDir val="col"/>
        <c:grouping val="clustered"/>
        <c:varyColors val="0"/>
        <c:ser>
          <c:idx val="0"/>
          <c:order val="0"/>
          <c:tx>
            <c:strRef>
              <c:f>Sheet1!$B$1</c:f>
              <c:strCache>
                <c:ptCount val="1"/>
                <c:pt idx="0">
                  <c:v>Job Postings</c:v>
                </c:pt>
              </c:strCache>
            </c:strRef>
          </c:tx>
          <c:cat>
            <c:strRef>
              <c:f>Sheet1!$A$2:$A$7</c:f>
              <c:strCache>
                <c:ptCount val="6"/>
                <c:pt idx="0">
                  <c:v>Feb-2025</c:v>
                </c:pt>
                <c:pt idx="1">
                  <c:v>Mar-2025</c:v>
                </c:pt>
                <c:pt idx="2">
                  <c:v>Apr-2025</c:v>
                </c:pt>
                <c:pt idx="3">
                  <c:v>May-2025</c:v>
                </c:pt>
                <c:pt idx="4">
                  <c:v>Jun-2025</c:v>
                </c:pt>
                <c:pt idx="5">
                  <c:v>Jul-2025</c:v>
                </c:pt>
              </c:strCache>
            </c:strRef>
          </c:cat>
          <c:val>
            <c:numRef>
              <c:f>Sheet1!$B$2:$B$7</c:f>
              <c:numCache>
                <c:formatCode>General</c:formatCode>
                <c:ptCount val="6"/>
                <c:pt idx="0">
                  <c:v>19</c:v>
                </c:pt>
                <c:pt idx="1">
                  <c:v>19</c:v>
                </c:pt>
                <c:pt idx="2">
                  <c:v>17</c:v>
                </c:pt>
                <c:pt idx="3">
                  <c:v>14</c:v>
                </c:pt>
                <c:pt idx="4">
                  <c:v>17</c:v>
                </c:pt>
                <c:pt idx="5">
                  <c:v>8</c:v>
                </c:pt>
              </c:numCache>
            </c:numRef>
          </c:val>
        </c:ser>
        <c:axId val="-2068027336"/>
        <c:axId val="-2113994440"/>
      </c:barChart>
      <c:catAx>
        <c:axId val="-2068027336"/>
        <c:scaling>
          <c:orientation val="minMax"/>
        </c:scaling>
        <c:delete val="0"/>
        <c:axPos val="b"/>
        <c:majorTickMark val="out"/>
        <c:minorTickMark val="none"/>
        <c:tickLblPos val="nextTo"/>
        <c:txPr>
          <a:bodyPr/>
          <a:lstStyle/>
          <a:p>
            <a:pPr>
              <a:defRPr sz="1000" b="1">
                <a:latin typeface="Calibri"/>
              </a:defRPr>
            </a:pPr>
          </a:p>
        </c:txPr>
        <c:crossAx val="-2113994440"/>
        <c:crosses val="autoZero"/>
        <c:auto val="1"/>
        <c:lblAlgn val="ctr"/>
        <c:lblOffset val="100"/>
        <c:noMultiLvlLbl val="0"/>
      </c:catAx>
      <c:valAx>
        <c:axId val="-2113994440"/>
        <c:scaling/>
        <c:delete val="0"/>
        <c:axPos val="l"/>
        <c:majorTickMark val="out"/>
        <c:minorTickMark val="none"/>
        <c:tickLblPos val="nextTo"/>
        <c:txPr>
          <a:bodyPr/>
          <a:lstStyle/>
          <a:p>
            <a:pPr>
              <a:defRPr sz="1000">
                <a:latin typeface="Calibri"/>
              </a:defRPr>
            </a:pPr>
          </a:p>
        </c:txPr>
        <c:crossAx val="-2068027336"/>
        <c:crosses val="autoZero"/>
      </c:valAx>
    </c:plotArea>
    <c:dispBlanksAs val="gap"/>
  </c:chart>
  <c:txPr>
    <a:bodyPr/>
    <a:lstStyle/>
    <a:p>
      <a:pPr>
        <a:defRPr sz="1800"/>
      </a:pPr>
      <a:endParaRPr lang="en-US"/>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c:date1904 val="0"/>
  <c:chart>
    <c:plotArea>
      <c:barChart>
        <c:barDir val="col"/>
        <c:grouping val="clustered"/>
        <c:varyColors val="0"/>
        <c:ser>
          <c:idx val="0"/>
          <c:order val="0"/>
          <c:tx>
            <c:strRef>
              <c:f>Sheet1!$B$1</c:f>
              <c:strCache>
                <c:ptCount val="1"/>
                <c:pt idx="0">
                  <c:v>Job Postings</c:v>
                </c:pt>
              </c:strCache>
            </c:strRef>
          </c:tx>
          <c:cat>
            <c:strRef>
              <c:f>Sheet1!$A$2:$A$7</c:f>
              <c:strCache>
                <c:ptCount val="6"/>
                <c:pt idx="0">
                  <c:v>Feb-2025</c:v>
                </c:pt>
                <c:pt idx="1">
                  <c:v>Mar-2025</c:v>
                </c:pt>
                <c:pt idx="2">
                  <c:v>Apr-2025</c:v>
                </c:pt>
                <c:pt idx="3">
                  <c:v>May-2025</c:v>
                </c:pt>
                <c:pt idx="4">
                  <c:v>Jun-2025</c:v>
                </c:pt>
                <c:pt idx="5">
                  <c:v>Jul-2025</c:v>
                </c:pt>
              </c:strCache>
            </c:strRef>
          </c:cat>
          <c:val>
            <c:numRef>
              <c:f>Sheet1!$B$2:$B$7</c:f>
              <c:numCache>
                <c:formatCode>General</c:formatCode>
                <c:ptCount val="6"/>
                <c:pt idx="0">
                  <c:v>13</c:v>
                </c:pt>
                <c:pt idx="1">
                  <c:v>29</c:v>
                </c:pt>
                <c:pt idx="2">
                  <c:v>17</c:v>
                </c:pt>
                <c:pt idx="3">
                  <c:v>16</c:v>
                </c:pt>
                <c:pt idx="4">
                  <c:v>12</c:v>
                </c:pt>
                <c:pt idx="5">
                  <c:v>5</c:v>
                </c:pt>
              </c:numCache>
            </c:numRef>
          </c:val>
        </c:ser>
        <c:axId val="-2068027336"/>
        <c:axId val="-2113994440"/>
      </c:barChart>
      <c:catAx>
        <c:axId val="-2068027336"/>
        <c:scaling>
          <c:orientation val="minMax"/>
        </c:scaling>
        <c:delete val="0"/>
        <c:axPos val="b"/>
        <c:majorTickMark val="out"/>
        <c:minorTickMark val="none"/>
        <c:tickLblPos val="nextTo"/>
        <c:txPr>
          <a:bodyPr/>
          <a:lstStyle/>
          <a:p>
            <a:pPr>
              <a:defRPr sz="1000" b="1">
                <a:latin typeface="Calibri"/>
              </a:defRPr>
            </a:pPr>
          </a:p>
        </c:txPr>
        <c:crossAx val="-2113994440"/>
        <c:crosses val="autoZero"/>
        <c:auto val="1"/>
        <c:lblAlgn val="ctr"/>
        <c:lblOffset val="100"/>
        <c:noMultiLvlLbl val="0"/>
      </c:catAx>
      <c:valAx>
        <c:axId val="-2113994440"/>
        <c:scaling/>
        <c:delete val="0"/>
        <c:axPos val="l"/>
        <c:majorTickMark val="out"/>
        <c:minorTickMark val="none"/>
        <c:tickLblPos val="nextTo"/>
        <c:txPr>
          <a:bodyPr/>
          <a:lstStyle/>
          <a:p>
            <a:pPr>
              <a:defRPr sz="1000">
                <a:latin typeface="Calibri"/>
              </a:defRPr>
            </a:pPr>
          </a:p>
        </c:txPr>
        <c:crossAx val="-2068027336"/>
        <c:crosses val="autoZero"/>
      </c:valAx>
    </c:plotArea>
    <c:dispBlanksAs val="gap"/>
  </c:chart>
  <c:txPr>
    <a:bodyPr/>
    <a:lstStyle/>
    <a:p>
      <a:pPr>
        <a:defRPr sz="1800"/>
      </a:pPr>
      <a:endParaRPr lang="en-US"/>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c:date1904 val="0"/>
  <c:chart>
    <c:plotArea>
      <c:barChart>
        <c:barDir val="col"/>
        <c:grouping val="clustered"/>
        <c:varyColors val="0"/>
        <c:ser>
          <c:idx val="0"/>
          <c:order val="0"/>
          <c:tx>
            <c:strRef>
              <c:f>Sheet1!$B$1</c:f>
              <c:strCache>
                <c:ptCount val="1"/>
                <c:pt idx="0">
                  <c:v>Job Postings</c:v>
                </c:pt>
              </c:strCache>
            </c:strRef>
          </c:tx>
          <c:cat>
            <c:strRef>
              <c:f>Sheet1!$A$2:$A$7</c:f>
              <c:strCache>
                <c:ptCount val="6"/>
                <c:pt idx="0">
                  <c:v>Feb-2025</c:v>
                </c:pt>
                <c:pt idx="1">
                  <c:v>Mar-2025</c:v>
                </c:pt>
                <c:pt idx="2">
                  <c:v>Apr-2025</c:v>
                </c:pt>
                <c:pt idx="3">
                  <c:v>May-2025</c:v>
                </c:pt>
                <c:pt idx="4">
                  <c:v>Jun-2025</c:v>
                </c:pt>
                <c:pt idx="5">
                  <c:v>Jul-2025</c:v>
                </c:pt>
              </c:strCache>
            </c:strRef>
          </c:cat>
          <c:val>
            <c:numRef>
              <c:f>Sheet1!$B$2:$B$7</c:f>
              <c:numCache>
                <c:formatCode>General</c:formatCode>
                <c:ptCount val="6"/>
                <c:pt idx="0">
                  <c:v>6</c:v>
                </c:pt>
                <c:pt idx="1">
                  <c:v>12</c:v>
                </c:pt>
                <c:pt idx="2">
                  <c:v>17</c:v>
                </c:pt>
                <c:pt idx="3">
                  <c:v>14</c:v>
                </c:pt>
                <c:pt idx="4">
                  <c:v>16</c:v>
                </c:pt>
                <c:pt idx="5">
                  <c:v>9</c:v>
                </c:pt>
              </c:numCache>
            </c:numRef>
          </c:val>
        </c:ser>
        <c:axId val="-2068027336"/>
        <c:axId val="-2113994440"/>
      </c:barChart>
      <c:catAx>
        <c:axId val="-2068027336"/>
        <c:scaling>
          <c:orientation val="minMax"/>
        </c:scaling>
        <c:delete val="0"/>
        <c:axPos val="b"/>
        <c:majorTickMark val="out"/>
        <c:minorTickMark val="none"/>
        <c:tickLblPos val="nextTo"/>
        <c:txPr>
          <a:bodyPr/>
          <a:lstStyle/>
          <a:p>
            <a:pPr>
              <a:defRPr sz="1000" b="1">
                <a:latin typeface="Calibri"/>
              </a:defRPr>
            </a:pPr>
          </a:p>
        </c:txPr>
        <c:crossAx val="-2113994440"/>
        <c:crosses val="autoZero"/>
        <c:auto val="1"/>
        <c:lblAlgn val="ctr"/>
        <c:lblOffset val="100"/>
        <c:noMultiLvlLbl val="0"/>
      </c:catAx>
      <c:valAx>
        <c:axId val="-2113994440"/>
        <c:scaling/>
        <c:delete val="0"/>
        <c:axPos val="l"/>
        <c:majorTickMark val="out"/>
        <c:minorTickMark val="none"/>
        <c:tickLblPos val="nextTo"/>
        <c:txPr>
          <a:bodyPr/>
          <a:lstStyle/>
          <a:p>
            <a:pPr>
              <a:defRPr sz="1000">
                <a:latin typeface="Calibri"/>
              </a:defRPr>
            </a:pPr>
          </a:p>
        </c:txPr>
        <c:crossAx val="-2068027336"/>
        <c:crosses val="autoZero"/>
      </c:valAx>
    </c:plotArea>
    <c:dispBlanksAs val="gap"/>
  </c:chart>
  <c:txPr>
    <a:bodyPr/>
    <a:lstStyle/>
    <a:p>
      <a:pPr>
        <a:defRPr sz="1800"/>
      </a:pPr>
      <a:endParaRPr lang="en-US"/>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c:date1904 val="0"/>
  <c:chart>
    <c:plotArea>
      <c:barChart>
        <c:barDir val="col"/>
        <c:grouping val="clustered"/>
        <c:varyColors val="0"/>
        <c:ser>
          <c:idx val="0"/>
          <c:order val="0"/>
          <c:tx>
            <c:strRef>
              <c:f>Sheet1!$B$1</c:f>
              <c:strCache>
                <c:ptCount val="1"/>
                <c:pt idx="0">
                  <c:v>Job Postings</c:v>
                </c:pt>
              </c:strCache>
            </c:strRef>
          </c:tx>
          <c:cat>
            <c:strRef>
              <c:f>Sheet1!$A$2:$A$7</c:f>
              <c:strCache>
                <c:ptCount val="6"/>
                <c:pt idx="0">
                  <c:v>Feb-2025</c:v>
                </c:pt>
                <c:pt idx="1">
                  <c:v>Mar-2025</c:v>
                </c:pt>
                <c:pt idx="2">
                  <c:v>Apr-2025</c:v>
                </c:pt>
                <c:pt idx="3">
                  <c:v>May-2025</c:v>
                </c:pt>
                <c:pt idx="4">
                  <c:v>Jun-2025</c:v>
                </c:pt>
                <c:pt idx="5">
                  <c:v>Jul-2025</c:v>
                </c:pt>
              </c:strCache>
            </c:strRef>
          </c:cat>
          <c:val>
            <c:numRef>
              <c:f>Sheet1!$B$2:$B$7</c:f>
              <c:numCache>
                <c:formatCode>General</c:formatCode>
                <c:ptCount val="6"/>
                <c:pt idx="0">
                  <c:v>13</c:v>
                </c:pt>
                <c:pt idx="1">
                  <c:v>11</c:v>
                </c:pt>
                <c:pt idx="2">
                  <c:v>21</c:v>
                </c:pt>
                <c:pt idx="3">
                  <c:v>15</c:v>
                </c:pt>
                <c:pt idx="4">
                  <c:v>12</c:v>
                </c:pt>
                <c:pt idx="5">
                  <c:v>12</c:v>
                </c:pt>
              </c:numCache>
            </c:numRef>
          </c:val>
        </c:ser>
        <c:axId val="-2068027336"/>
        <c:axId val="-2113994440"/>
      </c:barChart>
      <c:catAx>
        <c:axId val="-2068027336"/>
        <c:scaling>
          <c:orientation val="minMax"/>
        </c:scaling>
        <c:delete val="0"/>
        <c:axPos val="b"/>
        <c:majorTickMark val="out"/>
        <c:minorTickMark val="none"/>
        <c:tickLblPos val="nextTo"/>
        <c:txPr>
          <a:bodyPr/>
          <a:lstStyle/>
          <a:p>
            <a:pPr>
              <a:defRPr sz="1000" b="1">
                <a:latin typeface="Calibri"/>
              </a:defRPr>
            </a:pPr>
          </a:p>
        </c:txPr>
        <c:crossAx val="-2113994440"/>
        <c:crosses val="autoZero"/>
        <c:auto val="1"/>
        <c:lblAlgn val="ctr"/>
        <c:lblOffset val="100"/>
        <c:noMultiLvlLbl val="0"/>
      </c:catAx>
      <c:valAx>
        <c:axId val="-2113994440"/>
        <c:scaling/>
        <c:delete val="0"/>
        <c:axPos val="l"/>
        <c:majorTickMark val="out"/>
        <c:minorTickMark val="none"/>
        <c:tickLblPos val="nextTo"/>
        <c:txPr>
          <a:bodyPr/>
          <a:lstStyle/>
          <a:p>
            <a:pPr>
              <a:defRPr sz="1000">
                <a:latin typeface="Calibri"/>
              </a:defRPr>
            </a:pPr>
          </a:p>
        </c:txPr>
        <c:crossAx val="-2068027336"/>
        <c:crosses val="autoZero"/>
      </c:valAx>
    </c:plotArea>
    <c:dispBlanksAs val="gap"/>
  </c:chart>
  <c:txPr>
    <a:bodyPr/>
    <a:lstStyle/>
    <a:p>
      <a:pPr>
        <a:defRPr sz="1800"/>
      </a:pPr>
      <a:endParaRPr lang="en-US"/>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c:date1904 val="0"/>
  <c:chart>
    <c:plotArea>
      <c:barChart>
        <c:barDir val="col"/>
        <c:grouping val="clustered"/>
        <c:varyColors val="0"/>
        <c:ser>
          <c:idx val="0"/>
          <c:order val="0"/>
          <c:tx>
            <c:strRef>
              <c:f>Sheet1!$B$1</c:f>
              <c:strCache>
                <c:ptCount val="1"/>
                <c:pt idx="0">
                  <c:v>Job Postings</c:v>
                </c:pt>
              </c:strCache>
            </c:strRef>
          </c:tx>
          <c:cat>
            <c:strRef>
              <c:f>Sheet1!$A$2:$A$7</c:f>
              <c:strCache>
                <c:ptCount val="6"/>
                <c:pt idx="0">
                  <c:v>Feb-2025</c:v>
                </c:pt>
                <c:pt idx="1">
                  <c:v>Mar-2025</c:v>
                </c:pt>
                <c:pt idx="2">
                  <c:v>Apr-2025</c:v>
                </c:pt>
                <c:pt idx="3">
                  <c:v>May-2025</c:v>
                </c:pt>
                <c:pt idx="4">
                  <c:v>Jun-2025</c:v>
                </c:pt>
                <c:pt idx="5">
                  <c:v>Jul-2025</c:v>
                </c:pt>
              </c:strCache>
            </c:strRef>
          </c:cat>
          <c:val>
            <c:numRef>
              <c:f>Sheet1!$B$2:$B$7</c:f>
              <c:numCache>
                <c:formatCode>General</c:formatCode>
                <c:ptCount val="6"/>
                <c:pt idx="0">
                  <c:v>15</c:v>
                </c:pt>
                <c:pt idx="1">
                  <c:v>28</c:v>
                </c:pt>
                <c:pt idx="2">
                  <c:v>9</c:v>
                </c:pt>
                <c:pt idx="3">
                  <c:v>16</c:v>
                </c:pt>
                <c:pt idx="4">
                  <c:v>9</c:v>
                </c:pt>
                <c:pt idx="5">
                  <c:v>5</c:v>
                </c:pt>
              </c:numCache>
            </c:numRef>
          </c:val>
        </c:ser>
        <c:axId val="-2068027336"/>
        <c:axId val="-2113994440"/>
      </c:barChart>
      <c:catAx>
        <c:axId val="-2068027336"/>
        <c:scaling>
          <c:orientation val="minMax"/>
        </c:scaling>
        <c:delete val="0"/>
        <c:axPos val="b"/>
        <c:majorTickMark val="out"/>
        <c:minorTickMark val="none"/>
        <c:tickLblPos val="nextTo"/>
        <c:txPr>
          <a:bodyPr/>
          <a:lstStyle/>
          <a:p>
            <a:pPr>
              <a:defRPr sz="1000" b="1">
                <a:latin typeface="Calibri"/>
              </a:defRPr>
            </a:pPr>
          </a:p>
        </c:txPr>
        <c:crossAx val="-2113994440"/>
        <c:crosses val="autoZero"/>
        <c:auto val="1"/>
        <c:lblAlgn val="ctr"/>
        <c:lblOffset val="100"/>
        <c:noMultiLvlLbl val="0"/>
      </c:catAx>
      <c:valAx>
        <c:axId val="-2113994440"/>
        <c:scaling/>
        <c:delete val="0"/>
        <c:axPos val="l"/>
        <c:majorTickMark val="out"/>
        <c:minorTickMark val="none"/>
        <c:tickLblPos val="nextTo"/>
        <c:txPr>
          <a:bodyPr/>
          <a:lstStyle/>
          <a:p>
            <a:pPr>
              <a:defRPr sz="1000">
                <a:latin typeface="Calibri"/>
              </a:defRPr>
            </a:pPr>
          </a:p>
        </c:txPr>
        <c:crossAx val="-2068027336"/>
        <c:crosses val="autoZero"/>
      </c:valAx>
    </c:plotArea>
    <c:dispBlanksAs val="gap"/>
  </c:chart>
  <c:txPr>
    <a:bodyPr/>
    <a:lstStyle/>
    <a:p>
      <a:pPr>
        <a:defRPr sz="1800"/>
      </a:pPr>
      <a:endParaRPr lang="en-US"/>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c:date1904 val="0"/>
  <c:chart>
    <c:plotArea>
      <c:barChart>
        <c:barDir val="bar"/>
        <c:grouping val="clustered"/>
        <c:varyColors val="0"/>
        <c:ser>
          <c:idx val="0"/>
          <c:order val="0"/>
          <c:tx>
            <c:strRef>
              <c:f>Sheet1!$B$1</c:f>
              <c:strCache>
                <c:ptCount val="1"/>
                <c:pt idx="0">
                  <c:v>workflows</c:v>
                </c:pt>
              </c:strCache>
            </c:strRef>
          </c:tx>
          <c:cat>
            <c:strRef>
              <c:f>Sheet1!$A$2:$A$7</c:f>
              <c:strCache>
                <c:ptCount val="6"/>
                <c:pt idx="0">
                  <c:v>Others</c:v>
                </c:pt>
                <c:pt idx="1">
                  <c:v>Business Intelligence &amp; Analytics</c:v>
                </c:pt>
                <c:pt idx="2">
                  <c:v>Quality Control</c:v>
                </c:pt>
                <c:pt idx="3">
                  <c:v>Product Installation, Maintenance &amp; Technical Support</c:v>
                </c:pt>
                <c:pt idx="4">
                  <c:v>Project/Programs Management</c:v>
                </c:pt>
                <c:pt idx="5">
                  <c:v>Plant Maintenance</c:v>
                </c:pt>
              </c:strCache>
            </c:strRef>
          </c:cat>
          <c:val>
            <c:numRef>
              <c:f>Sheet1!$B$2:$B$7</c:f>
              <c:numCache>
                <c:formatCode>General</c:formatCode>
                <c:ptCount val="6"/>
                <c:pt idx="0">
                  <c:v>0.5194805194805194</c:v>
                </c:pt>
                <c:pt idx="1">
                  <c:v>0.06493506493506493</c:v>
                </c:pt>
                <c:pt idx="2">
                  <c:v>0.06493506493506493</c:v>
                </c:pt>
                <c:pt idx="3">
                  <c:v>0.07792207792207792</c:v>
                </c:pt>
                <c:pt idx="4">
                  <c:v>0.09090909090909091</c:v>
                </c:pt>
                <c:pt idx="5">
                  <c:v>0.18181818181818182</c:v>
                </c:pt>
              </c:numCache>
            </c:numRef>
          </c:val>
        </c:ser>
        <c:dLbls>
          <c:numFmt formatCode="0.0%" sourceLinked="0"/>
          <c:txPr>
            <a:bodyPr/>
            <a:lstStyle/>
            <a:p>
              <a:pPr>
                <a:defRPr sz="900" b="1" u="none" i="0">
                  <a:solidFill>
                    <a:srgbClr val="000000"/>
                  </a:solidFill>
                  <a:latin typeface=" calibri"/>
                </a:defRPr>
              </a:pPr>
            </a:p>
          </c:txPr>
          <c:showLegendKey val="0"/>
          <c:showVal val="1"/>
          <c:showCatName val="0"/>
          <c:showSerName val="0"/>
          <c:showPercent val="0"/>
          <c:showBubbleSize val="0"/>
          <c:showLeaderLines val="1"/>
        </c:dLbls>
        <c:axId val="-2068027336"/>
        <c:axId val="-2113994440"/>
      </c:barChart>
      <c:catAx>
        <c:axId val="-2068027336"/>
        <c:scaling>
          <c:orientation val="minMax"/>
        </c:scaling>
        <c:delete val="0"/>
        <c:axPos val="l"/>
        <c:majorTickMark val="out"/>
        <c:minorTickMark val="none"/>
        <c:tickLblPos val="nextTo"/>
        <c:txPr>
          <a:bodyPr/>
          <a:lstStyle/>
          <a:p>
            <a:pPr>
              <a:defRPr sz="1100" b="1">
                <a:latin typeface="Calibri"/>
              </a:defRPr>
            </a:pPr>
          </a:p>
        </c:txPr>
        <c:crossAx val="-2113994440"/>
        <c:crosses val="autoZero"/>
        <c:auto val="1"/>
        <c:lblAlgn val="ctr"/>
        <c:lblOffset val="100"/>
        <c:noMultiLvlLbl val="0"/>
      </c:catAx>
      <c:valAx>
        <c:axId val="-2113994440"/>
        <c:scaling/>
        <c:delete/>
        <c:axPos val="b"/>
        <c:majorTickMark val="out"/>
        <c:minorTickMark val="none"/>
        <c:tickLblPos val="nextTo"/>
        <c:txPr>
          <a:bodyPr/>
          <a:lstStyle/>
          <a:p>
            <a:pPr>
              <a:defRPr sz="1100">
                <a:latin typeface="Calibri"/>
              </a:defRPr>
            </a:pPr>
          </a:p>
        </c:txPr>
        <c:crossAx val="-2068027336"/>
        <c:crosses val="autoZero"/>
      </c:valAx>
    </c:plotArea>
    <c:dispBlanksAs val="gap"/>
  </c:chart>
  <c:txPr>
    <a:bodyPr/>
    <a:lstStyle/>
    <a:p>
      <a:pPr>
        <a:defRPr sz="1800"/>
      </a:pPr>
      <a:endParaRPr lang="en-US"/>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c:date1904 val="0"/>
  <c:chart>
    <c:plotArea>
      <c:barChart>
        <c:barDir val="col"/>
        <c:grouping val="clustered"/>
        <c:varyColors val="0"/>
        <c:ser>
          <c:idx val="0"/>
          <c:order val="0"/>
          <c:tx>
            <c:strRef>
              <c:f>Sheet1!$B$1</c:f>
              <c:strCache>
                <c:ptCount val="1"/>
                <c:pt idx="0">
                  <c:v>Series1</c:v>
                </c:pt>
              </c:strCache>
            </c:strRef>
          </c:tx>
          <c:cat>
            <c:strRef>
              <c:f>Sheet1!$A$2:$A$17</c:f>
              <c:strCache>
                <c:ptCount val="16"/>
                <c:pt idx="0">
                  <c:v>Adecco Group AG</c:v>
                </c:pt>
                <c:pt idx="1">
                  <c:v>Capgemini</c:v>
                </c:pt>
                <c:pt idx="2">
                  <c:v>Cognizant</c:v>
                </c:pt>
                <c:pt idx="3">
                  <c:v>GI GROUP HOLDING S.p.A.</c:v>
                </c:pt>
                <c:pt idx="4">
                  <c:v>Accenture</c:v>
                </c:pt>
                <c:pt idx="5">
                  <c:v>AXISCADES</c:v>
                </c:pt>
                <c:pt idx="6">
                  <c:v>QualiZeal</c:v>
                </c:pt>
                <c:pt idx="7">
                  <c:v>QuEST Global</c:v>
                </c:pt>
                <c:pt idx="8">
                  <c:v>Gi Group Holding</c:v>
                </c:pt>
                <c:pt idx="9">
                  <c:v>HCL</c:v>
                </c:pt>
                <c:pt idx="10">
                  <c:v>Oracle Corporation</c:v>
                </c:pt>
                <c:pt idx="11">
                  <c:v>Adcorp (Pty) Ltd.</c:v>
                </c:pt>
                <c:pt idx="12">
                  <c:v>TO Brasil</c:v>
                </c:pt>
                <c:pt idx="13">
                  <c:v>Teleperformance</c:v>
                </c:pt>
                <c:pt idx="14">
                  <c:v>Applus+</c:v>
                </c:pt>
                <c:pt idx="15">
                  <c:v>Others</c:v>
                </c:pt>
              </c:strCache>
            </c:strRef>
          </c:cat>
          <c:val>
            <c:numRef>
              <c:f>Sheet1!$B$2:$B$17</c:f>
              <c:numCache>
                <c:formatCode>General</c:formatCode>
                <c:ptCount val="16"/>
                <c:pt idx="0">
                  <c:v>0.3116883116883117</c:v>
                </c:pt>
                <c:pt idx="1">
                  <c:v>0.12987012987012986</c:v>
                </c:pt>
                <c:pt idx="2">
                  <c:v>0.09090909090909091</c:v>
                </c:pt>
                <c:pt idx="3">
                  <c:v>0.03896103896103896</c:v>
                </c:pt>
                <c:pt idx="4">
                  <c:v>0.025974025974025976</c:v>
                </c:pt>
                <c:pt idx="5">
                  <c:v>0.025974025974025976</c:v>
                </c:pt>
                <c:pt idx="6">
                  <c:v>0.025974025974025976</c:v>
                </c:pt>
                <c:pt idx="7">
                  <c:v>0.025974025974025976</c:v>
                </c:pt>
                <c:pt idx="8">
                  <c:v>0.012987012987012988</c:v>
                </c:pt>
                <c:pt idx="9">
                  <c:v>0.012987012987012988</c:v>
                </c:pt>
                <c:pt idx="10">
                  <c:v>0.012987012987012988</c:v>
                </c:pt>
                <c:pt idx="11">
                  <c:v>0.012987012987012988</c:v>
                </c:pt>
                <c:pt idx="12">
                  <c:v>0.012987012987012988</c:v>
                </c:pt>
                <c:pt idx="13">
                  <c:v>0.012987012987012988</c:v>
                </c:pt>
                <c:pt idx="14">
                  <c:v>0.012987012987012988</c:v>
                </c:pt>
                <c:pt idx="15">
                  <c:v>0.23376623376623376</c:v>
                </c:pt>
              </c:numCache>
            </c:numRef>
          </c:val>
        </c:ser>
        <c:dLbls>
          <c:numFmt formatCode="0%" sourceLinked="0"/>
          <c:txPr>
            <a:bodyPr/>
            <a:lstStyle/>
            <a:p>
              <a:pPr>
                <a:defRPr sz="900" b="1" u="none" i="0">
                  <a:solidFill>
                    <a:srgbClr val="000000"/>
                  </a:solidFill>
                  <a:latin typeface="calibri"/>
                </a:defRPr>
              </a:pPr>
            </a:p>
          </c:txPr>
          <c:showLegendKey val="0"/>
          <c:showVal val="1"/>
          <c:showCatName val="0"/>
          <c:showSerName val="0"/>
          <c:showPercent val="0"/>
          <c:showBubbleSize val="0"/>
          <c:showLeaderLines val="1"/>
        </c:dLbls>
        <c:axId val="-2068027336"/>
        <c:axId val="-2113994440"/>
      </c:barChart>
      <c:catAx>
        <c:axId val="-2068027336"/>
        <c:scaling>
          <c:orientation val="minMax"/>
        </c:scaling>
        <c:delete val="0"/>
        <c:axPos val="b"/>
        <c:majorTickMark val="out"/>
        <c:minorTickMark val="none"/>
        <c:tickLblPos val="nextTo"/>
        <c:txPr>
          <a:bodyPr/>
          <a:lstStyle/>
          <a:p>
            <a:pPr>
              <a:defRPr sz="1100" b="1">
                <a:latin typeface="Calibri"/>
              </a:defRPr>
            </a:pPr>
          </a:p>
        </c:txPr>
        <c:crossAx val="-2113994440"/>
        <c:crosses val="autoZero"/>
        <c:auto val="1"/>
        <c:lblAlgn val="ctr"/>
        <c:lblOffset val="100"/>
        <c:noMultiLvlLbl val="0"/>
      </c:catAx>
      <c:valAx>
        <c:axId val="-2113994440"/>
        <c:scaling/>
        <c:delete/>
        <c:axPos val="l"/>
        <c:majorTickMark val="out"/>
        <c:minorTickMark val="none"/>
        <c:tickLblPos val="nextTo"/>
        <c:txPr>
          <a:bodyPr/>
          <a:lstStyle/>
          <a:p>
            <a:pPr>
              <a:defRPr sz="1100">
                <a:latin typeface="Calibri"/>
              </a:defRPr>
            </a:pPr>
          </a:p>
        </c:txPr>
        <c:crossAx val="-2068027336"/>
        <c:crosses val="autoZero"/>
      </c:valAx>
    </c:plotArea>
    <c:dispBlanksAs val="gap"/>
  </c:chart>
  <c:txPr>
    <a:bodyPr/>
    <a:lstStyle/>
    <a:p>
      <a:pPr>
        <a:defRPr sz="1800"/>
      </a:pPr>
      <a:endParaRPr lang="en-US"/>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c:date1904 val="0"/>
  <c:chart>
    <c:plotArea>
      <c:barChart>
        <c:barDir val="bar"/>
        <c:grouping val="percentStacked"/>
        <c:ser>
          <c:idx val="0"/>
          <c:order val="0"/>
          <c:tx>
            <c:strRef>
              <c:f>Sheet1!$B$1</c:f>
              <c:strCache>
                <c:ptCount val="1"/>
                <c:pt idx="0">
                  <c:v>Data Engineering</c:v>
                </c:pt>
              </c:strCache>
            </c:strRef>
          </c:tx>
          <c:cat>
            <c:strRef>
              <c:f>Sheet1!$A$2:$A$2</c:f>
              <c:strCache>
                <c:ptCount val="1"/>
                <c:pt idx="0">
                  <c:v/>
                </c:pt>
              </c:strCache>
            </c:strRef>
          </c:cat>
          <c:val>
            <c:numRef>
              <c:f>Sheet1!$B$2:$B$2</c:f>
              <c:numCache>
                <c:formatCode>General</c:formatCode>
                <c:ptCount val="1"/>
                <c:pt idx="0">
                  <c:v>0.3</c:v>
                </c:pt>
              </c:numCache>
            </c:numRef>
          </c:val>
        </c:ser>
        <c:ser>
          <c:idx val="1"/>
          <c:order val="1"/>
          <c:tx>
            <c:strRef>
              <c:f>Sheet1!$C$1</c:f>
              <c:strCache>
                <c:ptCount val="1"/>
                <c:pt idx="0">
                  <c:v>Business Intelligence &amp; Analytics</c:v>
                </c:pt>
              </c:strCache>
            </c:strRef>
          </c:tx>
          <c:cat>
            <c:strRef>
              <c:f>Sheet1!$A$2:$A$2</c:f>
              <c:strCache>
                <c:ptCount val="1"/>
                <c:pt idx="0">
                  <c:v/>
                </c:pt>
              </c:strCache>
            </c:strRef>
          </c:cat>
          <c:val>
            <c:numRef>
              <c:f>Sheet1!$C$2:$C$2</c:f>
              <c:numCache>
                <c:formatCode>General</c:formatCode>
                <c:ptCount val="1"/>
                <c:pt idx="0">
                  <c:v>0.2</c:v>
                </c:pt>
              </c:numCache>
            </c:numRef>
          </c:val>
        </c:ser>
        <c:ser>
          <c:idx val="2"/>
          <c:order val="2"/>
          <c:tx>
            <c:strRef>
              <c:f>Sheet1!$D$1</c:f>
              <c:strCache>
                <c:ptCount val="1"/>
                <c:pt idx="0">
                  <c:v>Project/Programs Management</c:v>
                </c:pt>
              </c:strCache>
            </c:strRef>
          </c:tx>
          <c:cat>
            <c:strRef>
              <c:f>Sheet1!$A$2:$A$2</c:f>
              <c:strCache>
                <c:ptCount val="1"/>
                <c:pt idx="0">
                  <c:v/>
                </c:pt>
              </c:strCache>
            </c:strRef>
          </c:cat>
          <c:val>
            <c:numRef>
              <c:f>Sheet1!$D$2:$D$2</c:f>
              <c:numCache>
                <c:formatCode>General</c:formatCode>
                <c:ptCount val="1"/>
                <c:pt idx="0">
                  <c:v>0.2</c:v>
                </c:pt>
              </c:numCache>
            </c:numRef>
          </c:val>
        </c:ser>
        <c:ser>
          <c:idx val="3"/>
          <c:order val="3"/>
          <c:tx>
            <c:strRef>
              <c:f>Sheet1!$E$1</c:f>
              <c:strCache>
                <c:ptCount val="1"/>
                <c:pt idx="0">
                  <c:v>Application Development &amp; Maintenance</c:v>
                </c:pt>
              </c:strCache>
            </c:strRef>
          </c:tx>
          <c:cat>
            <c:strRef>
              <c:f>Sheet1!$A$2:$A$2</c:f>
              <c:strCache>
                <c:ptCount val="1"/>
                <c:pt idx="0">
                  <c:v/>
                </c:pt>
              </c:strCache>
            </c:strRef>
          </c:cat>
          <c:val>
            <c:numRef>
              <c:f>Sheet1!$E$2:$E$2</c:f>
              <c:numCache>
                <c:formatCode>General</c:formatCode>
                <c:ptCount val="1"/>
                <c:pt idx="0">
                  <c:v>0.1</c:v>
                </c:pt>
              </c:numCache>
            </c:numRef>
          </c:val>
        </c:ser>
        <c:ser>
          <c:idx val="4"/>
          <c:order val="4"/>
          <c:tx>
            <c:strRef>
              <c:f>Sheet1!$F$1</c:f>
              <c:strCache>
                <c:ptCount val="1"/>
                <c:pt idx="0">
                  <c:v>Others</c:v>
                </c:pt>
              </c:strCache>
            </c:strRef>
          </c:tx>
          <c:cat>
            <c:strRef>
              <c:f>Sheet1!$A$2:$A$2</c:f>
              <c:strCache>
                <c:ptCount val="1"/>
                <c:pt idx="0">
                  <c:v/>
                </c:pt>
              </c:strCache>
            </c:strRef>
          </c:cat>
          <c:val>
            <c:numRef>
              <c:f>Sheet1!$F$2:$F$2</c:f>
              <c:numCache>
                <c:formatCode>General</c:formatCode>
                <c:ptCount val="1"/>
                <c:pt idx="0">
                  <c:v>0.2</c:v>
                </c:pt>
              </c:numCache>
            </c:numRef>
          </c:val>
        </c:ser>
        <c:dLbls>
          <c:numFmt formatCode="0%" sourceLinked="0"/>
          <c:txPr>
            <a:bodyPr/>
            <a:lstStyle/>
            <a:p>
              <a:pPr>
                <a:defRPr sz="900" b="1" u="none" i="0">
                  <a:solidFill>
                    <a:srgbClr val="FFFFFF"/>
                  </a:solidFill>
                  <a:latin typeface=" calibri"/>
                </a:defRPr>
              </a:pPr>
            </a:p>
          </c:txPr>
          <c:showLegendKey val="0"/>
          <c:showVal val="1"/>
          <c:showCatName val="0"/>
          <c:showSerName val="0"/>
          <c:showPercent val="0"/>
          <c:showBubbleSize val="0"/>
          <c:showLeaderLines val="1"/>
        </c:dLbls>
        <c:overlap val="100"/>
        <c:axId val="-2068027336"/>
        <c:axId val="-2113994440"/>
      </c:barChart>
      <c:catAx>
        <c:axId val="-2068027336"/>
        <c:scaling>
          <c:orientation val="minMax"/>
        </c:scaling>
        <c:delete val="0"/>
        <c:axPos val="l"/>
        <c:majorTickMark val="out"/>
        <c:minorTickMark val="none"/>
        <c:tickLblPos val="nextTo"/>
        <c:txPr>
          <a:bodyPr/>
          <a:lstStyle/>
          <a:p>
            <a:pPr>
              <a:defRPr sz="1100" b="1">
                <a:latin typeface="Calibri"/>
              </a:defRPr>
            </a:pPr>
          </a:p>
        </c:txPr>
        <c:crossAx val="-2113994440"/>
        <c:crosses val="autoZero"/>
        <c:auto val="1"/>
        <c:lblAlgn val="ctr"/>
        <c:lblOffset val="100"/>
        <c:noMultiLvlLbl val="0"/>
      </c:catAx>
      <c:valAx>
        <c:axId val="-2113994440"/>
        <c:scaling/>
        <c:delete/>
        <c:axPos val="b"/>
        <c:majorTickMark val="out"/>
        <c:minorTickMark val="none"/>
        <c:tickLblPos val="nextTo"/>
        <c:txPr>
          <a:bodyPr/>
          <a:lstStyle/>
          <a:p>
            <a:pPr>
              <a:defRPr sz="1100">
                <a:latin typeface="Calibri"/>
              </a:defRPr>
            </a:pPr>
          </a:p>
        </c:txPr>
        <c:crossAx val="-2068027336"/>
        <c:crosses val="autoZero"/>
      </c:valAx>
    </c:plotArea>
    <c:legend>
      <c:legendPos val="b"/>
      <c:overlay val="0"/>
      <c:txPr>
        <a:bodyPr/>
        <a:lstStyle/>
        <a:p>
          <a:pPr>
            <a:defRPr sz="800">
              <a:latin typeface="Calibri"/>
            </a:defRPr>
          </a:pPr>
        </a:p>
      </c:txPr>
    </c:legend>
    <c:dispBlanksAs val="gap"/>
  </c:chart>
  <c:txPr>
    <a:bodyPr/>
    <a:lstStyle/>
    <a:p>
      <a:pPr>
        <a:defRPr sz="1800"/>
      </a:pPr>
      <a:endParaRPr lang="en-US"/>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c:date1904 val="0"/>
  <c:chart>
    <c:plotArea>
      <c:barChart>
        <c:barDir val="bar"/>
        <c:grouping val="percentStacked"/>
        <c:ser>
          <c:idx val="0"/>
          <c:order val="0"/>
          <c:tx>
            <c:strRef>
              <c:f>Sheet1!$B$1</c:f>
              <c:strCache>
                <c:ptCount val="1"/>
                <c:pt idx="0">
                  <c:v>Product Installation, Maint...</c:v>
                </c:pt>
              </c:strCache>
            </c:strRef>
          </c:tx>
          <c:cat>
            <c:strRef>
              <c:f>Sheet1!$A$2:$A$2</c:f>
              <c:strCache>
                <c:ptCount val="1"/>
                <c:pt idx="0">
                  <c:v/>
                </c:pt>
              </c:strCache>
            </c:strRef>
          </c:cat>
          <c:val>
            <c:numRef>
              <c:f>Sheet1!$B$2:$B$2</c:f>
              <c:numCache>
                <c:formatCode>General</c:formatCode>
                <c:ptCount val="1"/>
                <c:pt idx="0">
                  <c:v>0.2857142857142857142857142857</c:v>
                </c:pt>
              </c:numCache>
            </c:numRef>
          </c:val>
        </c:ser>
        <c:ser>
          <c:idx val="1"/>
          <c:order val="1"/>
          <c:tx>
            <c:strRef>
              <c:f>Sheet1!$C$1</c:f>
              <c:strCache>
                <c:ptCount val="1"/>
                <c:pt idx="0">
                  <c:v>Application Development &amp; Maintenance</c:v>
                </c:pt>
              </c:strCache>
            </c:strRef>
          </c:tx>
          <c:cat>
            <c:strRef>
              <c:f>Sheet1!$A$2:$A$2</c:f>
              <c:strCache>
                <c:ptCount val="1"/>
                <c:pt idx="0">
                  <c:v/>
                </c:pt>
              </c:strCache>
            </c:strRef>
          </c:cat>
          <c:val>
            <c:numRef>
              <c:f>Sheet1!$C$2:$C$2</c:f>
              <c:numCache>
                <c:formatCode>General</c:formatCode>
                <c:ptCount val="1"/>
                <c:pt idx="0">
                  <c:v>0.2857142857142857142857142857</c:v>
                </c:pt>
              </c:numCache>
            </c:numRef>
          </c:val>
        </c:ser>
        <c:ser>
          <c:idx val="2"/>
          <c:order val="2"/>
          <c:tx>
            <c:strRef>
              <c:f>Sheet1!$D$1</c:f>
              <c:strCache>
                <c:ptCount val="1"/>
                <c:pt idx="0">
                  <c:v>Customer Service &amp; Support</c:v>
                </c:pt>
              </c:strCache>
            </c:strRef>
          </c:tx>
          <c:cat>
            <c:strRef>
              <c:f>Sheet1!$A$2:$A$2</c:f>
              <c:strCache>
                <c:ptCount val="1"/>
                <c:pt idx="0">
                  <c:v/>
                </c:pt>
              </c:strCache>
            </c:strRef>
          </c:cat>
          <c:val>
            <c:numRef>
              <c:f>Sheet1!$D$2:$D$2</c:f>
              <c:numCache>
                <c:formatCode>General</c:formatCode>
                <c:ptCount val="1"/>
                <c:pt idx="0">
                  <c:v>0.2857142857142857142857142857</c:v>
                </c:pt>
              </c:numCache>
            </c:numRef>
          </c:val>
        </c:ser>
        <c:ser>
          <c:idx val="3"/>
          <c:order val="3"/>
          <c:tx>
            <c:strRef>
              <c:f>Sheet1!$E$1</c:f>
              <c:strCache>
                <c:ptCount val="1"/>
                <c:pt idx="0">
                  <c:v>Business Intelligence &amp; Analytics</c:v>
                </c:pt>
              </c:strCache>
            </c:strRef>
          </c:tx>
          <c:cat>
            <c:strRef>
              <c:f>Sheet1!$A$2:$A$2</c:f>
              <c:strCache>
                <c:ptCount val="1"/>
                <c:pt idx="0">
                  <c:v/>
                </c:pt>
              </c:strCache>
            </c:strRef>
          </c:cat>
          <c:val>
            <c:numRef>
              <c:f>Sheet1!$E$2:$E$2</c:f>
              <c:numCache>
                <c:formatCode>General</c:formatCode>
                <c:ptCount val="1"/>
                <c:pt idx="0">
                  <c:v>0.1428571428571428571428571429</c:v>
                </c:pt>
              </c:numCache>
            </c:numRef>
          </c:val>
        </c:ser>
        <c:dLbls>
          <c:numFmt formatCode="0%" sourceLinked="0"/>
          <c:txPr>
            <a:bodyPr/>
            <a:lstStyle/>
            <a:p>
              <a:pPr>
                <a:defRPr sz="900" b="1" u="none" i="0">
                  <a:solidFill>
                    <a:srgbClr val="FFFFFF"/>
                  </a:solidFill>
                  <a:latin typeface=" calibri"/>
                </a:defRPr>
              </a:pPr>
            </a:p>
          </c:txPr>
          <c:showLegendKey val="0"/>
          <c:showVal val="1"/>
          <c:showCatName val="0"/>
          <c:showSerName val="0"/>
          <c:showPercent val="0"/>
          <c:showBubbleSize val="0"/>
          <c:showLeaderLines val="1"/>
        </c:dLbls>
        <c:overlap val="100"/>
        <c:axId val="-2068027336"/>
        <c:axId val="-2113994440"/>
      </c:barChart>
      <c:catAx>
        <c:axId val="-2068027336"/>
        <c:scaling>
          <c:orientation val="minMax"/>
        </c:scaling>
        <c:delete val="0"/>
        <c:axPos val="l"/>
        <c:majorTickMark val="out"/>
        <c:minorTickMark val="none"/>
        <c:tickLblPos val="nextTo"/>
        <c:txPr>
          <a:bodyPr/>
          <a:lstStyle/>
          <a:p>
            <a:pPr>
              <a:defRPr sz="1100" b="1">
                <a:latin typeface="Calibri"/>
              </a:defRPr>
            </a:pPr>
          </a:p>
        </c:txPr>
        <c:crossAx val="-2113994440"/>
        <c:crosses val="autoZero"/>
        <c:auto val="1"/>
        <c:lblAlgn val="ctr"/>
        <c:lblOffset val="100"/>
        <c:noMultiLvlLbl val="0"/>
      </c:catAx>
      <c:valAx>
        <c:axId val="-2113994440"/>
        <c:scaling/>
        <c:delete/>
        <c:axPos val="b"/>
        <c:majorTickMark val="out"/>
        <c:minorTickMark val="none"/>
        <c:tickLblPos val="nextTo"/>
        <c:txPr>
          <a:bodyPr/>
          <a:lstStyle/>
          <a:p>
            <a:pPr>
              <a:defRPr sz="1100">
                <a:latin typeface="Calibri"/>
              </a:defRPr>
            </a:pPr>
          </a:p>
        </c:txPr>
        <c:crossAx val="-2068027336"/>
        <c:crosses val="autoZero"/>
      </c:valAx>
    </c:plotArea>
    <c:legend>
      <c:legendPos val="b"/>
      <c:overlay val="0"/>
      <c:txPr>
        <a:bodyPr/>
        <a:lstStyle/>
        <a:p>
          <a:pPr>
            <a:defRPr sz="800">
              <a:latin typeface="Calibri"/>
            </a:defRPr>
          </a:pPr>
        </a:p>
      </c:txPr>
    </c:legend>
    <c:dispBlanksAs val="gap"/>
  </c:chart>
  <c:txPr>
    <a:bodyPr/>
    <a:lstStyle/>
    <a:p>
      <a:pPr>
        <a:defRPr sz="1800"/>
      </a:pPr>
      <a:endParaRPr lang="en-US"/>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c:date1904 val="0"/>
  <c:chart>
    <c:plotArea>
      <c:barChart>
        <c:barDir val="bar"/>
        <c:grouping val="percentStacked"/>
        <c:ser>
          <c:idx val="0"/>
          <c:order val="0"/>
          <c:tx>
            <c:strRef>
              <c:f>Sheet1!$B$1</c:f>
              <c:strCache>
                <c:ptCount val="1"/>
                <c:pt idx="0">
                  <c:v>UI/UX Design</c:v>
                </c:pt>
              </c:strCache>
            </c:strRef>
          </c:tx>
          <c:cat>
            <c:strRef>
              <c:f>Sheet1!$A$2:$A$2</c:f>
              <c:strCache>
                <c:ptCount val="1"/>
                <c:pt idx="0">
                  <c:v/>
                </c:pt>
              </c:strCache>
            </c:strRef>
          </c:cat>
          <c:val>
            <c:numRef>
              <c:f>Sheet1!$B$2:$B$2</c:f>
              <c:numCache>
                <c:formatCode>General</c:formatCode>
                <c:ptCount val="1"/>
                <c:pt idx="0">
                  <c:v>1</c:v>
                </c:pt>
              </c:numCache>
            </c:numRef>
          </c:val>
        </c:ser>
        <c:dLbls>
          <c:numFmt formatCode="0%" sourceLinked="0"/>
          <c:txPr>
            <a:bodyPr/>
            <a:lstStyle/>
            <a:p>
              <a:pPr>
                <a:defRPr sz="900" b="1" u="none" i="0">
                  <a:solidFill>
                    <a:srgbClr val="FFFFFF"/>
                  </a:solidFill>
                  <a:latin typeface=" calibri"/>
                </a:defRPr>
              </a:pPr>
            </a:p>
          </c:txPr>
          <c:showLegendKey val="0"/>
          <c:showVal val="1"/>
          <c:showCatName val="0"/>
          <c:showSerName val="1"/>
          <c:showPercent val="0"/>
          <c:showBubbleSize val="0"/>
          <c:showLeaderLines val="1"/>
        </c:dLbls>
        <c:overlap val="100"/>
        <c:axId val="-2068027336"/>
        <c:axId val="-2113994440"/>
      </c:barChart>
      <c:catAx>
        <c:axId val="-2068027336"/>
        <c:scaling>
          <c:orientation val="minMax"/>
        </c:scaling>
        <c:delete val="0"/>
        <c:axPos val="l"/>
        <c:majorTickMark val="out"/>
        <c:minorTickMark val="none"/>
        <c:tickLblPos val="nextTo"/>
        <c:txPr>
          <a:bodyPr/>
          <a:lstStyle/>
          <a:p>
            <a:pPr>
              <a:defRPr sz="1100" b="1">
                <a:latin typeface="Calibri"/>
              </a:defRPr>
            </a:pPr>
          </a:p>
        </c:txPr>
        <c:crossAx val="-2113994440"/>
        <c:crosses val="autoZero"/>
        <c:auto val="1"/>
        <c:lblAlgn val="ctr"/>
        <c:lblOffset val="100"/>
        <c:noMultiLvlLbl val="0"/>
      </c:catAx>
      <c:valAx>
        <c:axId val="-2113994440"/>
        <c:scaling/>
        <c:delete/>
        <c:axPos val="b"/>
        <c:majorTickMark val="out"/>
        <c:minorTickMark val="none"/>
        <c:tickLblPos val="nextTo"/>
        <c:txPr>
          <a:bodyPr/>
          <a:lstStyle/>
          <a:p>
            <a:pPr>
              <a:defRPr sz="1100">
                <a:latin typeface="Calibri"/>
              </a:defRPr>
            </a:pPr>
          </a:p>
        </c:txPr>
        <c:crossAx val="-2068027336"/>
        <c:crosses val="autoZero"/>
      </c:valAx>
    </c:plotArea>
    <c:dispBlanksAs val="gap"/>
  </c:chart>
  <c:txPr>
    <a:bodyPr/>
    <a:lstStyle/>
    <a:p>
      <a:pPr>
        <a:defRPr sz="1800"/>
      </a:pPr>
      <a:endParaRPr lang="en-US"/>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c:date1904 val="0"/>
  <c:chart>
    <c:plotArea>
      <c:barChart>
        <c:barDir val="bar"/>
        <c:grouping val="percentStacked"/>
        <c:ser>
          <c:idx val="0"/>
          <c:order val="0"/>
          <c:tx>
            <c:strRef>
              <c:f>Sheet1!$B$1</c:f>
              <c:strCache>
                <c:ptCount val="1"/>
                <c:pt idx="0">
                  <c:v>Plant Maintenance</c:v>
                </c:pt>
              </c:strCache>
            </c:strRef>
          </c:tx>
          <c:cat>
            <c:strRef>
              <c:f>Sheet1!$A$2:$A$2</c:f>
              <c:strCache>
                <c:ptCount val="1"/>
                <c:pt idx="0">
                  <c:v/>
                </c:pt>
              </c:strCache>
            </c:strRef>
          </c:cat>
          <c:val>
            <c:numRef>
              <c:f>Sheet1!$B$2:$B$2</c:f>
              <c:numCache>
                <c:formatCode>General</c:formatCode>
                <c:ptCount val="1"/>
                <c:pt idx="0">
                  <c:v>0.5833333333333333333333333333</c:v>
                </c:pt>
              </c:numCache>
            </c:numRef>
          </c:val>
        </c:ser>
        <c:ser>
          <c:idx val="1"/>
          <c:order val="1"/>
          <c:tx>
            <c:strRef>
              <c:f>Sheet1!$C$1</c:f>
              <c:strCache>
                <c:ptCount val="1"/>
                <c:pt idx="0">
                  <c:v>Packaging</c:v>
                </c:pt>
              </c:strCache>
            </c:strRef>
          </c:tx>
          <c:cat>
            <c:strRef>
              <c:f>Sheet1!$A$2:$A$2</c:f>
              <c:strCache>
                <c:ptCount val="1"/>
                <c:pt idx="0">
                  <c:v/>
                </c:pt>
              </c:strCache>
            </c:strRef>
          </c:cat>
          <c:val>
            <c:numRef>
              <c:f>Sheet1!$C$2:$C$2</c:f>
              <c:numCache>
                <c:formatCode>General</c:formatCode>
                <c:ptCount val="1"/>
                <c:pt idx="0">
                  <c:v>0.125</c:v>
                </c:pt>
              </c:numCache>
            </c:numRef>
          </c:val>
        </c:ser>
        <c:ser>
          <c:idx val="2"/>
          <c:order val="2"/>
          <c:tx>
            <c:strRef>
              <c:f>Sheet1!$D$1</c:f>
              <c:strCache>
                <c:ptCount val="1"/>
                <c:pt idx="0">
                  <c:v>Production</c:v>
                </c:pt>
              </c:strCache>
            </c:strRef>
          </c:tx>
          <c:cat>
            <c:strRef>
              <c:f>Sheet1!$A$2:$A$2</c:f>
              <c:strCache>
                <c:ptCount val="1"/>
                <c:pt idx="0">
                  <c:v/>
                </c:pt>
              </c:strCache>
            </c:strRef>
          </c:cat>
          <c:val>
            <c:numRef>
              <c:f>Sheet1!$D$2:$D$2</c:f>
              <c:numCache>
                <c:formatCode>General</c:formatCode>
                <c:ptCount val="1"/>
                <c:pt idx="0">
                  <c:v>0.08333333333333333333333333333</c:v>
                </c:pt>
              </c:numCache>
            </c:numRef>
          </c:val>
        </c:ser>
        <c:ser>
          <c:idx val="3"/>
          <c:order val="3"/>
          <c:tx>
            <c:strRef>
              <c:f>Sheet1!$E$1</c:f>
              <c:strCache>
                <c:ptCount val="1"/>
                <c:pt idx="0">
                  <c:v>Product Installation, Maintenance &amp; Technical Support</c:v>
                </c:pt>
              </c:strCache>
            </c:strRef>
          </c:tx>
          <c:cat>
            <c:strRef>
              <c:f>Sheet1!$A$2:$A$2</c:f>
              <c:strCache>
                <c:ptCount val="1"/>
                <c:pt idx="0">
                  <c:v/>
                </c:pt>
              </c:strCache>
            </c:strRef>
          </c:cat>
          <c:val>
            <c:numRef>
              <c:f>Sheet1!$E$2:$E$2</c:f>
              <c:numCache>
                <c:formatCode>General</c:formatCode>
                <c:ptCount val="1"/>
                <c:pt idx="0">
                  <c:v>0.08333333333333333333333333333</c:v>
                </c:pt>
              </c:numCache>
            </c:numRef>
          </c:val>
        </c:ser>
        <c:ser>
          <c:idx val="4"/>
          <c:order val="4"/>
          <c:tx>
            <c:strRef>
              <c:f>Sheet1!$F$1</c:f>
              <c:strCache>
                <c:ptCount val="1"/>
                <c:pt idx="0">
                  <c:v>Others</c:v>
                </c:pt>
              </c:strCache>
            </c:strRef>
          </c:tx>
          <c:cat>
            <c:strRef>
              <c:f>Sheet1!$A$2:$A$2</c:f>
              <c:strCache>
                <c:ptCount val="1"/>
                <c:pt idx="0">
                  <c:v/>
                </c:pt>
              </c:strCache>
            </c:strRef>
          </c:cat>
          <c:val>
            <c:numRef>
              <c:f>Sheet1!$F$2:$F$2</c:f>
              <c:numCache>
                <c:formatCode>General</c:formatCode>
                <c:ptCount val="1"/>
                <c:pt idx="0">
                  <c:v>0.125</c:v>
                </c:pt>
              </c:numCache>
            </c:numRef>
          </c:val>
        </c:ser>
        <c:dLbls>
          <c:numFmt formatCode="0%" sourceLinked="0"/>
          <c:txPr>
            <a:bodyPr/>
            <a:lstStyle/>
            <a:p>
              <a:pPr>
                <a:defRPr sz="900" b="1" u="none" i="0">
                  <a:solidFill>
                    <a:srgbClr val="FFFFFF"/>
                  </a:solidFill>
                  <a:latin typeface=" calibri"/>
                </a:defRPr>
              </a:pPr>
            </a:p>
          </c:txPr>
          <c:showLegendKey val="0"/>
          <c:showVal val="1"/>
          <c:showCatName val="0"/>
          <c:showSerName val="0"/>
          <c:showPercent val="0"/>
          <c:showBubbleSize val="0"/>
          <c:showLeaderLines val="1"/>
        </c:dLbls>
        <c:overlap val="100"/>
        <c:axId val="-2068027336"/>
        <c:axId val="-2113994440"/>
      </c:barChart>
      <c:catAx>
        <c:axId val="-2068027336"/>
        <c:scaling>
          <c:orientation val="minMax"/>
        </c:scaling>
        <c:delete val="0"/>
        <c:axPos val="l"/>
        <c:majorTickMark val="out"/>
        <c:minorTickMark val="none"/>
        <c:tickLblPos val="nextTo"/>
        <c:txPr>
          <a:bodyPr/>
          <a:lstStyle/>
          <a:p>
            <a:pPr>
              <a:defRPr sz="1100" b="1">
                <a:latin typeface="Calibri"/>
              </a:defRPr>
            </a:pPr>
          </a:p>
        </c:txPr>
        <c:crossAx val="-2113994440"/>
        <c:crosses val="autoZero"/>
        <c:auto val="1"/>
        <c:lblAlgn val="ctr"/>
        <c:lblOffset val="100"/>
        <c:noMultiLvlLbl val="0"/>
      </c:catAx>
      <c:valAx>
        <c:axId val="-2113994440"/>
        <c:scaling/>
        <c:delete/>
        <c:axPos val="b"/>
        <c:majorTickMark val="out"/>
        <c:minorTickMark val="none"/>
        <c:tickLblPos val="nextTo"/>
        <c:txPr>
          <a:bodyPr/>
          <a:lstStyle/>
          <a:p>
            <a:pPr>
              <a:defRPr sz="1100">
                <a:latin typeface="Calibri"/>
              </a:defRPr>
            </a:pPr>
          </a:p>
        </c:txPr>
        <c:crossAx val="-2068027336"/>
        <c:crosses val="autoZero"/>
      </c:valAx>
    </c:plotArea>
    <c:legend>
      <c:legendPos val="b"/>
      <c:overlay val="0"/>
      <c:txPr>
        <a:bodyPr/>
        <a:lstStyle/>
        <a:p>
          <a:pPr>
            <a:defRPr sz="800">
              <a:latin typeface="Calibri"/>
            </a:defRPr>
          </a:pPr>
        </a:p>
      </c:txPr>
    </c:legend>
    <c:dispBlanksAs val="gap"/>
  </c:chart>
  <c:txPr>
    <a:bodyPr/>
    <a:lstStyle/>
    <a:p>
      <a:pPr>
        <a:defRPr sz="1800"/>
      </a:pPr>
      <a:endParaRPr lang="en-US"/>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c:date1904 val="0"/>
  <c:chart>
    <c:plotArea>
      <c:barChart>
        <c:barDir val="bar"/>
        <c:grouping val="percentStacked"/>
        <c:ser>
          <c:idx val="0"/>
          <c:order val="0"/>
          <c:tx>
            <c:strRef>
              <c:f>Sheet1!$B$1</c:f>
              <c:strCache>
                <c:ptCount val="1"/>
                <c:pt idx="0">
                  <c:v>Logistics &amp; Distribution</c:v>
                </c:pt>
              </c:strCache>
            </c:strRef>
          </c:tx>
          <c:cat>
            <c:strRef>
              <c:f>Sheet1!$A$2:$A$2</c:f>
              <c:strCache>
                <c:ptCount val="1"/>
                <c:pt idx="0">
                  <c:v/>
                </c:pt>
              </c:strCache>
            </c:strRef>
          </c:cat>
          <c:val>
            <c:numRef>
              <c:f>Sheet1!$B$2:$B$2</c:f>
              <c:numCache>
                <c:formatCode>General</c:formatCode>
                <c:ptCount val="1"/>
                <c:pt idx="0">
                  <c:v>0.3333333333333333333333333333</c:v>
                </c:pt>
              </c:numCache>
            </c:numRef>
          </c:val>
        </c:ser>
        <c:ser>
          <c:idx val="1"/>
          <c:order val="1"/>
          <c:tx>
            <c:strRef>
              <c:f>Sheet1!$C$1</c:f>
              <c:strCache>
                <c:ptCount val="1"/>
                <c:pt idx="0">
                  <c:v>Quality Control</c:v>
                </c:pt>
              </c:strCache>
            </c:strRef>
          </c:tx>
          <c:cat>
            <c:strRef>
              <c:f>Sheet1!$A$2:$A$2</c:f>
              <c:strCache>
                <c:ptCount val="1"/>
                <c:pt idx="0">
                  <c:v/>
                </c:pt>
              </c:strCache>
            </c:strRef>
          </c:cat>
          <c:val>
            <c:numRef>
              <c:f>Sheet1!$C$2:$C$2</c:f>
              <c:numCache>
                <c:formatCode>General</c:formatCode>
                <c:ptCount val="1"/>
                <c:pt idx="0">
                  <c:v>0.3333333333333333333333333333</c:v>
                </c:pt>
              </c:numCache>
            </c:numRef>
          </c:val>
        </c:ser>
        <c:ser>
          <c:idx val="2"/>
          <c:order val="2"/>
          <c:tx>
            <c:strRef>
              <c:f>Sheet1!$D$1</c:f>
              <c:strCache>
                <c:ptCount val="1"/>
                <c:pt idx="0">
                  <c:v>Transmission &amp; Distribution</c:v>
                </c:pt>
              </c:strCache>
            </c:strRef>
          </c:tx>
          <c:cat>
            <c:strRef>
              <c:f>Sheet1!$A$2:$A$2</c:f>
              <c:strCache>
                <c:ptCount val="1"/>
                <c:pt idx="0">
                  <c:v/>
                </c:pt>
              </c:strCache>
            </c:strRef>
          </c:cat>
          <c:val>
            <c:numRef>
              <c:f>Sheet1!$D$2:$D$2</c:f>
              <c:numCache>
                <c:formatCode>General</c:formatCode>
                <c:ptCount val="1"/>
                <c:pt idx="0">
                  <c:v>0.3333333333333333333333333333</c:v>
                </c:pt>
              </c:numCache>
            </c:numRef>
          </c:val>
        </c:ser>
        <c:dLbls>
          <c:numFmt formatCode="0%" sourceLinked="0"/>
          <c:txPr>
            <a:bodyPr/>
            <a:lstStyle/>
            <a:p>
              <a:pPr>
                <a:defRPr sz="900" b="1" u="none" i="0">
                  <a:solidFill>
                    <a:srgbClr val="FFFFFF"/>
                  </a:solidFill>
                  <a:latin typeface=" calibri"/>
                </a:defRPr>
              </a:pPr>
            </a:p>
          </c:txPr>
          <c:showLegendKey val="0"/>
          <c:showVal val="1"/>
          <c:showCatName val="0"/>
          <c:showSerName val="0"/>
          <c:showPercent val="0"/>
          <c:showBubbleSize val="0"/>
          <c:showLeaderLines val="1"/>
        </c:dLbls>
        <c:overlap val="100"/>
        <c:axId val="-2068027336"/>
        <c:axId val="-2113994440"/>
      </c:barChart>
      <c:catAx>
        <c:axId val="-2068027336"/>
        <c:scaling>
          <c:orientation val="minMax"/>
        </c:scaling>
        <c:delete val="0"/>
        <c:axPos val="l"/>
        <c:majorTickMark val="out"/>
        <c:minorTickMark val="none"/>
        <c:tickLblPos val="nextTo"/>
        <c:txPr>
          <a:bodyPr/>
          <a:lstStyle/>
          <a:p>
            <a:pPr>
              <a:defRPr sz="1100" b="1">
                <a:latin typeface="Calibri"/>
              </a:defRPr>
            </a:pPr>
          </a:p>
        </c:txPr>
        <c:crossAx val="-2113994440"/>
        <c:crosses val="autoZero"/>
        <c:auto val="1"/>
        <c:lblAlgn val="ctr"/>
        <c:lblOffset val="100"/>
        <c:noMultiLvlLbl val="0"/>
      </c:catAx>
      <c:valAx>
        <c:axId val="-2113994440"/>
        <c:scaling/>
        <c:delete/>
        <c:axPos val="b"/>
        <c:majorTickMark val="out"/>
        <c:minorTickMark val="none"/>
        <c:tickLblPos val="nextTo"/>
        <c:txPr>
          <a:bodyPr/>
          <a:lstStyle/>
          <a:p>
            <a:pPr>
              <a:defRPr sz="1100">
                <a:latin typeface="Calibri"/>
              </a:defRPr>
            </a:pPr>
          </a:p>
        </c:txPr>
        <c:crossAx val="-2068027336"/>
        <c:crosses val="autoZero"/>
      </c:valAx>
    </c:plotArea>
    <c:legend>
      <c:legendPos val="b"/>
      <c:overlay val="0"/>
      <c:txPr>
        <a:bodyPr/>
        <a:lstStyle/>
        <a:p>
          <a:pPr>
            <a:defRPr sz="800">
              <a:latin typeface="Calibri"/>
            </a:defRPr>
          </a:pPr>
        </a:p>
      </c:txPr>
    </c:legend>
    <c:dispBlanksAs val="gap"/>
  </c:chart>
  <c:txPr>
    <a:bodyPr/>
    <a:lstStyle/>
    <a:p>
      <a:pPr>
        <a:defRPr sz="1800"/>
      </a:pPr>
      <a:endParaRPr lang="en-US"/>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c:chart>
    <c:plotArea>
      <c:pieChart>
        <c:varyColors val="1"/>
        <c:ser>
          <c:idx val="0"/>
          <c:order val="0"/>
          <c:tx>
            <c:strRef>
              <c:f>Sheet1!$B$1</c:f>
              <c:strCache>
                <c:ptCount val="1"/>
                <c:pt idx="0">
                  <c:v>Percent</c:v>
                </c:pt>
              </c:strCache>
            </c:strRef>
          </c:tx>
          <c:dPt>
            <c:idx val="0"/>
            <c:spPr>
              <a:solidFill>
                <a:srgbClr val="E85A5A"/>
              </a:solidFill>
            </c:spPr>
          </c:dPt>
          <c:cat>
            <c:strRef>
              <c:f>Sheet1!$A$2:$A$2</c:f>
              <c:strCache>
                <c:ptCount val="1"/>
                <c:pt idx="0">
                  <c:v>Adecco Group AG</c:v>
                </c:pt>
              </c:strCache>
            </c:strRef>
          </c:cat>
          <c:val>
            <c:numRef>
              <c:f>Sheet1!$B$2:$B$2</c:f>
              <c:numCache>
                <c:formatCode>General</c:formatCode>
                <c:ptCount val="1"/>
                <c:pt idx="0">
                  <c:v>1.0</c:v>
                </c:pt>
              </c:numCache>
            </c:numRef>
          </c:val>
        </c:ser>
        <c:dLbls>
          <c:numFmt formatCode="0%" sourceLinked="0"/>
          <c:txPr>
            <a:bodyPr/>
            <a:lstStyle/>
            <a:p>
              <a:pPr>
                <a:defRPr sz="1000" b="0" u="none" i="0">
                  <a:solidFill>
                    <a:srgbClr val="000000"/>
                  </a:solidFill>
                  <a:latin typeface="calibri"/>
                </a:defRPr>
              </a:pPr>
            </a:p>
          </c:txPr>
          <c:dLblPos val="bestFit"/>
          <c:showLegendKey val="0"/>
          <c:showVal val="1"/>
          <c:showCatName val="1"/>
          <c:showSerName val="0"/>
          <c:showPercent val="0"/>
          <c:showBubbleSize val="0"/>
          <c:showLeaderLines val="1"/>
        </c:dLbls>
      </c:pieChart>
    </c:plotArea>
    <c:dispBlanksAs val="gap"/>
  </c:chart>
  <c:txPr>
    <a:bodyPr/>
    <a:lstStyle/>
    <a:p>
      <a:pPr>
        <a:defRPr sz="1800"/>
      </a:pPr>
      <a:endParaRPr lang="en-US"/>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c:chart>
    <c:plotArea>
      <c:pieChart>
        <c:varyColors val="1"/>
        <c:ser>
          <c:idx val="0"/>
          <c:order val="0"/>
          <c:tx>
            <c:strRef>
              <c:f>Sheet1!$B$1</c:f>
              <c:strCache>
                <c:ptCount val="1"/>
                <c:pt idx="0">
                  <c:v>Percent</c:v>
                </c:pt>
              </c:strCache>
            </c:strRef>
          </c:tx>
          <c:dPt>
            <c:idx val="0"/>
            <c:spPr>
              <a:solidFill>
                <a:srgbClr val="E85A5A"/>
              </a:solidFill>
            </c:spPr>
          </c:dPt>
          <c:dPt>
            <c:idx val="1"/>
            <c:spPr>
              <a:solidFill>
                <a:srgbClr val="9DDCFF"/>
              </a:solidFill>
            </c:spPr>
          </c:dPt>
          <c:dPt>
            <c:idx val="2"/>
            <c:spPr>
              <a:solidFill>
                <a:srgbClr val="8AC0C0"/>
              </a:solidFill>
            </c:spPr>
          </c:dPt>
          <c:dPt>
            <c:idx val="3"/>
            <c:spPr>
              <a:solidFill>
                <a:srgbClr val="A6A8AC"/>
              </a:solidFill>
            </c:spPr>
          </c:dPt>
          <c:dPt>
            <c:idx val="4"/>
            <c:spPr>
              <a:solidFill>
                <a:srgbClr val="008080"/>
              </a:solidFill>
            </c:spPr>
          </c:dPt>
          <c:dPt>
            <c:idx val="5"/>
            <c:spPr>
              <a:solidFill>
                <a:srgbClr val="0082BF"/>
              </a:solidFill>
            </c:spPr>
          </c:dPt>
          <c:cat>
            <c:strRef>
              <c:f>Sheet1!$A$2:$A$7</c:f>
              <c:strCache>
                <c:ptCount val="6"/>
                <c:pt idx="0">
                  <c:v>Capgemini</c:v>
                </c:pt>
                <c:pt idx="1">
                  <c:v>Arabian International Contracting Co. WLL.</c:v>
                </c:pt>
                <c:pt idx="2">
                  <c:v>AXISCADES</c:v>
                </c:pt>
                <c:pt idx="3">
                  <c:v>DOMINION GLOBAL</c:v>
                </c:pt>
                <c:pt idx="4">
                  <c:v>Teleperformance</c:v>
                </c:pt>
                <c:pt idx="5">
                  <c:v>TO Brasil</c:v>
                </c:pt>
              </c:strCache>
            </c:strRef>
          </c:cat>
          <c:val>
            <c:numRef>
              <c:f>Sheet1!$B$2:$B$7</c:f>
              <c:numCache>
                <c:formatCode>General</c:formatCode>
                <c:ptCount val="6"/>
                <c:pt idx="0">
                  <c:v>0.29</c:v>
                </c:pt>
                <c:pt idx="1">
                  <c:v>0.14</c:v>
                </c:pt>
                <c:pt idx="2">
                  <c:v>0.14</c:v>
                </c:pt>
                <c:pt idx="3">
                  <c:v>0.14</c:v>
                </c:pt>
                <c:pt idx="4">
                  <c:v>0.14</c:v>
                </c:pt>
                <c:pt idx="5">
                  <c:v>0.14</c:v>
                </c:pt>
              </c:numCache>
            </c:numRef>
          </c:val>
        </c:ser>
        <c:dLbls>
          <c:numFmt formatCode="0%" sourceLinked="0"/>
          <c:txPr>
            <a:bodyPr/>
            <a:lstStyle/>
            <a:p>
              <a:pPr>
                <a:defRPr sz="1000" b="0" u="none" i="0">
                  <a:solidFill>
                    <a:srgbClr val="000000"/>
                  </a:solidFill>
                  <a:latin typeface="calibri"/>
                </a:defRPr>
              </a:pPr>
            </a:p>
          </c:txPr>
          <c:dLblPos val="bestFit"/>
          <c:showLegendKey val="0"/>
          <c:showVal val="1"/>
          <c:showCatName val="1"/>
          <c:showSerName val="0"/>
          <c:showPercent val="0"/>
          <c:showBubbleSize val="0"/>
          <c:showLeaderLines val="1"/>
        </c:dLbls>
      </c:pieChart>
    </c:plotArea>
    <c:dispBlanksAs val="gap"/>
  </c:chart>
  <c:txPr>
    <a:bodyPr/>
    <a:lstStyle/>
    <a:p>
      <a:pPr>
        <a:defRPr sz="1800"/>
      </a:pPr>
      <a:endParaRPr lang="en-US"/>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c:chart>
    <c:plotArea>
      <c:pieChart>
        <c:varyColors val="1"/>
        <c:ser>
          <c:idx val="0"/>
          <c:order val="0"/>
          <c:tx>
            <c:strRef>
              <c:f>Sheet1!$B$1</c:f>
              <c:strCache>
                <c:ptCount val="1"/>
                <c:pt idx="0">
                  <c:v>Percent</c:v>
                </c:pt>
              </c:strCache>
            </c:strRef>
          </c:tx>
          <c:dPt>
            <c:idx val="0"/>
            <c:spPr>
              <a:solidFill>
                <a:srgbClr val="E85A5A"/>
              </a:solidFill>
            </c:spPr>
          </c:dPt>
          <c:dPt>
            <c:idx val="1"/>
            <c:spPr>
              <a:solidFill>
                <a:srgbClr val="9DDCFF"/>
              </a:solidFill>
            </c:spPr>
          </c:dPt>
          <c:dPt>
            <c:idx val="2"/>
            <c:spPr>
              <a:solidFill>
                <a:srgbClr val="8AC0C0"/>
              </a:solidFill>
            </c:spPr>
          </c:dPt>
          <c:dPt>
            <c:idx val="3"/>
            <c:spPr>
              <a:solidFill>
                <a:srgbClr val="A6A8AC"/>
              </a:solidFill>
            </c:spPr>
          </c:dPt>
          <c:cat>
            <c:strRef>
              <c:f>Sheet1!$A$2:$A$5</c:f>
              <c:strCache>
                <c:ptCount val="4"/>
                <c:pt idx="0">
                  <c:v>Adecco Group AG</c:v>
                </c:pt>
                <c:pt idx="1">
                  <c:v>Cognizant</c:v>
                </c:pt>
                <c:pt idx="2">
                  <c:v>Capgemini</c:v>
                </c:pt>
                <c:pt idx="3">
                  <c:v>Inoapps</c:v>
                </c:pt>
              </c:strCache>
            </c:strRef>
          </c:cat>
          <c:val>
            <c:numRef>
              <c:f>Sheet1!$B$2:$B$5</c:f>
              <c:numCache>
                <c:formatCode>General</c:formatCode>
                <c:ptCount val="4"/>
                <c:pt idx="0">
                  <c:v>0.33</c:v>
                </c:pt>
                <c:pt idx="1">
                  <c:v>0.33</c:v>
                </c:pt>
                <c:pt idx="2">
                  <c:v>0.17</c:v>
                </c:pt>
                <c:pt idx="3">
                  <c:v>0.17</c:v>
                </c:pt>
              </c:numCache>
            </c:numRef>
          </c:val>
        </c:ser>
        <c:dLbls>
          <c:numFmt formatCode="0%" sourceLinked="0"/>
          <c:txPr>
            <a:bodyPr/>
            <a:lstStyle/>
            <a:p>
              <a:pPr>
                <a:defRPr sz="1000" b="0" u="none" i="0">
                  <a:solidFill>
                    <a:srgbClr val="000000"/>
                  </a:solidFill>
                  <a:latin typeface="calibri"/>
                </a:defRPr>
              </a:pPr>
            </a:p>
          </c:txPr>
          <c:dLblPos val="bestFit"/>
          <c:showLegendKey val="0"/>
          <c:showVal val="1"/>
          <c:showCatName val="1"/>
          <c:showSerName val="0"/>
          <c:showPercent val="0"/>
          <c:showBubbleSize val="0"/>
          <c:showLeaderLines val="1"/>
        </c:dLbls>
      </c:pieChart>
    </c:plotArea>
    <c:dispBlanksAs val="gap"/>
  </c:chart>
  <c:txPr>
    <a:bodyPr/>
    <a:lstStyle/>
    <a:p>
      <a:pPr>
        <a:defRPr sz="1800"/>
      </a:pPr>
      <a:endParaRPr lang="en-US"/>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c:chart>
    <c:plotArea>
      <c:pieChart>
        <c:varyColors val="1"/>
        <c:ser>
          <c:idx val="0"/>
          <c:order val="0"/>
          <c:tx>
            <c:strRef>
              <c:f>Sheet1!$B$1</c:f>
              <c:strCache>
                <c:ptCount val="1"/>
                <c:pt idx="0">
                  <c:v>Percent</c:v>
                </c:pt>
              </c:strCache>
            </c:strRef>
          </c:tx>
          <c:dPt>
            <c:idx val="0"/>
            <c:spPr>
              <a:solidFill>
                <a:srgbClr val="E85A5A"/>
              </a:solidFill>
            </c:spPr>
          </c:dPt>
          <c:dPt>
            <c:idx val="1"/>
            <c:spPr>
              <a:solidFill>
                <a:srgbClr val="9DDCFF"/>
              </a:solidFill>
            </c:spPr>
          </c:dPt>
          <c:dPt>
            <c:idx val="2"/>
            <c:spPr>
              <a:solidFill>
                <a:srgbClr val="8AC0C0"/>
              </a:solidFill>
            </c:spPr>
          </c:dPt>
          <c:dPt>
            <c:idx val="3"/>
            <c:spPr>
              <a:solidFill>
                <a:srgbClr val="A6A8AC"/>
              </a:solidFill>
            </c:spPr>
          </c:dPt>
          <c:cat>
            <c:strRef>
              <c:f>Sheet1!$A$2:$A$5</c:f>
              <c:strCache>
                <c:ptCount val="4"/>
                <c:pt idx="0">
                  <c:v>Capgemini</c:v>
                </c:pt>
                <c:pt idx="1">
                  <c:v>Adcorp (Pty) Ltd.</c:v>
                </c:pt>
                <c:pt idx="2">
                  <c:v>Cognizant</c:v>
                </c:pt>
                <c:pt idx="3">
                  <c:v>Tech Mahindra</c:v>
                </c:pt>
              </c:strCache>
            </c:strRef>
          </c:cat>
          <c:val>
            <c:numRef>
              <c:f>Sheet1!$B$2:$B$5</c:f>
              <c:numCache>
                <c:formatCode>General</c:formatCode>
                <c:ptCount val="4"/>
                <c:pt idx="0">
                  <c:v>0.4</c:v>
                </c:pt>
                <c:pt idx="1">
                  <c:v>0.2</c:v>
                </c:pt>
                <c:pt idx="2">
                  <c:v>0.2</c:v>
                </c:pt>
                <c:pt idx="3">
                  <c:v>0.2</c:v>
                </c:pt>
              </c:numCache>
            </c:numRef>
          </c:val>
        </c:ser>
        <c:dLbls>
          <c:numFmt formatCode="0%" sourceLinked="0"/>
          <c:txPr>
            <a:bodyPr/>
            <a:lstStyle/>
            <a:p>
              <a:pPr>
                <a:defRPr sz="1000" b="0" u="none" i="0">
                  <a:solidFill>
                    <a:srgbClr val="000000"/>
                  </a:solidFill>
                  <a:latin typeface="calibri"/>
                </a:defRPr>
              </a:pPr>
            </a:p>
          </c:txPr>
          <c:dLblPos val="bestFit"/>
          <c:showLegendKey val="0"/>
          <c:showVal val="1"/>
          <c:showCatName val="1"/>
          <c:showSerName val="0"/>
          <c:showPercent val="0"/>
          <c:showBubbleSize val="0"/>
          <c:showLeaderLines val="1"/>
        </c:dLbls>
      </c:pieChart>
    </c:plotArea>
    <c:dispBlanksAs val="gap"/>
  </c:chart>
  <c:txPr>
    <a:bodyPr/>
    <a:lstStyle/>
    <a:p>
      <a:pPr>
        <a:defRPr sz="1800"/>
      </a:pPr>
      <a:endParaRPr lang="en-US"/>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c:chart>
    <c:plotArea>
      <c:pieChart>
        <c:varyColors val="1"/>
        <c:ser>
          <c:idx val="0"/>
          <c:order val="0"/>
          <c:tx>
            <c:strRef>
              <c:f>Sheet1!$B$1</c:f>
              <c:strCache>
                <c:ptCount val="1"/>
                <c:pt idx="0">
                  <c:v>Percent</c:v>
                </c:pt>
              </c:strCache>
            </c:strRef>
          </c:tx>
          <c:dPt>
            <c:idx val="0"/>
            <c:spPr>
              <a:solidFill>
                <a:srgbClr val="E85A5A"/>
              </a:solidFill>
            </c:spPr>
          </c:dPt>
          <c:dPt>
            <c:idx val="1"/>
            <c:spPr>
              <a:solidFill>
                <a:srgbClr val="9DDCFF"/>
              </a:solidFill>
            </c:spPr>
          </c:dPt>
          <c:dPt>
            <c:idx val="2"/>
            <c:spPr>
              <a:solidFill>
                <a:srgbClr val="8AC0C0"/>
              </a:solidFill>
            </c:spPr>
          </c:dPt>
          <c:dPt>
            <c:idx val="3"/>
            <c:spPr>
              <a:solidFill>
                <a:srgbClr val="A6A8AC"/>
              </a:solidFill>
            </c:spPr>
          </c:dPt>
          <c:dPt>
            <c:idx val="4"/>
            <c:spPr>
              <a:solidFill>
                <a:srgbClr val="008080"/>
              </a:solidFill>
            </c:spPr>
          </c:dPt>
          <c:cat>
            <c:strRef>
              <c:f>Sheet1!$A$2:$A$6</c:f>
              <c:strCache>
                <c:ptCount val="5"/>
                <c:pt idx="0">
                  <c:v>Applus+</c:v>
                </c:pt>
                <c:pt idx="1">
                  <c:v>DNV GL AS</c:v>
                </c:pt>
                <c:pt idx="2">
                  <c:v>Gi Group Holding</c:v>
                </c:pt>
                <c:pt idx="3">
                  <c:v>GI GROUP HOLDING S.p.A.</c:v>
                </c:pt>
                <c:pt idx="4">
                  <c:v>QuEST Global</c:v>
                </c:pt>
              </c:strCache>
            </c:strRef>
          </c:cat>
          <c:val>
            <c:numRef>
              <c:f>Sheet1!$B$2:$B$6</c:f>
              <c:numCache>
                <c:formatCode>General</c:formatCode>
                <c:ptCount val="5"/>
                <c:pt idx="0">
                  <c:v>0.2</c:v>
                </c:pt>
                <c:pt idx="1">
                  <c:v>0.2</c:v>
                </c:pt>
                <c:pt idx="2">
                  <c:v>0.2</c:v>
                </c:pt>
                <c:pt idx="3">
                  <c:v>0.2</c:v>
                </c:pt>
                <c:pt idx="4">
                  <c:v>0.2</c:v>
                </c:pt>
              </c:numCache>
            </c:numRef>
          </c:val>
        </c:ser>
        <c:dLbls>
          <c:numFmt formatCode="0%" sourceLinked="0"/>
          <c:txPr>
            <a:bodyPr/>
            <a:lstStyle/>
            <a:p>
              <a:pPr>
                <a:defRPr sz="1000" b="0" u="none" i="0">
                  <a:solidFill>
                    <a:srgbClr val="000000"/>
                  </a:solidFill>
                  <a:latin typeface="calibri"/>
                </a:defRPr>
              </a:pPr>
            </a:p>
          </c:txPr>
          <c:dLblPos val="bestFit"/>
          <c:showLegendKey val="0"/>
          <c:showVal val="1"/>
          <c:showCatName val="1"/>
          <c:showSerName val="0"/>
          <c:showPercent val="0"/>
          <c:showBubbleSize val="0"/>
          <c:showLeaderLines val="1"/>
        </c:dLbls>
      </c:pieChart>
    </c:plotArea>
    <c:dispBlanksAs val="gap"/>
  </c:chart>
  <c:txPr>
    <a:bodyPr/>
    <a:lstStyle/>
    <a:p>
      <a:pPr>
        <a:defRPr sz="1800"/>
      </a:pPr>
      <a:endParaRPr lang="en-US"/>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c:chart>
    <c:plotArea>
      <c:pieChart>
        <c:varyColors val="1"/>
        <c:ser>
          <c:idx val="0"/>
          <c:order val="0"/>
          <c:tx>
            <c:strRef>
              <c:f>Sheet1!$B$1</c:f>
              <c:strCache>
                <c:ptCount val="1"/>
                <c:pt idx="0">
                  <c:v>Percent</c:v>
                </c:pt>
              </c:strCache>
            </c:strRef>
          </c:tx>
          <c:dPt>
            <c:idx val="0"/>
            <c:spPr>
              <a:solidFill>
                <a:srgbClr val="E85A5A"/>
              </a:solidFill>
            </c:spPr>
          </c:dPt>
          <c:dPt>
            <c:idx val="1"/>
            <c:spPr>
              <a:solidFill>
                <a:srgbClr val="9DDCFF"/>
              </a:solidFill>
            </c:spPr>
          </c:dPt>
          <c:dPt>
            <c:idx val="2"/>
            <c:spPr>
              <a:solidFill>
                <a:srgbClr val="8AC0C0"/>
              </a:solidFill>
            </c:spPr>
          </c:dPt>
          <c:cat>
            <c:strRef>
              <c:f>Sheet1!$A$2:$A$4</c:f>
              <c:strCache>
                <c:ptCount val="3"/>
                <c:pt idx="0">
                  <c:v>Cognizant</c:v>
                </c:pt>
                <c:pt idx="1">
                  <c:v>Capgemini</c:v>
                </c:pt>
                <c:pt idx="2">
                  <c:v>Disys</c:v>
                </c:pt>
              </c:strCache>
            </c:strRef>
          </c:cat>
          <c:val>
            <c:numRef>
              <c:f>Sheet1!$B$2:$B$4</c:f>
              <c:numCache>
                <c:formatCode>General</c:formatCode>
                <c:ptCount val="3"/>
                <c:pt idx="0">
                  <c:v>0.5</c:v>
                </c:pt>
                <c:pt idx="1">
                  <c:v>0.25</c:v>
                </c:pt>
                <c:pt idx="2">
                  <c:v>0.25</c:v>
                </c:pt>
              </c:numCache>
            </c:numRef>
          </c:val>
        </c:ser>
        <c:dLbls>
          <c:numFmt formatCode="0%" sourceLinked="0"/>
          <c:txPr>
            <a:bodyPr/>
            <a:lstStyle/>
            <a:p>
              <a:pPr>
                <a:defRPr sz="1000" b="0" u="none" i="0">
                  <a:solidFill>
                    <a:srgbClr val="000000"/>
                  </a:solidFill>
                  <a:latin typeface="calibri"/>
                </a:defRPr>
              </a:pPr>
            </a:p>
          </c:txPr>
          <c:dLblPos val="bestFit"/>
          <c:showLegendKey val="0"/>
          <c:showVal val="1"/>
          <c:showCatName val="1"/>
          <c:showSerName val="0"/>
          <c:showPercent val="0"/>
          <c:showBubbleSize val="0"/>
          <c:showLeaderLines val="1"/>
        </c:dLbls>
      </c:pieChart>
    </c:plotArea>
    <c:dispBlanksAs val="gap"/>
  </c:chart>
  <c:txPr>
    <a:bodyPr/>
    <a:lstStyle/>
    <a:p>
      <a:pPr>
        <a:defRPr sz="1800"/>
      </a:pPr>
      <a:endParaRPr lang="en-US"/>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c:chart>
    <c:plotArea>
      <c:pieChart>
        <c:varyColors val="1"/>
        <c:ser>
          <c:idx val="0"/>
          <c:order val="0"/>
          <c:tx>
            <c:strRef>
              <c:f>Sheet1!$B$1</c:f>
              <c:strCache>
                <c:ptCount val="1"/>
                <c:pt idx="0">
                  <c:v>Percent</c:v>
                </c:pt>
              </c:strCache>
            </c:strRef>
          </c:tx>
          <c:dPt>
            <c:idx val="0"/>
            <c:spPr>
              <a:solidFill>
                <a:srgbClr val="E85A5A"/>
              </a:solidFill>
            </c:spPr>
          </c:dPt>
          <c:dPt>
            <c:idx val="1"/>
            <c:spPr>
              <a:solidFill>
                <a:srgbClr val="9DDCFF"/>
              </a:solidFill>
            </c:spPr>
          </c:dPt>
          <c:dPt>
            <c:idx val="2"/>
            <c:spPr>
              <a:solidFill>
                <a:srgbClr val="8AC0C0"/>
              </a:solidFill>
            </c:spPr>
          </c:dPt>
          <c:cat>
            <c:strRef>
              <c:f>Sheet1!$A$2:$A$4</c:f>
              <c:strCache>
                <c:ptCount val="3"/>
                <c:pt idx="0">
                  <c:v>QualiZeal</c:v>
                </c:pt>
                <c:pt idx="1">
                  <c:v>Adecco Group AG</c:v>
                </c:pt>
                <c:pt idx="2">
                  <c:v>TCS</c:v>
                </c:pt>
              </c:strCache>
            </c:strRef>
          </c:cat>
          <c:val>
            <c:numRef>
              <c:f>Sheet1!$B$2:$B$4</c:f>
              <c:numCache>
                <c:formatCode>General</c:formatCode>
                <c:ptCount val="3"/>
                <c:pt idx="0">
                  <c:v>0.5</c:v>
                </c:pt>
                <c:pt idx="1">
                  <c:v>0.25</c:v>
                </c:pt>
                <c:pt idx="2">
                  <c:v>0.25</c:v>
                </c:pt>
              </c:numCache>
            </c:numRef>
          </c:val>
        </c:ser>
        <c:dLbls>
          <c:numFmt formatCode="0%" sourceLinked="0"/>
          <c:txPr>
            <a:bodyPr/>
            <a:lstStyle/>
            <a:p>
              <a:pPr>
                <a:defRPr sz="1000" b="0" u="none" i="0">
                  <a:solidFill>
                    <a:srgbClr val="000000"/>
                  </a:solidFill>
                  <a:latin typeface="calibri"/>
                </a:defRPr>
              </a:pPr>
            </a:p>
          </c:txPr>
          <c:dLblPos val="bestFit"/>
          <c:showLegendKey val="0"/>
          <c:showVal val="1"/>
          <c:showCatName val="1"/>
          <c:showSerName val="0"/>
          <c:showPercent val="0"/>
          <c:showBubbleSize val="0"/>
          <c:showLeaderLines val="1"/>
        </c:dLbls>
      </c:pieChart>
    </c:plotArea>
    <c:dispBlanksAs val="gap"/>
  </c:chart>
  <c:txPr>
    <a:bodyPr/>
    <a:lstStyle/>
    <a:p>
      <a:pPr>
        <a:defRPr sz="1800"/>
      </a:pPr>
      <a:endParaRPr lang="en-US"/>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c:chart>
    <c:plotArea>
      <c:pieChart>
        <c:varyColors val="1"/>
        <c:ser>
          <c:idx val="0"/>
          <c:order val="0"/>
          <c:tx>
            <c:strRef>
              <c:f>Sheet1!$B$1</c:f>
              <c:strCache>
                <c:ptCount val="1"/>
                <c:pt idx="0">
                  <c:v>Percent</c:v>
                </c:pt>
              </c:strCache>
            </c:strRef>
          </c:tx>
          <c:dPt>
            <c:idx val="0"/>
            <c:spPr>
              <a:solidFill>
                <a:srgbClr val="E85A5A"/>
              </a:solidFill>
            </c:spPr>
          </c:dPt>
          <c:cat>
            <c:strRef>
              <c:f>Sheet1!$A$2:$A$2</c:f>
              <c:strCache>
                <c:ptCount val="1"/>
                <c:pt idx="0">
                  <c:v>Capgemini</c:v>
                </c:pt>
              </c:strCache>
            </c:strRef>
          </c:cat>
          <c:val>
            <c:numRef>
              <c:f>Sheet1!$B$2:$B$2</c:f>
              <c:numCache>
                <c:formatCode>General</c:formatCode>
                <c:ptCount val="1"/>
                <c:pt idx="0">
                  <c:v>1.0</c:v>
                </c:pt>
              </c:numCache>
            </c:numRef>
          </c:val>
        </c:ser>
        <c:dLbls>
          <c:numFmt formatCode="0%" sourceLinked="0"/>
          <c:txPr>
            <a:bodyPr/>
            <a:lstStyle/>
            <a:p>
              <a:pPr>
                <a:defRPr sz="1000" b="0" u="none" i="0">
                  <a:solidFill>
                    <a:srgbClr val="000000"/>
                  </a:solidFill>
                  <a:latin typeface="calibri"/>
                </a:defRPr>
              </a:pPr>
            </a:p>
          </c:txPr>
          <c:dLblPos val="bestFit"/>
          <c:showLegendKey val="0"/>
          <c:showVal val="1"/>
          <c:showCatName val="1"/>
          <c:showSerName val="0"/>
          <c:showPercent val="0"/>
          <c:showBubbleSize val="0"/>
          <c:showLeaderLines val="1"/>
        </c:dLbls>
      </c:pieChart>
    </c:plotArea>
    <c:dispBlanksAs val="gap"/>
  </c:chart>
  <c:txPr>
    <a:bodyPr/>
    <a:lstStyle/>
    <a:p>
      <a:pPr>
        <a:defRPr sz="1800"/>
      </a:pPr>
      <a:endParaRPr lang="en-US"/>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c:chart>
    <c:plotArea>
      <c:pieChart>
        <c:varyColors val="1"/>
        <c:ser>
          <c:idx val="0"/>
          <c:order val="0"/>
          <c:tx>
            <c:strRef>
              <c:f>Sheet1!$B$1</c:f>
              <c:strCache>
                <c:ptCount val="1"/>
                <c:pt idx="0">
                  <c:v>Percent</c:v>
                </c:pt>
              </c:strCache>
            </c:strRef>
          </c:tx>
          <c:dPt>
            <c:idx val="0"/>
            <c:spPr>
              <a:solidFill>
                <a:srgbClr val="E85A5A"/>
              </a:solidFill>
            </c:spPr>
          </c:dPt>
          <c:cat>
            <c:strRef>
              <c:f>Sheet1!$A$2:$A$2</c:f>
              <c:strCache>
                <c:ptCount val="1"/>
                <c:pt idx="0">
                  <c:v>Adecco Group AG</c:v>
                </c:pt>
              </c:strCache>
            </c:strRef>
          </c:cat>
          <c:val>
            <c:numRef>
              <c:f>Sheet1!$B$2:$B$2</c:f>
              <c:numCache>
                <c:formatCode>General</c:formatCode>
                <c:ptCount val="1"/>
                <c:pt idx="0">
                  <c:v>1.0</c:v>
                </c:pt>
              </c:numCache>
            </c:numRef>
          </c:val>
        </c:ser>
        <c:dLbls>
          <c:numFmt formatCode="0%" sourceLinked="0"/>
          <c:txPr>
            <a:bodyPr/>
            <a:lstStyle/>
            <a:p>
              <a:pPr>
                <a:defRPr sz="1000" b="0" u="none" i="0">
                  <a:solidFill>
                    <a:srgbClr val="000000"/>
                  </a:solidFill>
                  <a:latin typeface="calibri"/>
                </a:defRPr>
              </a:pPr>
            </a:p>
          </c:txPr>
          <c:dLblPos val="bestFit"/>
          <c:showLegendKey val="0"/>
          <c:showVal val="1"/>
          <c:showCatName val="1"/>
          <c:showSerName val="0"/>
          <c:showPercent val="0"/>
          <c:showBubbleSize val="0"/>
          <c:showLeaderLines val="1"/>
        </c:dLbls>
      </c:pieChart>
    </c:plotArea>
    <c:dispBlanksAs val="gap"/>
  </c:chart>
  <c:txPr>
    <a:bodyPr/>
    <a:lstStyle/>
    <a:p>
      <a:pPr>
        <a:defRPr sz="1800"/>
      </a:pPr>
      <a:endParaRPr lang="en-US"/>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c:chart>
    <c:plotArea>
      <c:pieChart>
        <c:varyColors val="1"/>
        <c:ser>
          <c:idx val="0"/>
          <c:order val="0"/>
          <c:tx>
            <c:strRef>
              <c:f>Sheet1!$B$1</c:f>
              <c:strCache>
                <c:ptCount val="1"/>
                <c:pt idx="0">
                  <c:v>Percent</c:v>
                </c:pt>
              </c:strCache>
            </c:strRef>
          </c:tx>
          <c:dPt>
            <c:idx val="0"/>
            <c:spPr>
              <a:solidFill>
                <a:srgbClr val="E85A5A"/>
              </a:solidFill>
            </c:spPr>
          </c:dPt>
          <c:cat>
            <c:strRef>
              <c:f>Sheet1!$A$2:$A$2</c:f>
              <c:strCache>
                <c:ptCount val="1"/>
                <c:pt idx="0">
                  <c:v>Cognizant</c:v>
                </c:pt>
              </c:strCache>
            </c:strRef>
          </c:cat>
          <c:val>
            <c:numRef>
              <c:f>Sheet1!$B$2:$B$2</c:f>
              <c:numCache>
                <c:formatCode>General</c:formatCode>
                <c:ptCount val="1"/>
                <c:pt idx="0">
                  <c:v>1.0</c:v>
                </c:pt>
              </c:numCache>
            </c:numRef>
          </c:val>
        </c:ser>
        <c:dLbls>
          <c:numFmt formatCode="0%" sourceLinked="0"/>
          <c:txPr>
            <a:bodyPr/>
            <a:lstStyle/>
            <a:p>
              <a:pPr>
                <a:defRPr sz="1000" b="0" u="none" i="0">
                  <a:solidFill>
                    <a:srgbClr val="000000"/>
                  </a:solidFill>
                  <a:latin typeface="calibri"/>
                </a:defRPr>
              </a:pPr>
            </a:p>
          </c:txPr>
          <c:dLblPos val="bestFit"/>
          <c:showLegendKey val="0"/>
          <c:showVal val="1"/>
          <c:showCatName val="1"/>
          <c:showSerName val="0"/>
          <c:showPercent val="0"/>
          <c:showBubbleSize val="0"/>
          <c:showLeaderLines val="1"/>
        </c:dLbls>
      </c:pieChart>
    </c:plotArea>
    <c:dispBlanksAs val="gap"/>
  </c:chart>
  <c:txPr>
    <a:bodyPr/>
    <a:lstStyle/>
    <a:p>
      <a:pPr>
        <a:defRPr sz="1800"/>
      </a:pPr>
      <a:endParaRPr lang="en-US"/>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c:chart>
    <c:plotArea>
      <c:pieChart>
        <c:varyColors val="1"/>
        <c:ser>
          <c:idx val="0"/>
          <c:order val="0"/>
          <c:tx>
            <c:strRef>
              <c:f>Sheet1!$B$1</c:f>
              <c:strCache>
                <c:ptCount val="1"/>
                <c:pt idx="0">
                  <c:v>Percent</c:v>
                </c:pt>
              </c:strCache>
            </c:strRef>
          </c:tx>
          <c:dPt>
            <c:idx val="0"/>
            <c:spPr>
              <a:solidFill>
                <a:srgbClr val="E85A5A"/>
              </a:solidFill>
            </c:spPr>
          </c:dPt>
          <c:dPt>
            <c:idx val="1"/>
            <c:spPr>
              <a:solidFill>
                <a:srgbClr val="9DDCFF"/>
              </a:solidFill>
            </c:spPr>
          </c:dPt>
          <c:cat>
            <c:strRef>
              <c:f>Sheet1!$A$2:$A$3</c:f>
              <c:strCache>
                <c:ptCount val="2"/>
                <c:pt idx="0">
                  <c:v>Capgemini</c:v>
                </c:pt>
                <c:pt idx="1">
                  <c:v>HCL</c:v>
                </c:pt>
              </c:strCache>
            </c:strRef>
          </c:cat>
          <c:val>
            <c:numRef>
              <c:f>Sheet1!$B$2:$B$3</c:f>
              <c:numCache>
                <c:formatCode>General</c:formatCode>
                <c:ptCount val="2"/>
                <c:pt idx="0">
                  <c:v>0.5</c:v>
                </c:pt>
                <c:pt idx="1">
                  <c:v>0.5</c:v>
                </c:pt>
              </c:numCache>
            </c:numRef>
          </c:val>
        </c:ser>
        <c:dLbls>
          <c:numFmt formatCode="0%" sourceLinked="0"/>
          <c:txPr>
            <a:bodyPr/>
            <a:lstStyle/>
            <a:p>
              <a:pPr>
                <a:defRPr sz="1000" b="0" u="none" i="0">
                  <a:solidFill>
                    <a:srgbClr val="000000"/>
                  </a:solidFill>
                  <a:latin typeface="calibri"/>
                </a:defRPr>
              </a:pPr>
            </a:p>
          </c:txPr>
          <c:dLblPos val="bestFit"/>
          <c:showLegendKey val="0"/>
          <c:showVal val="1"/>
          <c:showCatName val="1"/>
          <c:showSerName val="0"/>
          <c:showPercent val="0"/>
          <c:showBubbleSize val="0"/>
          <c:showLeaderLines val="1"/>
        </c:dLbls>
      </c:pieChart>
    </c:plotArea>
    <c:dispBlanksAs val="gap"/>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atin typeface="Calibri" panose="020F0502020204030204" pitchFamily="34" charset="0"/>
                <a:cs typeface="Calibri" panose="020F0502020204030204" pitchFamily="34" charset="0"/>
              </a:rPr>
              <a:t>revenue_chart,11,data_labels.calibri.9,dl_format-0.00</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4412245179866266E-2"/>
          <c:y val="0.35740316053028504"/>
          <c:w val="0.87142413493694915"/>
          <c:h val="0.50724322988089132"/>
        </c:manualLayout>
      </c:layout>
      <c:barChart>
        <c:barDir val="col"/>
        <c:grouping val="clustered"/>
        <c:varyColors val="0"/>
        <c:ser>
          <c:idx val="0"/>
          <c:order val="0"/>
          <c:tx>
            <c:strRef>
              <c:f>Sheet1!$B$1</c:f>
              <c:strCache>
                <c:ptCount val="1"/>
                <c:pt idx="0">
                  <c:v>Total Revenue</c:v>
                </c:pt>
              </c:strCache>
            </c:strRef>
          </c:tx>
          <c:spPr>
            <a:solidFill>
              <a:schemeClr val="accent1">
                <a:shade val="76000"/>
              </a:schemeClr>
            </a:solidFill>
            <a:ln>
              <a:noFill/>
            </a:ln>
            <a:effectLst>
              <a:outerShdw blurRad="50800" dist="50800" dir="5400000" algn="ctr" rotWithShape="0">
                <a:srgbClr val="000000"/>
              </a:outerShdw>
            </a:effectLst>
          </c:spPr>
          <c:invertIfNegative val="0"/>
          <c:dLbls>
            <c:dLbl>
              <c:idx val="0"/>
              <c:tx>
                <c:rich>
                  <a:bodyPr/>
                  <a:lstStyle/>
                  <a:p>
                    <a:fld id="{AEA9AF81-4218-4A5C-8C8E-91B2F7B347EA}" type="VALUE">
                      <a:rPr lang="en-US" smtClean="0"/>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6908-EE40-A775-865E3476D02E}"/>
                </c:ext>
              </c:extLst>
            </c:dLbl>
            <c:dLbl>
              <c:idx val="1"/>
              <c:tx>
                <c:rich>
                  <a:bodyPr/>
                  <a:lstStyle/>
                  <a:p>
                    <a:fld id="{1A4161FD-D1C6-4315-8233-F42B49E9C8B4}" type="VALUE">
                      <a:rPr lang="en-US" smtClean="0"/>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6908-EE40-A775-865E3476D02E}"/>
                </c:ext>
              </c:extLst>
            </c:dLbl>
            <c:spPr>
              <a:solidFill>
                <a:schemeClr val="bg1"/>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5">
                        <a:lumMod val="5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2013</c:v>
                </c:pt>
                <c:pt idx="1">
                  <c:v>2014</c:v>
                </c:pt>
                <c:pt idx="2">
                  <c:v>2015</c:v>
                </c:pt>
                <c:pt idx="3">
                  <c:v>2016</c:v>
                </c:pt>
                <c:pt idx="4">
                  <c:v>2017</c:v>
                </c:pt>
              </c:numCache>
            </c:numRef>
          </c:cat>
          <c:val>
            <c:numRef>
              <c:f>Sheet1!$B$2:$B$6</c:f>
              <c:numCache>
                <c:formatCode>General</c:formatCode>
                <c:ptCount val="5"/>
                <c:pt idx="0">
                  <c:v>5.44</c:v>
                </c:pt>
                <c:pt idx="1">
                  <c:v>5.75</c:v>
                </c:pt>
                <c:pt idx="2">
                  <c:v>5.73</c:v>
                </c:pt>
                <c:pt idx="3">
                  <c:v>5.98</c:v>
                </c:pt>
                <c:pt idx="4">
                  <c:v>6.4</c:v>
                </c:pt>
              </c:numCache>
            </c:numRef>
          </c:val>
          <c:extLst>
            <c:ext xmlns:c16="http://schemas.microsoft.com/office/drawing/2014/chart" uri="{C3380CC4-5D6E-409C-BE32-E72D297353CC}">
              <c16:uniqueId val="{00000002-6908-EE40-A775-865E3476D02E}"/>
            </c:ext>
          </c:extLst>
        </c:ser>
        <c:ser>
          <c:idx val="1"/>
          <c:order val="1"/>
          <c:tx>
            <c:strRef>
              <c:f>Sheet1!$C$1</c:f>
              <c:strCache>
                <c:ptCount val="1"/>
                <c:pt idx="0">
                  <c:v>R&amp;D</c:v>
                </c:pt>
              </c:strCache>
            </c:strRef>
          </c:tx>
          <c:spPr>
            <a:solidFill>
              <a:schemeClr val="accent1">
                <a:tint val="77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2013</c:v>
                </c:pt>
                <c:pt idx="1">
                  <c:v>2014</c:v>
                </c:pt>
                <c:pt idx="2">
                  <c:v>2015</c:v>
                </c:pt>
                <c:pt idx="3">
                  <c:v>2016</c:v>
                </c:pt>
                <c:pt idx="4">
                  <c:v>2017</c:v>
                </c:pt>
              </c:numCache>
            </c:numRef>
          </c:cat>
          <c:val>
            <c:numRef>
              <c:f>Sheet1!$C$2:$C$6</c:f>
              <c:numCache>
                <c:formatCode>General</c:formatCode>
                <c:ptCount val="5"/>
                <c:pt idx="0">
                  <c:v>2.1</c:v>
                </c:pt>
                <c:pt idx="1">
                  <c:v>2.2000000000000002</c:v>
                </c:pt>
                <c:pt idx="2">
                  <c:v>2</c:v>
                </c:pt>
                <c:pt idx="3">
                  <c:v>2.4</c:v>
                </c:pt>
                <c:pt idx="4">
                  <c:v>1.8</c:v>
                </c:pt>
              </c:numCache>
            </c:numRef>
          </c:val>
          <c:extLst>
            <c:ext xmlns:c16="http://schemas.microsoft.com/office/drawing/2014/chart" uri="{C3380CC4-5D6E-409C-BE32-E72D297353CC}">
              <c16:uniqueId val="{00000003-6908-EE40-A775-865E3476D02E}"/>
            </c:ext>
          </c:extLst>
        </c:ser>
        <c:dLbls>
          <c:showLegendKey val="0"/>
          <c:showVal val="0"/>
          <c:showCatName val="0"/>
          <c:showSerName val="0"/>
          <c:showPercent val="0"/>
          <c:showBubbleSize val="0"/>
        </c:dLbls>
        <c:gapWidth val="72"/>
        <c:overlap val="-100"/>
        <c:axId val="847848416"/>
        <c:axId val="847847856"/>
      </c:barChart>
      <c:catAx>
        <c:axId val="847848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crossAx val="847847856"/>
        <c:crosses val="autoZero"/>
        <c:auto val="1"/>
        <c:lblAlgn val="ctr"/>
        <c:lblOffset val="100"/>
        <c:noMultiLvlLbl val="0"/>
      </c:catAx>
      <c:valAx>
        <c:axId val="847847856"/>
        <c:scaling>
          <c:orientation val="minMax"/>
        </c:scaling>
        <c:delete val="1"/>
        <c:axPos val="l"/>
        <c:numFmt formatCode="General" sourceLinked="1"/>
        <c:majorTickMark val="none"/>
        <c:minorTickMark val="none"/>
        <c:tickLblPos val="nextTo"/>
        <c:crossAx val="8478484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c:chart>
    <c:plotArea>
      <c:pieChart>
        <c:varyColors val="1"/>
        <c:ser>
          <c:idx val="0"/>
          <c:order val="0"/>
          <c:tx>
            <c:strRef>
              <c:f>Sheet1!$B$1</c:f>
              <c:strCache>
                <c:ptCount val="1"/>
                <c:pt idx="0">
                  <c:v>Percent</c:v>
                </c:pt>
              </c:strCache>
            </c:strRef>
          </c:tx>
          <c:dPt>
            <c:idx val="0"/>
            <c:spPr>
              <a:solidFill>
                <a:srgbClr val="E85A5A"/>
              </a:solidFill>
            </c:spPr>
          </c:dPt>
          <c:cat>
            <c:strRef>
              <c:f>Sheet1!$A$2:$A$2</c:f>
              <c:strCache>
                <c:ptCount val="1"/>
                <c:pt idx="0">
                  <c:v>Adecco Group AG</c:v>
                </c:pt>
              </c:strCache>
            </c:strRef>
          </c:cat>
          <c:val>
            <c:numRef>
              <c:f>Sheet1!$B$2:$B$2</c:f>
              <c:numCache>
                <c:formatCode>General</c:formatCode>
                <c:ptCount val="1"/>
                <c:pt idx="0">
                  <c:v>1.0</c:v>
                </c:pt>
              </c:numCache>
            </c:numRef>
          </c:val>
        </c:ser>
        <c:dLbls>
          <c:numFmt formatCode="0%" sourceLinked="0"/>
          <c:txPr>
            <a:bodyPr/>
            <a:lstStyle/>
            <a:p>
              <a:pPr>
                <a:defRPr sz="1000" b="0" u="none" i="0">
                  <a:solidFill>
                    <a:srgbClr val="000000"/>
                  </a:solidFill>
                  <a:latin typeface="calibri"/>
                </a:defRPr>
              </a:pPr>
            </a:p>
          </c:txPr>
          <c:dLblPos val="bestFit"/>
          <c:showLegendKey val="0"/>
          <c:showVal val="1"/>
          <c:showCatName val="1"/>
          <c:showSerName val="0"/>
          <c:showPercent val="0"/>
          <c:showBubbleSize val="0"/>
          <c:showLeaderLines val="1"/>
        </c:dLbls>
      </c:pieChart>
    </c:plotArea>
    <c:dispBlanksAs val="gap"/>
  </c:chart>
  <c:txPr>
    <a:bodyPr/>
    <a:lstStyle/>
    <a:p>
      <a:pPr>
        <a:defRPr sz="1800"/>
      </a:pPr>
      <a:endParaRPr lang="en-US"/>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c:chart>
    <c:plotArea>
      <c:pieChart>
        <c:varyColors val="1"/>
        <c:ser>
          <c:idx val="0"/>
          <c:order val="0"/>
          <c:tx>
            <c:strRef>
              <c:f>Sheet1!$B$1</c:f>
              <c:strCache>
                <c:ptCount val="1"/>
                <c:pt idx="0">
                  <c:v>Percent</c:v>
                </c:pt>
              </c:strCache>
            </c:strRef>
          </c:tx>
          <c:dPt>
            <c:idx val="0"/>
            <c:spPr>
              <a:solidFill>
                <a:srgbClr val="E85A5A"/>
              </a:solidFill>
            </c:spPr>
          </c:dPt>
          <c:dPt>
            <c:idx val="1"/>
            <c:spPr>
              <a:solidFill>
                <a:srgbClr val="9DDCFF"/>
              </a:solidFill>
            </c:spPr>
          </c:dPt>
          <c:cat>
            <c:strRef>
              <c:f>Sheet1!$A$2:$A$3</c:f>
              <c:strCache>
                <c:ptCount val="2"/>
                <c:pt idx="0">
                  <c:v>Deloitte</c:v>
                </c:pt>
                <c:pt idx="1">
                  <c:v>LTIMindtree Limited</c:v>
                </c:pt>
              </c:strCache>
            </c:strRef>
          </c:cat>
          <c:val>
            <c:numRef>
              <c:f>Sheet1!$B$2:$B$3</c:f>
              <c:numCache>
                <c:formatCode>General</c:formatCode>
                <c:ptCount val="2"/>
                <c:pt idx="0">
                  <c:v>0.5</c:v>
                </c:pt>
                <c:pt idx="1">
                  <c:v>0.5</c:v>
                </c:pt>
              </c:numCache>
            </c:numRef>
          </c:val>
        </c:ser>
        <c:dLbls>
          <c:numFmt formatCode="0%" sourceLinked="0"/>
          <c:txPr>
            <a:bodyPr/>
            <a:lstStyle/>
            <a:p>
              <a:pPr>
                <a:defRPr sz="1000" b="0" u="none" i="0">
                  <a:solidFill>
                    <a:srgbClr val="000000"/>
                  </a:solidFill>
                  <a:latin typeface="calibri"/>
                </a:defRPr>
              </a:pPr>
            </a:p>
          </c:txPr>
          <c:dLblPos val="bestFit"/>
          <c:showLegendKey val="0"/>
          <c:showVal val="1"/>
          <c:showCatName val="1"/>
          <c:showSerName val="0"/>
          <c:showPercent val="0"/>
          <c:showBubbleSize val="0"/>
          <c:showLeaderLines val="1"/>
        </c:dLbls>
      </c:pieChart>
    </c:plotArea>
    <c:dispBlanksAs val="gap"/>
  </c:chart>
  <c:txPr>
    <a:bodyPr/>
    <a:lstStyle/>
    <a:p>
      <a:pPr>
        <a:defRPr sz="1800"/>
      </a:pPr>
      <a:endParaRPr lang="en-US"/>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c:chart>
    <c:plotArea>
      <c:pieChart>
        <c:varyColors val="1"/>
        <c:ser>
          <c:idx val="0"/>
          <c:order val="0"/>
          <c:tx>
            <c:strRef>
              <c:f>Sheet1!$B$1</c:f>
              <c:strCache>
                <c:ptCount val="1"/>
                <c:pt idx="0">
                  <c:v>Percent</c:v>
                </c:pt>
              </c:strCache>
            </c:strRef>
          </c:tx>
          <c:dPt>
            <c:idx val="0"/>
            <c:spPr>
              <a:solidFill>
                <a:srgbClr val="E85A5A"/>
              </a:solidFill>
            </c:spPr>
          </c:dPt>
          <c:dPt>
            <c:idx val="1"/>
            <c:spPr>
              <a:solidFill>
                <a:srgbClr val="9DDCFF"/>
              </a:solidFill>
            </c:spPr>
          </c:dPt>
          <c:cat>
            <c:strRef>
              <c:f>Sheet1!$A$2:$A$3</c:f>
              <c:strCache>
                <c:ptCount val="2"/>
                <c:pt idx="0">
                  <c:v>Adecco Group AG</c:v>
                </c:pt>
                <c:pt idx="1">
                  <c:v>Happiest Minds</c:v>
                </c:pt>
              </c:strCache>
            </c:strRef>
          </c:cat>
          <c:val>
            <c:numRef>
              <c:f>Sheet1!$B$2:$B$3</c:f>
              <c:numCache>
                <c:formatCode>General</c:formatCode>
                <c:ptCount val="2"/>
                <c:pt idx="0">
                  <c:v>0.5</c:v>
                </c:pt>
                <c:pt idx="1">
                  <c:v>0.5</c:v>
                </c:pt>
              </c:numCache>
            </c:numRef>
          </c:val>
        </c:ser>
        <c:dLbls>
          <c:numFmt formatCode="0%" sourceLinked="0"/>
          <c:txPr>
            <a:bodyPr/>
            <a:lstStyle/>
            <a:p>
              <a:pPr>
                <a:defRPr sz="1000" b="0" u="none" i="0">
                  <a:solidFill>
                    <a:srgbClr val="000000"/>
                  </a:solidFill>
                  <a:latin typeface="calibri"/>
                </a:defRPr>
              </a:pPr>
            </a:p>
          </c:txPr>
          <c:dLblPos val="bestFit"/>
          <c:showLegendKey val="0"/>
          <c:showVal val="1"/>
          <c:showCatName val="1"/>
          <c:showSerName val="0"/>
          <c:showPercent val="0"/>
          <c:showBubbleSize val="0"/>
          <c:showLeaderLines val="1"/>
        </c:dLbls>
      </c:pieChart>
    </c:plotArea>
    <c:dispBlanksAs val="gap"/>
  </c:chart>
  <c:txPr>
    <a:bodyPr/>
    <a:lstStyle/>
    <a:p>
      <a:pPr>
        <a:defRPr sz="1800"/>
      </a:pPr>
      <a:endParaRPr lang="en-US"/>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c:chart>
    <c:plotArea>
      <c:pieChart>
        <c:varyColors val="1"/>
        <c:ser>
          <c:idx val="0"/>
          <c:order val="0"/>
          <c:tx>
            <c:strRef>
              <c:f>Sheet1!$B$1</c:f>
              <c:strCache>
                <c:ptCount val="1"/>
                <c:pt idx="0">
                  <c:v>Percent</c:v>
                </c:pt>
              </c:strCache>
            </c:strRef>
          </c:tx>
          <c:dPt>
            <c:idx val="0"/>
            <c:spPr>
              <a:solidFill>
                <a:srgbClr val="E85A5A"/>
              </a:solidFill>
            </c:spPr>
          </c:dPt>
          <c:cat>
            <c:strRef>
              <c:f>Sheet1!$A$2:$A$2</c:f>
              <c:strCache>
                <c:ptCount val="1"/>
                <c:pt idx="0">
                  <c:v>Accenture</c:v>
                </c:pt>
              </c:strCache>
            </c:strRef>
          </c:cat>
          <c:val>
            <c:numRef>
              <c:f>Sheet1!$B$2:$B$2</c:f>
              <c:numCache>
                <c:formatCode>General</c:formatCode>
                <c:ptCount val="1"/>
                <c:pt idx="0">
                  <c:v>1.0</c:v>
                </c:pt>
              </c:numCache>
            </c:numRef>
          </c:val>
        </c:ser>
        <c:dLbls>
          <c:numFmt formatCode="0%" sourceLinked="0"/>
          <c:txPr>
            <a:bodyPr/>
            <a:lstStyle/>
            <a:p>
              <a:pPr>
                <a:defRPr sz="1000" b="0" u="none" i="0">
                  <a:solidFill>
                    <a:srgbClr val="000000"/>
                  </a:solidFill>
                  <a:latin typeface="calibri"/>
                </a:defRPr>
              </a:pPr>
            </a:p>
          </c:txPr>
          <c:dLblPos val="bestFit"/>
          <c:showLegendKey val="0"/>
          <c:showVal val="1"/>
          <c:showCatName val="1"/>
          <c:showSerName val="0"/>
          <c:showPercent val="0"/>
          <c:showBubbleSize val="0"/>
          <c:showLeaderLines val="1"/>
        </c:dLbls>
      </c:pieChart>
    </c:plotArea>
    <c:dispBlanksAs val="gap"/>
  </c:chart>
  <c:txPr>
    <a:bodyPr/>
    <a:lstStyle/>
    <a:p>
      <a:pPr>
        <a:defRPr sz="1800"/>
      </a:pPr>
      <a:endParaRPr lang="en-US"/>
    </a:p>
  </c:tx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c:chart>
    <c:plotArea>
      <c:pieChart>
        <c:varyColors val="1"/>
        <c:ser>
          <c:idx val="0"/>
          <c:order val="0"/>
          <c:tx>
            <c:strRef>
              <c:f>Sheet1!$B$1</c:f>
              <c:strCache>
                <c:ptCount val="1"/>
                <c:pt idx="0">
                  <c:v>Percent</c:v>
                </c:pt>
              </c:strCache>
            </c:strRef>
          </c:tx>
          <c:dPt>
            <c:idx val="0"/>
            <c:spPr>
              <a:solidFill>
                <a:srgbClr val="E85A5A"/>
              </a:solidFill>
            </c:spPr>
          </c:dPt>
          <c:cat>
            <c:strRef>
              <c:f>Sheet1!$A$2:$A$2</c:f>
              <c:strCache>
                <c:ptCount val="1"/>
                <c:pt idx="0">
                  <c:v>Oracle Corporation</c:v>
                </c:pt>
              </c:strCache>
            </c:strRef>
          </c:cat>
          <c:val>
            <c:numRef>
              <c:f>Sheet1!$B$2:$B$2</c:f>
              <c:numCache>
                <c:formatCode>General</c:formatCode>
                <c:ptCount val="1"/>
                <c:pt idx="0">
                  <c:v>1.0</c:v>
                </c:pt>
              </c:numCache>
            </c:numRef>
          </c:val>
        </c:ser>
        <c:dLbls>
          <c:numFmt formatCode="0%" sourceLinked="0"/>
          <c:txPr>
            <a:bodyPr/>
            <a:lstStyle/>
            <a:p>
              <a:pPr>
                <a:defRPr sz="1000" b="0" u="none" i="0">
                  <a:solidFill>
                    <a:srgbClr val="000000"/>
                  </a:solidFill>
                  <a:latin typeface="calibri"/>
                </a:defRPr>
              </a:pPr>
            </a:p>
          </c:txPr>
          <c:dLblPos val="bestFit"/>
          <c:showLegendKey val="0"/>
          <c:showVal val="1"/>
          <c:showCatName val="1"/>
          <c:showSerName val="0"/>
          <c:showPercent val="0"/>
          <c:showBubbleSize val="0"/>
          <c:showLeaderLines val="1"/>
        </c:dLbls>
      </c:pieChart>
    </c:plotArea>
    <c:dispBlanksAs val="gap"/>
  </c:chart>
  <c:txPr>
    <a:bodyPr/>
    <a:lstStyle/>
    <a:p>
      <a:pPr>
        <a:defRPr sz="1800"/>
      </a:pPr>
      <a:endParaRPr lang="en-US"/>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c:chart>
    <c:plotArea>
      <c:pieChart>
        <c:varyColors val="1"/>
        <c:ser>
          <c:idx val="0"/>
          <c:order val="0"/>
          <c:tx>
            <c:strRef>
              <c:f>Sheet1!$B$1</c:f>
              <c:strCache>
                <c:ptCount val="1"/>
                <c:pt idx="0">
                  <c:v>Percent</c:v>
                </c:pt>
              </c:strCache>
            </c:strRef>
          </c:tx>
          <c:dPt>
            <c:idx val="0"/>
            <c:spPr>
              <a:solidFill>
                <a:srgbClr val="E85A5A"/>
              </a:solidFill>
            </c:spPr>
          </c:dPt>
          <c:cat>
            <c:strRef>
              <c:f>Sheet1!$A$2:$A$2</c:f>
              <c:strCache>
                <c:ptCount val="1"/>
                <c:pt idx="0">
                  <c:v>Cyient</c:v>
                </c:pt>
              </c:strCache>
            </c:strRef>
          </c:cat>
          <c:val>
            <c:numRef>
              <c:f>Sheet1!$B$2:$B$2</c:f>
              <c:numCache>
                <c:formatCode>General</c:formatCode>
                <c:ptCount val="1"/>
                <c:pt idx="0">
                  <c:v>1.0</c:v>
                </c:pt>
              </c:numCache>
            </c:numRef>
          </c:val>
        </c:ser>
        <c:dLbls>
          <c:numFmt formatCode="0%" sourceLinked="0"/>
          <c:txPr>
            <a:bodyPr/>
            <a:lstStyle/>
            <a:p>
              <a:pPr>
                <a:defRPr sz="1000" b="0" u="none" i="0">
                  <a:solidFill>
                    <a:srgbClr val="000000"/>
                  </a:solidFill>
                  <a:latin typeface="calibri"/>
                </a:defRPr>
              </a:pPr>
            </a:p>
          </c:txPr>
          <c:dLblPos val="bestFit"/>
          <c:showLegendKey val="0"/>
          <c:showVal val="1"/>
          <c:showCatName val="1"/>
          <c:showSerName val="0"/>
          <c:showPercent val="0"/>
          <c:showBubbleSize val="0"/>
          <c:showLeaderLines val="1"/>
        </c:dLbls>
      </c:pieChart>
    </c:plotArea>
    <c:dispBlanksAs val="gap"/>
  </c:chart>
  <c:txPr>
    <a:bodyPr/>
    <a:lstStyle/>
    <a:p>
      <a:pPr>
        <a:defRPr sz="1800"/>
      </a:pPr>
      <a:endParaRPr lang="en-US"/>
    </a:p>
  </c:tx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c:chart>
    <c:plotArea>
      <c:pieChart>
        <c:varyColors val="1"/>
        <c:ser>
          <c:idx val="0"/>
          <c:order val="0"/>
          <c:tx>
            <c:strRef>
              <c:f>Sheet1!$B$1</c:f>
              <c:strCache>
                <c:ptCount val="1"/>
                <c:pt idx="0">
                  <c:v>Percent</c:v>
                </c:pt>
              </c:strCache>
            </c:strRef>
          </c:tx>
          <c:dPt>
            <c:idx val="0"/>
            <c:spPr>
              <a:solidFill>
                <a:srgbClr val="E85A5A"/>
              </a:solidFill>
            </c:spPr>
          </c:dPt>
          <c:cat>
            <c:strRef>
              <c:f>Sheet1!$A$2:$A$2</c:f>
              <c:strCache>
                <c:ptCount val="1"/>
                <c:pt idx="0">
                  <c:v>ORINOX</c:v>
                </c:pt>
              </c:strCache>
            </c:strRef>
          </c:cat>
          <c:val>
            <c:numRef>
              <c:f>Sheet1!$B$2:$B$2</c:f>
              <c:numCache>
                <c:formatCode>General</c:formatCode>
                <c:ptCount val="1"/>
                <c:pt idx="0">
                  <c:v>1.0</c:v>
                </c:pt>
              </c:numCache>
            </c:numRef>
          </c:val>
        </c:ser>
        <c:dLbls>
          <c:numFmt formatCode="0%" sourceLinked="0"/>
          <c:txPr>
            <a:bodyPr/>
            <a:lstStyle/>
            <a:p>
              <a:pPr>
                <a:defRPr sz="1000" b="0" u="none" i="0">
                  <a:solidFill>
                    <a:srgbClr val="000000"/>
                  </a:solidFill>
                  <a:latin typeface="calibri"/>
                </a:defRPr>
              </a:pPr>
            </a:p>
          </c:txPr>
          <c:dLblPos val="bestFit"/>
          <c:showLegendKey val="0"/>
          <c:showVal val="1"/>
          <c:showCatName val="1"/>
          <c:showSerName val="0"/>
          <c:showPercent val="0"/>
          <c:showBubbleSize val="0"/>
          <c:showLeaderLines val="1"/>
        </c:dLbls>
      </c:pieChart>
    </c:plotArea>
    <c:dispBlanksAs val="gap"/>
  </c:chart>
  <c:txPr>
    <a:bodyPr/>
    <a:lstStyle/>
    <a:p>
      <a:pPr>
        <a:defRPr sz="1800"/>
      </a:pPr>
      <a:endParaRPr lang="en-US"/>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c:chart>
    <c:plotArea>
      <c:pieChart>
        <c:varyColors val="1"/>
        <c:ser>
          <c:idx val="0"/>
          <c:order val="0"/>
          <c:tx>
            <c:strRef>
              <c:f>Sheet1!$B$1</c:f>
              <c:strCache>
                <c:ptCount val="1"/>
                <c:pt idx="0">
                  <c:v>Percent</c:v>
                </c:pt>
              </c:strCache>
            </c:strRef>
          </c:tx>
          <c:dPt>
            <c:idx val="0"/>
            <c:spPr>
              <a:solidFill>
                <a:srgbClr val="E85A5A"/>
              </a:solidFill>
            </c:spPr>
          </c:dPt>
          <c:cat>
            <c:strRef>
              <c:f>Sheet1!$A$2:$A$2</c:f>
              <c:strCache>
                <c:ptCount val="1"/>
                <c:pt idx="0">
                  <c:v>QuEST Global</c:v>
                </c:pt>
              </c:strCache>
            </c:strRef>
          </c:cat>
          <c:val>
            <c:numRef>
              <c:f>Sheet1!$B$2:$B$2</c:f>
              <c:numCache>
                <c:formatCode>General</c:formatCode>
                <c:ptCount val="1"/>
                <c:pt idx="0">
                  <c:v>1.0</c:v>
                </c:pt>
              </c:numCache>
            </c:numRef>
          </c:val>
        </c:ser>
        <c:dLbls>
          <c:numFmt formatCode="0%" sourceLinked="0"/>
          <c:txPr>
            <a:bodyPr/>
            <a:lstStyle/>
            <a:p>
              <a:pPr>
                <a:defRPr sz="1000" b="0" u="none" i="0">
                  <a:solidFill>
                    <a:srgbClr val="000000"/>
                  </a:solidFill>
                  <a:latin typeface="calibri"/>
                </a:defRPr>
              </a:pPr>
            </a:p>
          </c:txPr>
          <c:dLblPos val="bestFit"/>
          <c:showLegendKey val="0"/>
          <c:showVal val="1"/>
          <c:showCatName val="1"/>
          <c:showSerName val="0"/>
          <c:showPercent val="0"/>
          <c:showBubbleSize val="0"/>
          <c:showLeaderLines val="1"/>
        </c:dLbls>
      </c:pieChart>
    </c:plotArea>
    <c:dispBlanksAs val="gap"/>
  </c:chart>
  <c:txPr>
    <a:bodyPr/>
    <a:lstStyle/>
    <a:p>
      <a:pPr>
        <a:defRPr sz="1800"/>
      </a:pPr>
      <a:endParaRPr lang="en-US"/>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c:chart>
    <c:plotArea>
      <c:pieChart>
        <c:varyColors val="1"/>
        <c:ser>
          <c:idx val="0"/>
          <c:order val="0"/>
          <c:tx>
            <c:strRef>
              <c:f>Sheet1!$B$1</c:f>
              <c:strCache>
                <c:ptCount val="1"/>
                <c:pt idx="0">
                  <c:v>Percent</c:v>
                </c:pt>
              </c:strCache>
            </c:strRef>
          </c:tx>
          <c:dPt>
            <c:idx val="0"/>
            <c:spPr>
              <a:solidFill>
                <a:srgbClr val="E85A5A"/>
              </a:solidFill>
            </c:spPr>
          </c:dPt>
          <c:cat>
            <c:strRef>
              <c:f>Sheet1!$A$2:$A$2</c:f>
              <c:strCache>
                <c:ptCount val="1"/>
                <c:pt idx="0">
                  <c:v>TUV Rheinland</c:v>
                </c:pt>
              </c:strCache>
            </c:strRef>
          </c:cat>
          <c:val>
            <c:numRef>
              <c:f>Sheet1!$B$2:$B$2</c:f>
              <c:numCache>
                <c:formatCode>General</c:formatCode>
                <c:ptCount val="1"/>
                <c:pt idx="0">
                  <c:v>1.0</c:v>
                </c:pt>
              </c:numCache>
            </c:numRef>
          </c:val>
        </c:ser>
        <c:dLbls>
          <c:numFmt formatCode="0%" sourceLinked="0"/>
          <c:txPr>
            <a:bodyPr/>
            <a:lstStyle/>
            <a:p>
              <a:pPr>
                <a:defRPr sz="1000" b="0" u="none" i="0">
                  <a:solidFill>
                    <a:srgbClr val="000000"/>
                  </a:solidFill>
                  <a:latin typeface="calibri"/>
                </a:defRPr>
              </a:pPr>
            </a:p>
          </c:txPr>
          <c:dLblPos val="bestFit"/>
          <c:showLegendKey val="0"/>
          <c:showVal val="1"/>
          <c:showCatName val="1"/>
          <c:showSerName val="0"/>
          <c:showPercent val="0"/>
          <c:showBubbleSize val="0"/>
          <c:showLeaderLines val="1"/>
        </c:dLbls>
      </c:pieChart>
    </c:plotArea>
    <c:dispBlanksAs val="gap"/>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a:latin typeface="Calibri" panose="020F0502020204030204" pitchFamily="34" charset="0"/>
                <a:cs typeface="Calibri" panose="020F0502020204030204" pitchFamily="34" charset="0"/>
              </a:rPr>
              <a:t>revenue_by_geo_chart,11,data_labels.</a:t>
            </a:r>
            <a:r>
              <a:rPr lang="en-US" sz="1400" b="0" i="0" u="none" strike="noStrike" baseline="0">
                <a:effectLst/>
                <a:latin typeface="Calibri" panose="020F0502020204030204" pitchFamily="34" charset="0"/>
                <a:cs typeface="Calibri" panose="020F0502020204030204" pitchFamily="34" charset="0"/>
              </a:rPr>
              <a:t> calibri.9.B,dl_format-0.00%,delete_shape</a:t>
            </a:r>
            <a:endParaRPr lang="en-US" sz="1400">
              <a:latin typeface="Calibri" panose="020F0502020204030204" pitchFamily="34" charset="0"/>
              <a:cs typeface="Calibri" panose="020F0502020204030204" pitchFamily="34" charset="0"/>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8449102775535756"/>
          <c:y val="0.21805293435261844"/>
          <c:w val="0.71105426292343132"/>
          <c:h val="0.68634765633240169"/>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Europe, Middle East &amp; Africa</c:v>
                </c:pt>
                <c:pt idx="1">
                  <c:v>Americas</c:v>
                </c:pt>
                <c:pt idx="2">
                  <c:v>Asia Pacific</c:v>
                </c:pt>
              </c:strCache>
            </c:strRef>
          </c:cat>
          <c:val>
            <c:numRef>
              <c:f>Sheet1!$B$2:$B$4</c:f>
              <c:numCache>
                <c:formatCode>0%</c:formatCode>
                <c:ptCount val="3"/>
                <c:pt idx="0">
                  <c:v>0.43</c:v>
                </c:pt>
                <c:pt idx="1">
                  <c:v>0.39</c:v>
                </c:pt>
                <c:pt idx="2">
                  <c:v>0.18</c:v>
                </c:pt>
              </c:numCache>
            </c:numRef>
          </c:val>
          <c:extLst>
            <c:ext xmlns:c16="http://schemas.microsoft.com/office/drawing/2014/chart" uri="{C3380CC4-5D6E-409C-BE32-E72D297353CC}">
              <c16:uniqueId val="{00000000-0B74-6949-9575-29516EB7F385}"/>
            </c:ext>
          </c:extLst>
        </c:ser>
        <c:dLbls>
          <c:dLblPos val="outEnd"/>
          <c:showLegendKey val="0"/>
          <c:showVal val="1"/>
          <c:showCatName val="0"/>
          <c:showSerName val="0"/>
          <c:showPercent val="0"/>
          <c:showBubbleSize val="0"/>
        </c:dLbls>
        <c:gapWidth val="182"/>
        <c:axId val="230918320"/>
        <c:axId val="230918880"/>
      </c:barChart>
      <c:catAx>
        <c:axId val="230918320"/>
        <c:scaling>
          <c:orientation val="maxMin"/>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US"/>
          </a:p>
        </c:txPr>
        <c:crossAx val="230918880"/>
        <c:crosses val="autoZero"/>
        <c:auto val="1"/>
        <c:lblAlgn val="ctr"/>
        <c:lblOffset val="100"/>
        <c:noMultiLvlLbl val="0"/>
      </c:catAx>
      <c:valAx>
        <c:axId val="230918880"/>
        <c:scaling>
          <c:orientation val="minMax"/>
        </c:scaling>
        <c:delete val="1"/>
        <c:axPos val="t"/>
        <c:numFmt formatCode="0%" sourceLinked="1"/>
        <c:majorTickMark val="out"/>
        <c:minorTickMark val="none"/>
        <c:tickLblPos val="nextTo"/>
        <c:crossAx val="2309183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b="0" i="0" baseline="0">
                <a:effectLst/>
              </a:rPr>
              <a:t>revenue_by_bu_chart,11,data_labels.calibri.9.B,dl_format-0.00%,delete_shape</a:t>
            </a:r>
            <a:endParaRPr lang="en-IN" sz="1400">
              <a:effectLst/>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IN"/>
        </a:p>
      </c:txPr>
    </c:title>
    <c:autoTitleDeleted val="0"/>
    <c:plotArea>
      <c:layout>
        <c:manualLayout>
          <c:layoutTarget val="inner"/>
          <c:xMode val="edge"/>
          <c:yMode val="edge"/>
          <c:x val="0.28449102775535756"/>
          <c:y val="0.21805293435261844"/>
          <c:w val="0.71105426292343132"/>
          <c:h val="0.68634765633240169"/>
        </c:manualLayout>
      </c:layout>
      <c:barChart>
        <c:barDir val="bar"/>
        <c:grouping val="clustered"/>
        <c:varyColors val="0"/>
        <c:ser>
          <c:idx val="0"/>
          <c:order val="0"/>
          <c:tx>
            <c:strRef>
              <c:f>Sheet1!$B$1</c:f>
              <c:strCache>
                <c:ptCount val="1"/>
                <c:pt idx="0">
                  <c:v>Revenue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US &amp; Canada</c:v>
                </c:pt>
                <c:pt idx="1">
                  <c:v>EMEA</c:v>
                </c:pt>
                <c:pt idx="2">
                  <c:v>Asia-Pacific</c:v>
                </c:pt>
              </c:strCache>
            </c:strRef>
          </c:cat>
          <c:val>
            <c:numRef>
              <c:f>Sheet1!$B$2:$B$4</c:f>
              <c:numCache>
                <c:formatCode>General</c:formatCode>
                <c:ptCount val="3"/>
                <c:pt idx="0">
                  <c:v>23</c:v>
                </c:pt>
                <c:pt idx="1">
                  <c:v>41</c:v>
                </c:pt>
                <c:pt idx="2">
                  <c:v>23</c:v>
                </c:pt>
              </c:numCache>
            </c:numRef>
          </c:val>
          <c:extLst>
            <c:ext xmlns:c16="http://schemas.microsoft.com/office/drawing/2014/chart" uri="{C3380CC4-5D6E-409C-BE32-E72D297353CC}">
              <c16:uniqueId val="{00000000-76CA-4549-93F3-D599905CD3F8}"/>
            </c:ext>
          </c:extLst>
        </c:ser>
        <c:dLbls>
          <c:dLblPos val="outEnd"/>
          <c:showLegendKey val="0"/>
          <c:showVal val="1"/>
          <c:showCatName val="0"/>
          <c:showSerName val="0"/>
          <c:showPercent val="0"/>
          <c:showBubbleSize val="0"/>
        </c:dLbls>
        <c:gapWidth val="182"/>
        <c:axId val="230918320"/>
        <c:axId val="230918880"/>
      </c:barChart>
      <c:catAx>
        <c:axId val="230918320"/>
        <c:scaling>
          <c:orientation val="maxMin"/>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US"/>
          </a:p>
        </c:txPr>
        <c:crossAx val="230918880"/>
        <c:crosses val="autoZero"/>
        <c:auto val="1"/>
        <c:lblAlgn val="ctr"/>
        <c:lblOffset val="100"/>
        <c:noMultiLvlLbl val="0"/>
      </c:catAx>
      <c:valAx>
        <c:axId val="230918880"/>
        <c:scaling>
          <c:orientation val="minMax"/>
        </c:scaling>
        <c:delete val="1"/>
        <c:axPos val="t"/>
        <c:numFmt formatCode="General" sourceLinked="1"/>
        <c:majorTickMark val="out"/>
        <c:minorTickMark val="none"/>
        <c:tickLblPos val="nextTo"/>
        <c:crossAx val="2309183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
    <cx:plotArea>
      <cx:plotAreaRegion/>
    </cx:plotArea>
  </cx:chart>
</cx:chartSpac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withinLinear" id="14">
  <a:schemeClr val="accent1"/>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withinLinear" id="14">
  <a:schemeClr val="accent1"/>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410">
  <cs:axisTitle>
    <cs:lnRef idx="0"/>
    <cs:fillRef idx="0"/>
    <cs:effectRef idx="0"/>
    <cs:fontRef idx="minor">
      <a:schemeClr val="tx1">
        <a:lumMod val="65000"/>
        <a:lumOff val="35000"/>
      </a:schemeClr>
    </cs:fontRef>
    <cs:spPr>
      <a:solidFill>
        <a:schemeClr val="bg1">
          <a:lumMod val="65000"/>
        </a:schemeClr>
      </a:solidFill>
      <a:ln w="19050">
        <a:solidFill>
          <a:schemeClr val="bg1"/>
        </a:solidFill>
      </a:ln>
    </cs:spPr>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lt1"/>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03FCA3-7CA6-4440-8C57-E91ADCE33D5B}" type="datetimeFigureOut">
              <a:rPr lang="en-IN" smtClean="0"/>
              <a:t>21/04/25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56987C-A26B-4B34-8162-4C39B918832B}" type="slidenum">
              <a:rPr lang="en-IN" smtClean="0"/>
              <a:t>‹#›</a:t>
            </a:fld>
            <a:endParaRPr lang="en-IN"/>
          </a:p>
        </p:txBody>
      </p:sp>
    </p:spTree>
    <p:extLst>
      <p:ext uri="{BB962C8B-B14F-4D97-AF65-F5344CB8AC3E}">
        <p14:creationId xmlns:p14="http://schemas.microsoft.com/office/powerpoint/2010/main" val="21735627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twitter.com/draupplatform" TargetMode="External"/><Relationship Id="rId7" Type="http://schemas.openxmlformats.org/officeDocument/2006/relationships/hyperlink" Target="https://www.linkedin.com/company/draupplatform/" TargetMode="External"/><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hyperlink" Target="https://www.facebook.com/DraupPlatform/" TargetMode="External"/><Relationship Id="rId4" Type="http://schemas.openxmlformats.org/officeDocument/2006/relationships/image" Target="../media/image4.png"/><Relationship Id="rId9" Type="http://schemas.openxmlformats.org/officeDocument/2006/relationships/image" Target="../media/image7.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356350"/>
            <a:ext cx="2743200" cy="365125"/>
          </a:xfrm>
          <a:prstGeom prst="rect">
            <a:avLst/>
          </a:prstGeom>
        </p:spPr>
        <p:txBody>
          <a:bodyPr/>
          <a:lstStyle/>
          <a:p>
            <a:endParaRPr lang="en-GB">
              <a:solidFill>
                <a:prstClr val="black">
                  <a:tint val="75000"/>
                </a:prstClr>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864FE6A2-F2BC-417D-8520-7091C289CAA8}" type="slidenum">
              <a:rPr lang="en-GB" smtClean="0">
                <a:solidFill>
                  <a:prstClr val="black">
                    <a:tint val="75000"/>
                  </a:prstClr>
                </a:solidFill>
              </a:rPr>
              <a:pPr/>
              <a:t>‹#›</a:t>
            </a:fld>
            <a:endParaRPr lang="en-GB">
              <a:solidFill>
                <a:prstClr val="black">
                  <a:tint val="75000"/>
                </a:prstClr>
              </a:solidFill>
            </a:endParaRPr>
          </a:p>
        </p:txBody>
      </p:sp>
      <p:pic>
        <p:nvPicPr>
          <p:cNvPr id="8" name="Picture 7" descr="A close up of a map&#10;&#10;Description automatically generated">
            <a:extLst>
              <a:ext uri="{FF2B5EF4-FFF2-40B4-BE49-F238E27FC236}">
                <a16:creationId xmlns:a16="http://schemas.microsoft.com/office/drawing/2014/main" id="{EBFDFE27-C49B-46E9-8015-6AA39BD7206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625" y="16625"/>
            <a:ext cx="12192000" cy="6858000"/>
          </a:xfrm>
          <a:prstGeom prst="rect">
            <a:avLst/>
          </a:prstGeom>
        </p:spPr>
      </p:pic>
    </p:spTree>
    <p:extLst>
      <p:ext uri="{BB962C8B-B14F-4D97-AF65-F5344CB8AC3E}">
        <p14:creationId xmlns:p14="http://schemas.microsoft.com/office/powerpoint/2010/main" val="516569803"/>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669F52-3026-8345-8A71-18163021C1A5}"/>
              </a:ext>
            </a:extLst>
          </p:cNvPr>
          <p:cNvSpPr txBox="1"/>
          <p:nvPr userDrawn="1"/>
        </p:nvSpPr>
        <p:spPr>
          <a:xfrm rot="16200000">
            <a:off x="9450233" y="2382469"/>
            <a:ext cx="5200650" cy="261610"/>
          </a:xfrm>
          <a:prstGeom prst="rect">
            <a:avLst/>
          </a:prstGeom>
          <a:noFill/>
        </p:spPr>
        <p:txBody>
          <a:bodyPr wrap="square" rtlCol="0">
            <a:spAutoFit/>
          </a:bodyPr>
          <a:lstStyle/>
          <a:p>
            <a:r>
              <a:rPr lang="en-US" sz="1100" i="1" dirty="0">
                <a:solidFill>
                  <a:schemeClr val="accent3">
                    <a:lumMod val="75000"/>
                    <a:alpha val="26000"/>
                  </a:schemeClr>
                </a:solidFill>
                <a:latin typeface="Arial" panose="020B0604020202020204" pitchFamily="34" charset="0"/>
                <a:cs typeface="Arial" panose="020B0604020202020204" pitchFamily="34" charset="0"/>
              </a:rPr>
              <a:t>Copyright © 2025 Draup. All Rights Reserved.</a:t>
            </a:r>
          </a:p>
        </p:txBody>
      </p:sp>
      <p:sp>
        <p:nvSpPr>
          <p:cNvPr id="4" name="TextBox 3">
            <a:extLst>
              <a:ext uri="{FF2B5EF4-FFF2-40B4-BE49-F238E27FC236}">
                <a16:creationId xmlns:a16="http://schemas.microsoft.com/office/drawing/2014/main" id="{C7841455-A698-D842-A805-63F09E1CC966}"/>
              </a:ext>
            </a:extLst>
          </p:cNvPr>
          <p:cNvSpPr txBox="1"/>
          <p:nvPr userDrawn="1"/>
        </p:nvSpPr>
        <p:spPr>
          <a:xfrm>
            <a:off x="1233714" y="2423886"/>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166010780"/>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F7D7483-1B31-4EF1-BDF7-A296F07CB3AB}"/>
              </a:ext>
            </a:extLst>
          </p:cNvPr>
          <p:cNvSpPr>
            <a:spLocks noGrp="1"/>
          </p:cNvSpPr>
          <p:nvPr>
            <p:ph type="title"/>
          </p:nvPr>
        </p:nvSpPr>
        <p:spPr>
          <a:xfrm>
            <a:off x="463296" y="0"/>
            <a:ext cx="9631680" cy="806824"/>
          </a:xfrm>
          <a:prstGeom prst="rect">
            <a:avLst/>
          </a:prstGeom>
        </p:spPr>
        <p:txBody>
          <a:bodyPr anchor="ctr" anchorCtr="0">
            <a:normAutofit/>
          </a:bodyPr>
          <a:lstStyle>
            <a:lvl1pPr>
              <a:defRPr sz="2000" b="1">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r>
              <a:rPr lang="en-US"/>
              <a:t>Click to edit Master title style</a:t>
            </a:r>
          </a:p>
        </p:txBody>
      </p:sp>
      <p:sp>
        <p:nvSpPr>
          <p:cNvPr id="2" name="TextBox 1">
            <a:extLst>
              <a:ext uri="{FF2B5EF4-FFF2-40B4-BE49-F238E27FC236}">
                <a16:creationId xmlns:a16="http://schemas.microsoft.com/office/drawing/2014/main" id="{FD537508-6BD2-5AC5-0544-76FFAE563D30}"/>
              </a:ext>
            </a:extLst>
          </p:cNvPr>
          <p:cNvSpPr txBox="1"/>
          <p:nvPr userDrawn="1"/>
        </p:nvSpPr>
        <p:spPr>
          <a:xfrm rot="16200000">
            <a:off x="9450233" y="2382469"/>
            <a:ext cx="5200650" cy="261610"/>
          </a:xfrm>
          <a:prstGeom prst="rect">
            <a:avLst/>
          </a:prstGeom>
          <a:noFill/>
        </p:spPr>
        <p:txBody>
          <a:bodyPr wrap="square" rtlCol="0">
            <a:spAutoFit/>
          </a:bodyPr>
          <a:lstStyle/>
          <a:p>
            <a:r>
              <a:rPr lang="en-US" sz="1100" i="1" dirty="0">
                <a:solidFill>
                  <a:schemeClr val="accent3">
                    <a:lumMod val="75000"/>
                    <a:alpha val="26000"/>
                  </a:schemeClr>
                </a:solidFill>
                <a:latin typeface="Arial" panose="020B0604020202020204" pitchFamily="34" charset="0"/>
                <a:cs typeface="Arial" panose="020B0604020202020204" pitchFamily="34" charset="0"/>
              </a:rPr>
              <a:t>Copyright © 2025 Draup. All Rights Reserved.</a:t>
            </a:r>
          </a:p>
        </p:txBody>
      </p:sp>
    </p:spTree>
    <p:extLst>
      <p:ext uri="{BB962C8B-B14F-4D97-AF65-F5344CB8AC3E}">
        <p14:creationId xmlns:p14="http://schemas.microsoft.com/office/powerpoint/2010/main" val="280308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4_Blank">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61D8CE3-CD6B-4296-8DF9-68740EAAC7D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EA485629-5427-4034-B5F7-0A400C14EDF9}"/>
              </a:ext>
            </a:extLst>
          </p:cNvPr>
          <p:cNvSpPr/>
          <p:nvPr userDrawn="1"/>
        </p:nvSpPr>
        <p:spPr>
          <a:xfrm>
            <a:off x="2045" y="4990966"/>
            <a:ext cx="12186745" cy="1867034"/>
          </a:xfrm>
          <a:prstGeom prst="rect">
            <a:avLst/>
          </a:prstGeom>
          <a:solidFill>
            <a:schemeClr val="accent1">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42"/>
          </a:p>
        </p:txBody>
      </p:sp>
      <p:pic>
        <p:nvPicPr>
          <p:cNvPr id="6" name="Picture 5">
            <a:hlinkClick r:id="rId3"/>
            <a:extLst>
              <a:ext uri="{FF2B5EF4-FFF2-40B4-BE49-F238E27FC236}">
                <a16:creationId xmlns:a16="http://schemas.microsoft.com/office/drawing/2014/main" id="{A58EB173-B9DD-41B0-AC2E-9DF73981395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476452" y="4539034"/>
            <a:ext cx="278055" cy="278055"/>
          </a:xfrm>
          <a:prstGeom prst="rect">
            <a:avLst/>
          </a:prstGeom>
        </p:spPr>
      </p:pic>
      <p:pic>
        <p:nvPicPr>
          <p:cNvPr id="7" name="Picture 6">
            <a:hlinkClick r:id="rId5"/>
            <a:extLst>
              <a:ext uri="{FF2B5EF4-FFF2-40B4-BE49-F238E27FC236}">
                <a16:creationId xmlns:a16="http://schemas.microsoft.com/office/drawing/2014/main" id="{D6866848-C47A-4D8F-B8A4-13D12B286FD8}"/>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1029559" y="4539034"/>
            <a:ext cx="278055" cy="278055"/>
          </a:xfrm>
          <a:prstGeom prst="rect">
            <a:avLst/>
          </a:prstGeom>
        </p:spPr>
      </p:pic>
      <p:pic>
        <p:nvPicPr>
          <p:cNvPr id="8" name="Picture 7">
            <a:hlinkClick r:id="rId7"/>
            <a:extLst>
              <a:ext uri="{FF2B5EF4-FFF2-40B4-BE49-F238E27FC236}">
                <a16:creationId xmlns:a16="http://schemas.microsoft.com/office/drawing/2014/main" id="{E593CD1A-C6B0-41BD-9DAA-B611BD4C8F57}"/>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0582665" y="4539034"/>
            <a:ext cx="278055" cy="278055"/>
          </a:xfrm>
          <a:prstGeom prst="rect">
            <a:avLst/>
          </a:prstGeom>
        </p:spPr>
      </p:pic>
      <p:pic>
        <p:nvPicPr>
          <p:cNvPr id="9" name="Picture 8">
            <a:extLst>
              <a:ext uri="{FF2B5EF4-FFF2-40B4-BE49-F238E27FC236}">
                <a16:creationId xmlns:a16="http://schemas.microsoft.com/office/drawing/2014/main" id="{FF841228-CD68-4A58-AB93-B0346BBF8C72}"/>
              </a:ext>
            </a:extLst>
          </p:cNvPr>
          <p:cNvPicPr>
            <a:picLocks noChangeAspect="1"/>
          </p:cNvPicPr>
          <p:nvPr userDrawn="1"/>
        </p:nvPicPr>
        <p:blipFill>
          <a:blip r:embed="rId9"/>
          <a:stretch>
            <a:fillRect/>
          </a:stretch>
        </p:blipFill>
        <p:spPr>
          <a:xfrm>
            <a:off x="5614664" y="5102026"/>
            <a:ext cx="1052740" cy="403064"/>
          </a:xfrm>
          <a:prstGeom prst="rect">
            <a:avLst/>
          </a:prstGeom>
        </p:spPr>
      </p:pic>
      <p:sp>
        <p:nvSpPr>
          <p:cNvPr id="10" name="TextBox 9">
            <a:extLst>
              <a:ext uri="{FF2B5EF4-FFF2-40B4-BE49-F238E27FC236}">
                <a16:creationId xmlns:a16="http://schemas.microsoft.com/office/drawing/2014/main" id="{F0889410-8825-43FD-9280-4F7404D6379B}"/>
              </a:ext>
            </a:extLst>
          </p:cNvPr>
          <p:cNvSpPr txBox="1"/>
          <p:nvPr userDrawn="1"/>
        </p:nvSpPr>
        <p:spPr>
          <a:xfrm>
            <a:off x="5428339" y="5478631"/>
            <a:ext cx="1828800" cy="323165"/>
          </a:xfrm>
          <a:prstGeom prst="rect">
            <a:avLst/>
          </a:prstGeom>
          <a:noFill/>
        </p:spPr>
        <p:txBody>
          <a:bodyPr wrap="square" rtlCol="0">
            <a:spAutoFit/>
          </a:bodyPr>
          <a:lstStyle/>
          <a:p>
            <a:r>
              <a:rPr lang="en-US" sz="1451" b="0" i="0" dirty="0">
                <a:solidFill>
                  <a:schemeClr val="bg1"/>
                </a:solidFill>
                <a:latin typeface="Calibri Light" panose="020F0302020204030204" pitchFamily="34" charset="0"/>
                <a:cs typeface="Calibri Light" panose="020F0302020204030204" pitchFamily="34" charset="0"/>
              </a:rPr>
              <a:t>www.draup.com</a:t>
            </a:r>
          </a:p>
        </p:txBody>
      </p:sp>
      <p:sp>
        <p:nvSpPr>
          <p:cNvPr id="11" name="TextBox 10">
            <a:extLst>
              <a:ext uri="{FF2B5EF4-FFF2-40B4-BE49-F238E27FC236}">
                <a16:creationId xmlns:a16="http://schemas.microsoft.com/office/drawing/2014/main" id="{1CE336F3-676E-4AD0-B352-5F57B8253E68}"/>
              </a:ext>
            </a:extLst>
          </p:cNvPr>
          <p:cNvSpPr txBox="1"/>
          <p:nvPr userDrawn="1"/>
        </p:nvSpPr>
        <p:spPr>
          <a:xfrm>
            <a:off x="3103532" y="5966292"/>
            <a:ext cx="6075006" cy="323165"/>
          </a:xfrm>
          <a:prstGeom prst="rect">
            <a:avLst/>
          </a:prstGeom>
          <a:noFill/>
        </p:spPr>
        <p:txBody>
          <a:bodyPr wrap="square" rtlCol="0">
            <a:spAutoFit/>
          </a:bodyPr>
          <a:lstStyle/>
          <a:p>
            <a:pPr algn="ctr"/>
            <a:r>
              <a:rPr lang="en-US" sz="1451" b="0" i="0">
                <a:solidFill>
                  <a:schemeClr val="bg1"/>
                </a:solidFill>
                <a:latin typeface="Calibri Light" panose="020F0302020204030204" pitchFamily="34" charset="0"/>
                <a:cs typeface="Calibri Light" panose="020F0302020204030204" pitchFamily="34" charset="0"/>
              </a:rPr>
              <a:t>HOUSTON I BANGALORE</a:t>
            </a:r>
          </a:p>
        </p:txBody>
      </p:sp>
      <p:sp>
        <p:nvSpPr>
          <p:cNvPr id="12" name="TextBox 11">
            <a:extLst>
              <a:ext uri="{FF2B5EF4-FFF2-40B4-BE49-F238E27FC236}">
                <a16:creationId xmlns:a16="http://schemas.microsoft.com/office/drawing/2014/main" id="{DA1BD8D2-AAF5-4DF4-9D25-86FCF36B6DB6}"/>
              </a:ext>
            </a:extLst>
          </p:cNvPr>
          <p:cNvSpPr txBox="1"/>
          <p:nvPr userDrawn="1"/>
        </p:nvSpPr>
        <p:spPr>
          <a:xfrm>
            <a:off x="4689450" y="6412146"/>
            <a:ext cx="3043761" cy="315599"/>
          </a:xfrm>
          <a:prstGeom prst="rect">
            <a:avLst/>
          </a:prstGeom>
          <a:noFill/>
        </p:spPr>
        <p:txBody>
          <a:bodyPr wrap="square" rtlCol="0">
            <a:spAutoFit/>
          </a:bodyPr>
          <a:lstStyle/>
          <a:p>
            <a:r>
              <a:rPr lang="en-US" sz="1451" b="0" i="0" dirty="0">
                <a:solidFill>
                  <a:schemeClr val="bg1"/>
                </a:solidFill>
                <a:latin typeface="Calibri Light" panose="020F0302020204030204" pitchFamily="34" charset="0"/>
                <a:cs typeface="Calibri Light" panose="020F0302020204030204" pitchFamily="34" charset="0"/>
              </a:rPr>
              <a:t>© 2025 Draup. All Rights Reserved.</a:t>
            </a:r>
          </a:p>
        </p:txBody>
      </p:sp>
      <p:sp>
        <p:nvSpPr>
          <p:cNvPr id="13" name="TextBox 12">
            <a:extLst>
              <a:ext uri="{FF2B5EF4-FFF2-40B4-BE49-F238E27FC236}">
                <a16:creationId xmlns:a16="http://schemas.microsoft.com/office/drawing/2014/main" id="{D028C73C-B6B8-4C41-A440-7E688C6E9044}"/>
              </a:ext>
            </a:extLst>
          </p:cNvPr>
          <p:cNvSpPr txBox="1"/>
          <p:nvPr userDrawn="1"/>
        </p:nvSpPr>
        <p:spPr>
          <a:xfrm>
            <a:off x="10429517" y="5408149"/>
            <a:ext cx="1612606" cy="323165"/>
          </a:xfrm>
          <a:prstGeom prst="rect">
            <a:avLst/>
          </a:prstGeom>
          <a:noFill/>
        </p:spPr>
        <p:txBody>
          <a:bodyPr wrap="square" rtlCol="0">
            <a:spAutoFit/>
          </a:bodyPr>
          <a:lstStyle/>
          <a:p>
            <a:r>
              <a:rPr lang="en-US" sz="1451" b="0" i="0">
                <a:solidFill>
                  <a:schemeClr val="bg1"/>
                </a:solidFill>
                <a:latin typeface="Calibri Light" panose="020F0302020204030204" pitchFamily="34" charset="0"/>
                <a:cs typeface="Calibri Light" panose="020F0302020204030204" pitchFamily="34" charset="0"/>
              </a:rPr>
              <a:t>info@draup.com</a:t>
            </a:r>
          </a:p>
        </p:txBody>
      </p:sp>
    </p:spTree>
    <p:extLst>
      <p:ext uri="{BB962C8B-B14F-4D97-AF65-F5344CB8AC3E}">
        <p14:creationId xmlns:p14="http://schemas.microsoft.com/office/powerpoint/2010/main" val="38486486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Slide Number Placeholder 4">
            <a:extLst>
              <a:ext uri="{FF2B5EF4-FFF2-40B4-BE49-F238E27FC236}">
                <a16:creationId xmlns:a16="http://schemas.microsoft.com/office/drawing/2014/main" id="{D5395C21-932A-4B26-AE74-C7F2CDDF9FD1}"/>
              </a:ext>
            </a:extLst>
          </p:cNvPr>
          <p:cNvSpPr txBox="1">
            <a:spLocks/>
          </p:cNvSpPr>
          <p:nvPr/>
        </p:nvSpPr>
        <p:spPr>
          <a:xfrm>
            <a:off x="11545196" y="5978943"/>
            <a:ext cx="455407" cy="334907"/>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AC9F967-71E6-534F-92B0-C8F2B500CD3E}" type="slidenum">
              <a:rPr kumimoji="0" lang="en-US" sz="10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756E127D-28EE-1540-B1B9-3EB1A36386F1}"/>
              </a:ext>
            </a:extLst>
          </p:cNvPr>
          <p:cNvSpPr/>
          <p:nvPr userDrawn="1"/>
        </p:nvSpPr>
        <p:spPr>
          <a:xfrm>
            <a:off x="0" y="-13649"/>
            <a:ext cx="12192000" cy="944673"/>
          </a:xfrm>
          <a:prstGeom prst="rect">
            <a:avLst/>
          </a:prstGeom>
          <a:solidFill>
            <a:schemeClr val="bg1">
              <a:lumMod val="9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861770B0-8E2E-4C43-A519-61C918519D99}"/>
              </a:ext>
            </a:extLst>
          </p:cNvPr>
          <p:cNvCxnSpPr>
            <a:cxnSpLocks/>
          </p:cNvCxnSpPr>
          <p:nvPr userDrawn="1"/>
        </p:nvCxnSpPr>
        <p:spPr>
          <a:xfrm>
            <a:off x="10517675" y="120011"/>
            <a:ext cx="0" cy="626519"/>
          </a:xfrm>
          <a:prstGeom prst="line">
            <a:avLst/>
          </a:prstGeom>
          <a:ln w="66675">
            <a:solidFill>
              <a:srgbClr val="6FCFF3"/>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2C36683-87B0-E74A-8A91-07C8CE8A2BBB}"/>
              </a:ext>
            </a:extLst>
          </p:cNvPr>
          <p:cNvSpPr/>
          <p:nvPr userDrawn="1"/>
        </p:nvSpPr>
        <p:spPr>
          <a:xfrm>
            <a:off x="8242041" y="5314434"/>
            <a:ext cx="1084784" cy="276999"/>
          </a:xfrm>
          <a:prstGeom prst="rect">
            <a:avLst/>
          </a:prstGeom>
        </p:spPr>
        <p:txBody>
          <a:bodyPr wrap="none">
            <a:spAutoFit/>
          </a:bodyPr>
          <a:lstStyle/>
          <a:p>
            <a:r>
              <a:rPr lang="en-US" sz="1200" b="1" i="0" baseline="0">
                <a:solidFill>
                  <a:schemeClr val="bg1"/>
                </a:solidFill>
                <a:latin typeface="Calibri" panose="020F0502020204030204" pitchFamily="34" charset="0"/>
              </a:rPr>
              <a:t>Source: Draup</a:t>
            </a:r>
          </a:p>
        </p:txBody>
      </p:sp>
      <p:sp>
        <p:nvSpPr>
          <p:cNvPr id="4" name="Rectangle 3">
            <a:extLst>
              <a:ext uri="{FF2B5EF4-FFF2-40B4-BE49-F238E27FC236}">
                <a16:creationId xmlns:a16="http://schemas.microsoft.com/office/drawing/2014/main" id="{1ED45736-6D93-2C4A-BE1E-B6D0F64BE920}"/>
              </a:ext>
            </a:extLst>
          </p:cNvPr>
          <p:cNvSpPr/>
          <p:nvPr userDrawn="1"/>
        </p:nvSpPr>
        <p:spPr>
          <a:xfrm>
            <a:off x="10567546" y="6588154"/>
            <a:ext cx="1084784" cy="276999"/>
          </a:xfrm>
          <a:prstGeom prst="rect">
            <a:avLst/>
          </a:prstGeom>
        </p:spPr>
        <p:txBody>
          <a:bodyPr wrap="none">
            <a:spAutoFit/>
          </a:bodyPr>
          <a:lstStyle/>
          <a:p>
            <a:r>
              <a:rPr lang="en-US" sz="1200" b="1" i="0" baseline="0">
                <a:solidFill>
                  <a:schemeClr val="accent3"/>
                </a:solidFill>
                <a:latin typeface="Calibri" panose="020F0502020204030204" pitchFamily="34" charset="0"/>
              </a:rPr>
              <a:t>Source: Draup</a:t>
            </a:r>
          </a:p>
        </p:txBody>
      </p:sp>
      <p:sp>
        <p:nvSpPr>
          <p:cNvPr id="17" name="Slide Number Placeholder 4">
            <a:extLst>
              <a:ext uri="{FF2B5EF4-FFF2-40B4-BE49-F238E27FC236}">
                <a16:creationId xmlns:a16="http://schemas.microsoft.com/office/drawing/2014/main" id="{9EC100C2-8347-D143-92A7-E52705B96E7F}"/>
              </a:ext>
            </a:extLst>
          </p:cNvPr>
          <p:cNvSpPr txBox="1">
            <a:spLocks/>
          </p:cNvSpPr>
          <p:nvPr userDrawn="1"/>
        </p:nvSpPr>
        <p:spPr>
          <a:xfrm>
            <a:off x="11581926" y="6557506"/>
            <a:ext cx="455407" cy="334907"/>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C9F967-71E6-534F-92B0-C8F2B500CD3E}" type="slidenum">
              <a:rPr lang="en-US" sz="1400" baseline="0" smtClean="0">
                <a:solidFill>
                  <a:schemeClr val="accent3"/>
                </a:solidFill>
                <a:latin typeface="Calibri" panose="020F0502020204030204" pitchFamily="34" charset="0"/>
              </a:rPr>
              <a:pPr/>
              <a:t>‹#›</a:t>
            </a:fld>
            <a:endParaRPr lang="en-US" sz="1400" baseline="0">
              <a:solidFill>
                <a:schemeClr val="accent3"/>
              </a:solidFill>
              <a:latin typeface="Calibri" panose="020F0502020204030204" pitchFamily="34" charset="0"/>
            </a:endParaRPr>
          </a:p>
        </p:txBody>
      </p:sp>
      <p:pic>
        <p:nvPicPr>
          <p:cNvPr id="2" name="Picture 1">
            <a:extLst>
              <a:ext uri="{FF2B5EF4-FFF2-40B4-BE49-F238E27FC236}">
                <a16:creationId xmlns:a16="http://schemas.microsoft.com/office/drawing/2014/main" id="{F3201280-25A5-224A-81F0-8D94798842F7}"/>
              </a:ext>
            </a:extLst>
          </p:cNvPr>
          <p:cNvPicPr>
            <a:picLocks noChangeAspect="1"/>
          </p:cNvPicPr>
          <p:nvPr userDrawn="1"/>
        </p:nvPicPr>
        <p:blipFill>
          <a:blip r:embed="rId6"/>
          <a:stretch>
            <a:fillRect/>
          </a:stretch>
        </p:blipFill>
        <p:spPr>
          <a:xfrm>
            <a:off x="10738650" y="221643"/>
            <a:ext cx="1233266" cy="474087"/>
          </a:xfrm>
          <a:prstGeom prst="rect">
            <a:avLst/>
          </a:prstGeom>
        </p:spPr>
      </p:pic>
    </p:spTree>
    <p:extLst>
      <p:ext uri="{BB962C8B-B14F-4D97-AF65-F5344CB8AC3E}">
        <p14:creationId xmlns:p14="http://schemas.microsoft.com/office/powerpoint/2010/main" val="1348195532"/>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813" r:id="rId3"/>
    <p:sldLayoutId id="2147483814"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hart" Target="../charts/chart37.xml"/><Relationship Id="rId3" Type="http://schemas.openxmlformats.org/officeDocument/2006/relationships/image" Target="../media/image161.png"/><Relationship Id="rId4" Type="http://schemas.openxmlformats.org/officeDocument/2006/relationships/chart" Target="../charts/chart47.xml"/><Relationship Id="rId5" Type="http://schemas.openxmlformats.org/officeDocument/2006/relationships/hyperlink" Target="https://platform.draup.com/draup/universe/1292767/Hiring/?business_function=Procurement"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hart" Target="../charts/chart37.xml"/><Relationship Id="rId3" Type="http://schemas.openxmlformats.org/officeDocument/2006/relationships/image" Target="../media/image162.png"/><Relationship Id="rId4" Type="http://schemas.openxmlformats.org/officeDocument/2006/relationships/chart" Target="../charts/chart48.xml"/><Relationship Id="rId5" Type="http://schemas.openxmlformats.org/officeDocument/2006/relationships/hyperlink" Target="https://platform.draup.com/draup/universe/1292767/Hiring/?business_function=Supply%20Chain"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hart" Target="../charts/chart37.xml"/><Relationship Id="rId3" Type="http://schemas.openxmlformats.org/officeDocument/2006/relationships/image" Target="../media/image163.png"/><Relationship Id="rId4" Type="http://schemas.openxmlformats.org/officeDocument/2006/relationships/chart" Target="../charts/chart49.xml"/><Relationship Id="rId5" Type="http://schemas.openxmlformats.org/officeDocument/2006/relationships/hyperlink" Target="https://platform.draup.com/draup/universe/1292767/Hiring/?business_function=Human%20Resources"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hart" Target="../charts/chart37.xml"/><Relationship Id="rId3" Type="http://schemas.openxmlformats.org/officeDocument/2006/relationships/image" Target="../media/image164.png"/><Relationship Id="rId4" Type="http://schemas.openxmlformats.org/officeDocument/2006/relationships/chart" Target="../charts/chart50.xml"/><Relationship Id="rId5" Type="http://schemas.openxmlformats.org/officeDocument/2006/relationships/hyperlink" Target="https://platform.draup.com/draup/universe/1292767/Hiring/?business_function=Finance%20%26%20Accounting"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hart" Target="../charts/chart37.xml"/><Relationship Id="rId3" Type="http://schemas.openxmlformats.org/officeDocument/2006/relationships/image" Target="../media/image165.png"/><Relationship Id="rId4" Type="http://schemas.openxmlformats.org/officeDocument/2006/relationships/chart" Target="../charts/chart51.xml"/><Relationship Id="rId5" Type="http://schemas.openxmlformats.org/officeDocument/2006/relationships/hyperlink" Target="https://platform.draup.com/draup/universe/1292767/Hiring/?business_function=Administrative%20Operations"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6.png"/><Relationship Id="rId3" Type="http://schemas.openxmlformats.org/officeDocument/2006/relationships/image" Target="../media/image167.png"/><Relationship Id="rId4" Type="http://schemas.openxmlformats.org/officeDocument/2006/relationships/image" Target="../media/image168.png"/><Relationship Id="rId5" Type="http://schemas.openxmlformats.org/officeDocument/2006/relationships/hyperlink" Target="https://energynews.pro/en/totalenergies-eneos-completes-rooftop-solar-power-plant-with-technipfmc-in-malaysia/" TargetMode="External"/><Relationship Id="rId6" Type="http://schemas.openxmlformats.org/officeDocument/2006/relationships/hyperlink" Target="https://digitalmore.co/totalenergies-eneos-completes-rooftop-solar-project-with-technipfmc-in-malaysia/" TargetMode="External"/><Relationship Id="rId7" Type="http://schemas.openxmlformats.org/officeDocument/2006/relationships/hyperlink" Target="https://splash247.com/technipfmc-bags-work-on-equinors-north-sea-project/" TargetMode="External"/><Relationship Id="rId8" Type="http://schemas.openxmlformats.org/officeDocument/2006/relationships/hyperlink" Target="https://www.worldoil.com/news/2025/7/15/technipfmc-wins-significant-contract-for-equinor-s-heidrun-extension/" TargetMode="External"/><Relationship Id="rId9" Type="http://schemas.openxmlformats.org/officeDocument/2006/relationships/hyperlink" Target="https://www.marketscreener.com/quote/stock/TECHNIPFMC-PLC-33375934/news/Brazil-s-Petrobras-and-TechnipFMC-trial-new-electric-subsea-technology-50255384/" TargetMode="External"/><Relationship Id="rId10" Type="http://schemas.openxmlformats.org/officeDocument/2006/relationships/hyperlink" Target="https://www.thehindu.com/news/cities/Hyderabad/technipfmc-begins-operations-at-gmr-aerocity-hyderabads-sez-park/article69505883.ece"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9.png"/><Relationship Id="rId3" Type="http://schemas.openxmlformats.org/officeDocument/2006/relationships/image" Target="../media/image170.png"/><Relationship Id="rId4" Type="http://schemas.openxmlformats.org/officeDocument/2006/relationships/hyperlink" Target="https://www.marketscreener.com/quote/stock/TECHNIPFMC-PLC-33375934/news/TechnipFMC-plc-Redefining-oil-extraction-48955138/" TargetMode="External"/><Relationship Id="rId5" Type="http://schemas.openxmlformats.org/officeDocument/2006/relationships/hyperlink" Target="https://www.defenseworld.net/2024/09/24/interval-partners-lp-makes-new-4-27-million-investment-in-technipfmc-plc-nysefti.html" TargetMode="External"/><Relationship Id="rId6" Type="http://schemas.openxmlformats.org/officeDocument/2006/relationships/hyperlink" Target="https://www.defenseworld.net/2024/09/13/acadian-asset-management-llc-invests-4-06-million-in-technipfmc-plc-nysefti.html" TargetMode="External"/><Relationship Id="rId7" Type="http://schemas.openxmlformats.org/officeDocument/2006/relationships/hyperlink" Target="https://www.defenseworld.net/2024/08/17/org-partners-llc-invests-33000-in-technipfmc-plc-nysefti.html"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3" Type="http://schemas.openxmlformats.org/officeDocument/2006/relationships/image" Target="../media/image16.png"/><Relationship Id="rId7" Type="http://schemas.openxmlformats.org/officeDocument/2006/relationships/chart" Target="../charts/chart13.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 Id="rId2" Type="http://schemas.openxmlformats.org/officeDocument/2006/relationships/chart" Target="../charts/chart5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image" Target="../media/image53.png"/><Relationship Id="rId2" Type="http://schemas.microsoft.com/office/2014/relationships/chartEx" Target="../charts/chartEx1.xml"/><Relationship Id="rId4" Type="http://schemas.openxmlformats.org/officeDocument/2006/relationships/chart" Target="../charts/chart14.xml"/><Relationship Id="rId5" Type="http://schemas.openxmlformats.org/officeDocument/2006/relationships/chart" Target="../charts/chart5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3" Type="http://schemas.openxmlformats.org/officeDocument/2006/relationships/chart" Target="../charts/chart24.xml"/><Relationship Id="rId7" Type="http://schemas.openxmlformats.org/officeDocument/2006/relationships/chart" Target="../charts/chart28.xml"/><Relationship Id="rId6" Type="http://schemas.openxmlformats.org/officeDocument/2006/relationships/chart" Target="../charts/chart27.xml"/><Relationship Id="rId5" Type="http://schemas.openxmlformats.org/officeDocument/2006/relationships/chart" Target="../charts/chart26.xml"/><Relationship Id="rId4" Type="http://schemas.openxmlformats.org/officeDocument/2006/relationships/chart" Target="../charts/chart25.xml"/><Relationship Id="rId2" Type="http://schemas.openxmlformats.org/officeDocument/2006/relationships/image" Target="../media/image171.png"/><Relationship Id="rId8" Type="http://schemas.openxmlformats.org/officeDocument/2006/relationships/image" Target="../media/image172.png"/><Relationship Id="rId9" Type="http://schemas.openxmlformats.org/officeDocument/2006/relationships/image" Target="../media/image173.png"/><Relationship Id="rId10" Type="http://schemas.openxmlformats.org/officeDocument/2006/relationships/image" Target="../media/image174.png"/><Relationship Id="rId11" Type="http://schemas.openxmlformats.org/officeDocument/2006/relationships/chart" Target="../charts/chart54.xml"/><Relationship Id="rId12" Type="http://schemas.openxmlformats.org/officeDocument/2006/relationships/chart" Target="../charts/chart55.xml"/><Relationship Id="rId13" Type="http://schemas.openxmlformats.org/officeDocument/2006/relationships/chart" Target="../charts/chart56.xml"/><Relationship Id="rId14" Type="http://schemas.openxmlformats.org/officeDocument/2006/relationships/chart" Target="../charts/chart57.xml"/><Relationship Id="rId15" Type="http://schemas.openxmlformats.org/officeDocument/2006/relationships/chart" Target="../charts/chart5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chart" Target="../charts/chart34.xml"/><Relationship Id="rId2" Type="http://schemas.openxmlformats.org/officeDocument/2006/relationships/chart" Target="../charts/chart59.xml"/><Relationship Id="rId4" Type="http://schemas.openxmlformats.org/officeDocument/2006/relationships/image" Target="../media/image17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chart" Target="../charts/chart34.xml"/><Relationship Id="rId2" Type="http://schemas.openxmlformats.org/officeDocument/2006/relationships/chart" Target="../charts/chart60.xml"/><Relationship Id="rId4" Type="http://schemas.openxmlformats.org/officeDocument/2006/relationships/image" Target="../media/image172.png"/><Relationship Id="rId5" Type="http://schemas.openxmlformats.org/officeDocument/2006/relationships/image" Target="../media/image175.png"/><Relationship Id="rId6" Type="http://schemas.openxmlformats.org/officeDocument/2006/relationships/image" Target="../media/image176.png"/><Relationship Id="rId7" Type="http://schemas.openxmlformats.org/officeDocument/2006/relationships/image" Target="../media/image177.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chart" Target="../charts/chart34.xml"/><Relationship Id="rId2" Type="http://schemas.openxmlformats.org/officeDocument/2006/relationships/chart" Target="../charts/chart61.xml"/><Relationship Id="rId4" Type="http://schemas.openxmlformats.org/officeDocument/2006/relationships/image" Target="../media/image171.png"/><Relationship Id="rId5" Type="http://schemas.openxmlformats.org/officeDocument/2006/relationships/image" Target="../media/image173.png"/><Relationship Id="rId6" Type="http://schemas.openxmlformats.org/officeDocument/2006/relationships/image" Target="../media/image172.png"/><Relationship Id="rId7" Type="http://schemas.openxmlformats.org/officeDocument/2006/relationships/image" Target="../media/image17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chart" Target="../charts/chart34.xml"/><Relationship Id="rId2" Type="http://schemas.openxmlformats.org/officeDocument/2006/relationships/chart" Target="../charts/chart62.xml"/><Relationship Id="rId4" Type="http://schemas.openxmlformats.org/officeDocument/2006/relationships/image" Target="../media/image172.png"/><Relationship Id="rId5" Type="http://schemas.openxmlformats.org/officeDocument/2006/relationships/image" Target="../media/image179.png"/><Relationship Id="rId6" Type="http://schemas.openxmlformats.org/officeDocument/2006/relationships/image" Target="../media/image173.png"/><Relationship Id="rId7" Type="http://schemas.openxmlformats.org/officeDocument/2006/relationships/image" Target="../media/image18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chart" Target="../charts/chart34.xml"/><Relationship Id="rId2" Type="http://schemas.openxmlformats.org/officeDocument/2006/relationships/chart" Target="../charts/chart63.xml"/><Relationship Id="rId4" Type="http://schemas.openxmlformats.org/officeDocument/2006/relationships/image" Target="../media/image181.png"/><Relationship Id="rId5" Type="http://schemas.openxmlformats.org/officeDocument/2006/relationships/image" Target="../media/image182.png"/><Relationship Id="rId6" Type="http://schemas.openxmlformats.org/officeDocument/2006/relationships/image" Target="../media/image183.png"/><Relationship Id="rId7" Type="http://schemas.openxmlformats.org/officeDocument/2006/relationships/image" Target="../media/image18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chart" Target="../charts/chart34.xml"/><Relationship Id="rId2" Type="http://schemas.openxmlformats.org/officeDocument/2006/relationships/chart" Target="../charts/chart64.xml"/><Relationship Id="rId4" Type="http://schemas.openxmlformats.org/officeDocument/2006/relationships/image" Target="../media/image173.png"/><Relationship Id="rId5" Type="http://schemas.openxmlformats.org/officeDocument/2006/relationships/image" Target="../media/image17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chart" Target="../charts/chart34.xml"/><Relationship Id="rId2" Type="http://schemas.openxmlformats.org/officeDocument/2006/relationships/chart" Target="../charts/chart65.xml"/><Relationship Id="rId4" Type="http://schemas.openxmlformats.org/officeDocument/2006/relationships/image" Target="../media/image185.png"/><Relationship Id="rId5" Type="http://schemas.openxmlformats.org/officeDocument/2006/relationships/image" Target="../media/image171.png"/><Relationship Id="rId6" Type="http://schemas.openxmlformats.org/officeDocument/2006/relationships/image" Target="../media/image186.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chart" Target="../charts/chart34.xml"/><Relationship Id="rId2" Type="http://schemas.openxmlformats.org/officeDocument/2006/relationships/chart" Target="../charts/chart66.xml"/><Relationship Id="rId4" Type="http://schemas.openxmlformats.org/officeDocument/2006/relationships/image" Target="../media/image17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chart" Target="../charts/chart34.xml"/><Relationship Id="rId2" Type="http://schemas.openxmlformats.org/officeDocument/2006/relationships/chart" Target="../charts/chart67.xml"/><Relationship Id="rId4" Type="http://schemas.openxmlformats.org/officeDocument/2006/relationships/image" Target="../media/image17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chart" Target="../charts/chart34.xml"/><Relationship Id="rId2" Type="http://schemas.openxmlformats.org/officeDocument/2006/relationships/chart" Target="../charts/chart68.xml"/><Relationship Id="rId4" Type="http://schemas.openxmlformats.org/officeDocument/2006/relationships/image" Target="../media/image17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chart" Target="../charts/chart34.xml"/><Relationship Id="rId2" Type="http://schemas.openxmlformats.org/officeDocument/2006/relationships/chart" Target="../charts/chart69.xml"/><Relationship Id="rId4" Type="http://schemas.openxmlformats.org/officeDocument/2006/relationships/image" Target="../media/image172.png"/><Relationship Id="rId5" Type="http://schemas.openxmlformats.org/officeDocument/2006/relationships/image" Target="../media/image187.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chart" Target="../charts/chart34.xml"/><Relationship Id="rId2" Type="http://schemas.openxmlformats.org/officeDocument/2006/relationships/chart" Target="../charts/chart70.xml"/><Relationship Id="rId4" Type="http://schemas.openxmlformats.org/officeDocument/2006/relationships/image" Target="../media/image171.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chart" Target="../charts/chart34.xml"/><Relationship Id="rId2" Type="http://schemas.openxmlformats.org/officeDocument/2006/relationships/chart" Target="../charts/chart71.xml"/><Relationship Id="rId4" Type="http://schemas.openxmlformats.org/officeDocument/2006/relationships/image" Target="../media/image188.png"/><Relationship Id="rId5" Type="http://schemas.openxmlformats.org/officeDocument/2006/relationships/image" Target="../media/image189.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chart" Target="../charts/chart34.xml"/><Relationship Id="rId2" Type="http://schemas.openxmlformats.org/officeDocument/2006/relationships/chart" Target="../charts/chart72.xml"/><Relationship Id="rId4" Type="http://schemas.openxmlformats.org/officeDocument/2006/relationships/image" Target="../media/image171.png"/><Relationship Id="rId5" Type="http://schemas.openxmlformats.org/officeDocument/2006/relationships/image" Target="../media/image19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chart" Target="../charts/chart34.xml"/><Relationship Id="rId2" Type="http://schemas.openxmlformats.org/officeDocument/2006/relationships/chart" Target="../charts/chart73.xml"/><Relationship Id="rId4" Type="http://schemas.openxmlformats.org/officeDocument/2006/relationships/image" Target="../media/image174.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chart" Target="../charts/chart34.xml"/><Relationship Id="rId2" Type="http://schemas.openxmlformats.org/officeDocument/2006/relationships/chart" Target="../charts/chart74.xml"/><Relationship Id="rId4" Type="http://schemas.openxmlformats.org/officeDocument/2006/relationships/image" Target="../media/image19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chart" Target="../charts/chart34.xml"/><Relationship Id="rId2" Type="http://schemas.openxmlformats.org/officeDocument/2006/relationships/chart" Target="../charts/chart75.xml"/><Relationship Id="rId4" Type="http://schemas.openxmlformats.org/officeDocument/2006/relationships/image" Target="../media/image192.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chart" Target="../charts/chart34.xml"/><Relationship Id="rId2" Type="http://schemas.openxmlformats.org/officeDocument/2006/relationships/chart" Target="../charts/chart76.xml"/><Relationship Id="rId4" Type="http://schemas.openxmlformats.org/officeDocument/2006/relationships/image" Target="../media/image19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chart" Target="../charts/chart34.xml"/><Relationship Id="rId2" Type="http://schemas.openxmlformats.org/officeDocument/2006/relationships/chart" Target="../charts/chart77.xml"/><Relationship Id="rId4" Type="http://schemas.openxmlformats.org/officeDocument/2006/relationships/image" Target="../media/image184.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chart" Target="../charts/chart34.xml"/><Relationship Id="rId2" Type="http://schemas.openxmlformats.org/officeDocument/2006/relationships/chart" Target="../charts/chart78.xml"/><Relationship Id="rId4" Type="http://schemas.openxmlformats.org/officeDocument/2006/relationships/image" Target="../media/image194.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8" Type="http://schemas.openxmlformats.org/officeDocument/2006/relationships/image" Target="../media/image11.png"/><Relationship Id="rId3" Type="http://schemas.openxmlformats.org/officeDocument/2006/relationships/image" Target="../media/image8.png"/><Relationship Id="rId7" Type="http://schemas.openxmlformats.org/officeDocument/2006/relationships/image" Target="../media/image10.png"/><Relationship Id="rId12" Type="http://schemas.openxmlformats.org/officeDocument/2006/relationships/image" Target="../media/image14.png"/><Relationship Id="rId6" Type="http://schemas.openxmlformats.org/officeDocument/2006/relationships/chart" Target="../charts/chart8.xml"/><Relationship Id="rId11" Type="http://schemas.openxmlformats.org/officeDocument/2006/relationships/image" Target="../media/image13.png"/><Relationship Id="rId5" Type="http://schemas.openxmlformats.org/officeDocument/2006/relationships/chart" Target="../charts/chart7.xml"/><Relationship Id="rId10" Type="http://schemas.openxmlformats.org/officeDocument/2006/relationships/chart" Target="../charts/chart9.xml"/><Relationship Id="rId4" Type="http://schemas.openxmlformats.org/officeDocument/2006/relationships/image" Target="../media/image9.png"/><Relationship Id="rId9" Type="http://schemas.openxmlformats.org/officeDocument/2006/relationships/image" Target="../media/image12.png"/><Relationship Id="rId2" Type="http://schemas.openxmlformats.org/officeDocument/2006/relationships/image" Target="../media/image23.png"/><Relationship Id="rId13" Type="http://schemas.openxmlformats.org/officeDocument/2006/relationships/image" Target="../media/image24.png"/><Relationship Id="rId14" Type="http://schemas.openxmlformats.org/officeDocument/2006/relationships/image" Target="../media/image25.png"/><Relationship Id="rId15" Type="http://schemas.openxmlformats.org/officeDocument/2006/relationships/chart" Target="../charts/chart38.xml"/><Relationship Id="rId16" Type="http://schemas.openxmlformats.org/officeDocument/2006/relationships/chart" Target="../charts/chart3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hart" Target="../charts/chart35.xml"/><Relationship Id="rId3" Type="http://schemas.openxmlformats.org/officeDocument/2006/relationships/chart" Target="../charts/chart4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33.png"/><Relationship Id="rId10" Type="http://schemas.openxmlformats.org/officeDocument/2006/relationships/image" Target="../media/image34.png"/><Relationship Id="rId11" Type="http://schemas.openxmlformats.org/officeDocument/2006/relationships/image" Target="../media/image35.png"/><Relationship Id="rId12" Type="http://schemas.openxmlformats.org/officeDocument/2006/relationships/image" Target="../media/image36.png"/><Relationship Id="rId13" Type="http://schemas.openxmlformats.org/officeDocument/2006/relationships/image" Target="../media/image37.png"/><Relationship Id="rId14" Type="http://schemas.openxmlformats.org/officeDocument/2006/relationships/image" Target="../media/image38.png"/><Relationship Id="rId15" Type="http://schemas.openxmlformats.org/officeDocument/2006/relationships/image" Target="../media/image39.png"/><Relationship Id="rId16" Type="http://schemas.openxmlformats.org/officeDocument/2006/relationships/image" Target="../media/image40.png"/><Relationship Id="rId17" Type="http://schemas.openxmlformats.org/officeDocument/2006/relationships/image" Target="../media/image41.png"/><Relationship Id="rId18" Type="http://schemas.openxmlformats.org/officeDocument/2006/relationships/image" Target="../media/image42.png"/><Relationship Id="rId19" Type="http://schemas.openxmlformats.org/officeDocument/2006/relationships/image" Target="../media/image43.png"/><Relationship Id="rId20" Type="http://schemas.openxmlformats.org/officeDocument/2006/relationships/image" Target="../media/image44.png"/><Relationship Id="rId21" Type="http://schemas.openxmlformats.org/officeDocument/2006/relationships/image" Target="../media/image45.png"/><Relationship Id="rId22" Type="http://schemas.openxmlformats.org/officeDocument/2006/relationships/image" Target="../media/image46.png"/><Relationship Id="rId23" Type="http://schemas.openxmlformats.org/officeDocument/2006/relationships/image" Target="../media/image4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4.png"/><Relationship Id="rId8" Type="http://schemas.openxmlformats.org/officeDocument/2006/relationships/image" Target="../media/image55.png"/><Relationship Id="rId9" Type="http://schemas.openxmlformats.org/officeDocument/2006/relationships/image" Target="../media/image56.png"/><Relationship Id="rId10" Type="http://schemas.openxmlformats.org/officeDocument/2006/relationships/image" Target="../media/image57.png"/><Relationship Id="rId11" Type="http://schemas.openxmlformats.org/officeDocument/2006/relationships/image" Target="../media/image58.png"/><Relationship Id="rId12" Type="http://schemas.openxmlformats.org/officeDocument/2006/relationships/image" Target="../media/image59.png"/><Relationship Id="rId13" Type="http://schemas.openxmlformats.org/officeDocument/2006/relationships/image" Target="../media/image60.png"/><Relationship Id="rId14" Type="http://schemas.openxmlformats.org/officeDocument/2006/relationships/image" Target="../media/image61.png"/><Relationship Id="rId15" Type="http://schemas.openxmlformats.org/officeDocument/2006/relationships/image" Target="../media/image62.png"/><Relationship Id="rId16" Type="http://schemas.openxmlformats.org/officeDocument/2006/relationships/image" Target="../media/image63.png"/><Relationship Id="rId17" Type="http://schemas.openxmlformats.org/officeDocument/2006/relationships/image" Target="../media/image64.png"/><Relationship Id="rId18" Type="http://schemas.openxmlformats.org/officeDocument/2006/relationships/image" Target="../media/image65.png"/><Relationship Id="rId19" Type="http://schemas.openxmlformats.org/officeDocument/2006/relationships/image" Target="../media/image66.png"/><Relationship Id="rId20" Type="http://schemas.openxmlformats.org/officeDocument/2006/relationships/image" Target="../media/image67.png"/><Relationship Id="rId21" Type="http://schemas.openxmlformats.org/officeDocument/2006/relationships/image" Target="../media/image68.png"/><Relationship Id="rId22" Type="http://schemas.openxmlformats.org/officeDocument/2006/relationships/image" Target="../media/image69.png"/><Relationship Id="rId23" Type="http://schemas.openxmlformats.org/officeDocument/2006/relationships/image" Target="../media/image70.png"/><Relationship Id="rId24" Type="http://schemas.openxmlformats.org/officeDocument/2006/relationships/image" Target="../media/image7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png"/><Relationship Id="rId10" Type="http://schemas.openxmlformats.org/officeDocument/2006/relationships/image" Target="../media/image80.png"/><Relationship Id="rId11" Type="http://schemas.openxmlformats.org/officeDocument/2006/relationships/image" Target="../media/image81.png"/><Relationship Id="rId12" Type="http://schemas.openxmlformats.org/officeDocument/2006/relationships/image" Target="../media/image82.png"/><Relationship Id="rId13" Type="http://schemas.openxmlformats.org/officeDocument/2006/relationships/image" Target="../media/image83.png"/><Relationship Id="rId14" Type="http://schemas.openxmlformats.org/officeDocument/2006/relationships/image" Target="../media/image84.png"/><Relationship Id="rId15" Type="http://schemas.openxmlformats.org/officeDocument/2006/relationships/image" Target="../media/image85.png"/><Relationship Id="rId16" Type="http://schemas.openxmlformats.org/officeDocument/2006/relationships/image" Target="../media/image86.png"/><Relationship Id="rId17" Type="http://schemas.openxmlformats.org/officeDocument/2006/relationships/image" Target="../media/image87.png"/><Relationship Id="rId18" Type="http://schemas.openxmlformats.org/officeDocument/2006/relationships/image" Target="../media/image88.png"/><Relationship Id="rId19" Type="http://schemas.openxmlformats.org/officeDocument/2006/relationships/image" Target="../media/image89.png"/><Relationship Id="rId20" Type="http://schemas.openxmlformats.org/officeDocument/2006/relationships/image" Target="../media/image90.png"/><Relationship Id="rId21" Type="http://schemas.openxmlformats.org/officeDocument/2006/relationships/image" Target="../media/image91.png"/><Relationship Id="rId22" Type="http://schemas.openxmlformats.org/officeDocument/2006/relationships/image" Target="../media/image92.png"/><Relationship Id="rId23" Type="http://schemas.openxmlformats.org/officeDocument/2006/relationships/image" Target="../media/image93.png"/><Relationship Id="rId24" Type="http://schemas.openxmlformats.org/officeDocument/2006/relationships/image" Target="../media/image94.png"/><Relationship Id="rId25" Type="http://schemas.openxmlformats.org/officeDocument/2006/relationships/image" Target="../media/image95.png"/><Relationship Id="rId26" Type="http://schemas.openxmlformats.org/officeDocument/2006/relationships/image" Target="../media/image9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png"/><Relationship Id="rId3" Type="http://schemas.openxmlformats.org/officeDocument/2006/relationships/image" Target="../media/image98.png"/><Relationship Id="rId4" Type="http://schemas.openxmlformats.org/officeDocument/2006/relationships/image" Target="../media/image54.png"/><Relationship Id="rId5" Type="http://schemas.openxmlformats.org/officeDocument/2006/relationships/image" Target="../media/image99.png"/><Relationship Id="rId6" Type="http://schemas.openxmlformats.org/officeDocument/2006/relationships/image" Target="../media/image100.png"/><Relationship Id="rId7" Type="http://schemas.openxmlformats.org/officeDocument/2006/relationships/image" Target="../media/image101.png"/><Relationship Id="rId8" Type="http://schemas.openxmlformats.org/officeDocument/2006/relationships/image" Target="../media/image102.png"/><Relationship Id="rId9" Type="http://schemas.openxmlformats.org/officeDocument/2006/relationships/image" Target="../media/image103.png"/><Relationship Id="rId10" Type="http://schemas.openxmlformats.org/officeDocument/2006/relationships/image" Target="../media/image104.png"/><Relationship Id="rId11" Type="http://schemas.openxmlformats.org/officeDocument/2006/relationships/image" Target="../media/image105.png"/><Relationship Id="rId12" Type="http://schemas.openxmlformats.org/officeDocument/2006/relationships/image" Target="../media/image106.png"/><Relationship Id="rId13" Type="http://schemas.openxmlformats.org/officeDocument/2006/relationships/image" Target="../media/image107.png"/><Relationship Id="rId14" Type="http://schemas.openxmlformats.org/officeDocument/2006/relationships/image" Target="../media/image108.png"/><Relationship Id="rId15" Type="http://schemas.openxmlformats.org/officeDocument/2006/relationships/image" Target="../media/image109.png"/><Relationship Id="rId16" Type="http://schemas.openxmlformats.org/officeDocument/2006/relationships/image" Target="../media/image110.png"/><Relationship Id="rId17" Type="http://schemas.openxmlformats.org/officeDocument/2006/relationships/image" Target="../media/image111.png"/><Relationship Id="rId18" Type="http://schemas.openxmlformats.org/officeDocument/2006/relationships/image" Target="../media/image112.png"/><Relationship Id="rId19" Type="http://schemas.openxmlformats.org/officeDocument/2006/relationships/image" Target="../media/image113.png"/><Relationship Id="rId20" Type="http://schemas.openxmlformats.org/officeDocument/2006/relationships/image" Target="../media/image114.png"/><Relationship Id="rId21" Type="http://schemas.openxmlformats.org/officeDocument/2006/relationships/image" Target="../media/image47.png"/><Relationship Id="rId22" Type="http://schemas.openxmlformats.org/officeDocument/2006/relationships/image" Target="../media/image115.png"/><Relationship Id="rId23" Type="http://schemas.openxmlformats.org/officeDocument/2006/relationships/image" Target="../media/image11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7.png"/><Relationship Id="rId3" Type="http://schemas.openxmlformats.org/officeDocument/2006/relationships/image" Target="../media/image118.png"/><Relationship Id="rId4" Type="http://schemas.openxmlformats.org/officeDocument/2006/relationships/image" Target="../media/image119.png"/><Relationship Id="rId5" Type="http://schemas.openxmlformats.org/officeDocument/2006/relationships/image" Target="../media/image37.png"/><Relationship Id="rId6" Type="http://schemas.openxmlformats.org/officeDocument/2006/relationships/image" Target="../media/image120.png"/><Relationship Id="rId7" Type="http://schemas.openxmlformats.org/officeDocument/2006/relationships/image" Target="../media/image121.png"/><Relationship Id="rId8" Type="http://schemas.openxmlformats.org/officeDocument/2006/relationships/image" Target="../media/image122.png"/><Relationship Id="rId9" Type="http://schemas.openxmlformats.org/officeDocument/2006/relationships/image" Target="../media/image123.png"/><Relationship Id="rId10" Type="http://schemas.openxmlformats.org/officeDocument/2006/relationships/image" Target="../media/image124.png"/><Relationship Id="rId11" Type="http://schemas.openxmlformats.org/officeDocument/2006/relationships/image" Target="../media/image125.png"/><Relationship Id="rId12" Type="http://schemas.openxmlformats.org/officeDocument/2006/relationships/image" Target="../media/image54.png"/><Relationship Id="rId13" Type="http://schemas.openxmlformats.org/officeDocument/2006/relationships/image" Target="../media/image126.png"/><Relationship Id="rId14" Type="http://schemas.openxmlformats.org/officeDocument/2006/relationships/image" Target="../media/image127.png"/><Relationship Id="rId15" Type="http://schemas.openxmlformats.org/officeDocument/2006/relationships/image" Target="../media/image128.png"/><Relationship Id="rId16" Type="http://schemas.openxmlformats.org/officeDocument/2006/relationships/image" Target="../media/image7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129.png"/><Relationship Id="rId4" Type="http://schemas.openxmlformats.org/officeDocument/2006/relationships/image" Target="../media/image130.png"/><Relationship Id="rId5" Type="http://schemas.openxmlformats.org/officeDocument/2006/relationships/image" Target="../media/image131.png"/><Relationship Id="rId6" Type="http://schemas.openxmlformats.org/officeDocument/2006/relationships/image" Target="../media/image132.png"/><Relationship Id="rId7" Type="http://schemas.openxmlformats.org/officeDocument/2006/relationships/image" Target="../media/image133.png"/><Relationship Id="rId8" Type="http://schemas.openxmlformats.org/officeDocument/2006/relationships/image" Target="../media/image134.png"/><Relationship Id="rId9" Type="http://schemas.openxmlformats.org/officeDocument/2006/relationships/image" Target="../media/image135.png"/><Relationship Id="rId10" Type="http://schemas.openxmlformats.org/officeDocument/2006/relationships/image" Target="../media/image136.png"/><Relationship Id="rId11" Type="http://schemas.openxmlformats.org/officeDocument/2006/relationships/image" Target="../media/image137.png"/><Relationship Id="rId12" Type="http://schemas.openxmlformats.org/officeDocument/2006/relationships/image" Target="../media/image138.png"/><Relationship Id="rId13" Type="http://schemas.openxmlformats.org/officeDocument/2006/relationships/image" Target="../media/image139.png"/><Relationship Id="rId14" Type="http://schemas.openxmlformats.org/officeDocument/2006/relationships/image" Target="../media/image86.png"/><Relationship Id="rId15" Type="http://schemas.openxmlformats.org/officeDocument/2006/relationships/image" Target="../media/image140.png"/><Relationship Id="rId16" Type="http://schemas.openxmlformats.org/officeDocument/2006/relationships/image" Target="../media/image141.png"/><Relationship Id="rId17" Type="http://schemas.openxmlformats.org/officeDocument/2006/relationships/image" Target="../media/image142.png"/><Relationship Id="rId18" Type="http://schemas.openxmlformats.org/officeDocument/2006/relationships/image" Target="../media/image143.png"/><Relationship Id="rId19" Type="http://schemas.openxmlformats.org/officeDocument/2006/relationships/image" Target="../media/image144.png"/><Relationship Id="rId20" Type="http://schemas.openxmlformats.org/officeDocument/2006/relationships/image" Target="../media/image145.png"/><Relationship Id="rId21" Type="http://schemas.openxmlformats.org/officeDocument/2006/relationships/image" Target="../media/image146.png"/><Relationship Id="rId22" Type="http://schemas.openxmlformats.org/officeDocument/2006/relationships/image" Target="../media/image147.png"/><Relationship Id="rId23" Type="http://schemas.openxmlformats.org/officeDocument/2006/relationships/image" Target="../media/image148.png"/><Relationship Id="rId24" Type="http://schemas.openxmlformats.org/officeDocument/2006/relationships/image" Target="../media/image149.png"/><Relationship Id="rId25" Type="http://schemas.openxmlformats.org/officeDocument/2006/relationships/image" Target="../media/image150.png"/><Relationship Id="rId26" Type="http://schemas.openxmlformats.org/officeDocument/2006/relationships/image" Target="../media/image87.png"/><Relationship Id="rId27" Type="http://schemas.openxmlformats.org/officeDocument/2006/relationships/image" Target="../media/image151.png"/><Relationship Id="rId28" Type="http://schemas.openxmlformats.org/officeDocument/2006/relationships/image" Target="../media/image152.png"/><Relationship Id="rId29" Type="http://schemas.openxmlformats.org/officeDocument/2006/relationships/image" Target="../media/image153.png"/><Relationship Id="rId30" Type="http://schemas.openxmlformats.org/officeDocument/2006/relationships/image" Target="../media/image15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image" Target="../media/image1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image" Target="../media/image1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image" Target="../media/image1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image" Target="../media/image1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image" Target="../media/image1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image" Target="../media/image1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image" Target="../media/image1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image" Target="../media/image1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3" Type="http://schemas.openxmlformats.org/officeDocument/2006/relationships/image" Target="../media/image1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hart" Target="../charts/chart36.xml"/><Relationship Id="rId3" Type="http://schemas.openxmlformats.org/officeDocument/2006/relationships/image" Target="../media/image155.png"/><Relationship Id="rId4" Type="http://schemas.openxmlformats.org/officeDocument/2006/relationships/chart" Target="../charts/chart41.xml"/><Relationship Id="rId5" Type="http://schemas.openxmlformats.org/officeDocument/2006/relationships/hyperlink" Target="https://platform.draup.com/draup/universe/1292767/Hiring"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hart" Target="../charts/chart37.xml"/><Relationship Id="rId3" Type="http://schemas.openxmlformats.org/officeDocument/2006/relationships/image" Target="../media/image156.png"/><Relationship Id="rId4" Type="http://schemas.openxmlformats.org/officeDocument/2006/relationships/chart" Target="../charts/chart42.xml"/><Relationship Id="rId5" Type="http://schemas.openxmlformats.org/officeDocument/2006/relationships/hyperlink" Target="https://platform.draup.com/draup/universe/1292767/Hiring/?business_function=ER%26D"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hart" Target="../charts/chart37.xml"/><Relationship Id="rId3" Type="http://schemas.openxmlformats.org/officeDocument/2006/relationships/image" Target="../media/image157.png"/><Relationship Id="rId4" Type="http://schemas.openxmlformats.org/officeDocument/2006/relationships/chart" Target="../charts/chart43.xml"/><Relationship Id="rId5" Type="http://schemas.openxmlformats.org/officeDocument/2006/relationships/hyperlink" Target="https://platform.draup.com/draup/universe/1292767/Hiring/?business_function=Customer%20Support%20%26%20Service"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hart" Target="../charts/chart37.xml"/><Relationship Id="rId3" Type="http://schemas.openxmlformats.org/officeDocument/2006/relationships/image" Target="../media/image158.png"/><Relationship Id="rId4" Type="http://schemas.openxmlformats.org/officeDocument/2006/relationships/chart" Target="../charts/chart44.xml"/><Relationship Id="rId5" Type="http://schemas.openxmlformats.org/officeDocument/2006/relationships/hyperlink" Target="https://platform.draup.com/draup/universe/1292767/Hiring/?business_function=Management%20%26%20Strategy"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hart" Target="../charts/chart37.xml"/><Relationship Id="rId3" Type="http://schemas.openxmlformats.org/officeDocument/2006/relationships/image" Target="../media/image159.png"/><Relationship Id="rId4" Type="http://schemas.openxmlformats.org/officeDocument/2006/relationships/chart" Target="../charts/chart45.xml"/><Relationship Id="rId5" Type="http://schemas.openxmlformats.org/officeDocument/2006/relationships/hyperlink" Target="https://platform.draup.com/draup/universe/1292767/Hiring/?business_function=Manufacturing%20%26%20Production"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hart" Target="../charts/chart37.xml"/><Relationship Id="rId3" Type="http://schemas.openxmlformats.org/officeDocument/2006/relationships/image" Target="../media/image160.png"/><Relationship Id="rId4" Type="http://schemas.openxmlformats.org/officeDocument/2006/relationships/chart" Target="../charts/chart46.xml"/><Relationship Id="rId5" Type="http://schemas.openxmlformats.org/officeDocument/2006/relationships/hyperlink" Target="https://platform.draup.com/draup/universe/1292767/Hiring/?business_function=Sales%20%26%20Marketing" TargetMode="External"/></Relationships>
</file>

<file path=ppt/slides/slide10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lang="en-IN" sz="1600" b="1" u="none" i="0">
                <a:solidFill>
                  <a:srgbClr val="C00000"/>
                </a:solidFill>
                <a:latin typeface="Calibri" panose="020F0502020204030204" pitchFamily="34" charset="0"/>
                <a:cs typeface="Calibri" panose="020F0502020204030204" pitchFamily="34" charset="0"/>
              </a:rPr>
              <a:t>Hiring Analysis – Procurement</a:t>
            </a:r>
          </a:p>
        </p:txBody>
      </p:sp>
      <p:sp>
        <p:nvSpPr>
          <p:cNvPr id="40" name="TextBox 39">
            <a:extLst>
              <a:ext uri="{FF2B5EF4-FFF2-40B4-BE49-F238E27FC236}">
                <a16:creationId xmlns:a16="http://schemas.microsoft.com/office/drawing/2014/main" id="{DA511D22-D519-F004-5A2F-D16836396E25}"/>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insights as mentioned above are based on job postings data for the last 12 months and are not exhaustive</a:t>
            </a:r>
          </a:p>
        </p:txBody>
      </p:sp>
      <p:graphicFrame>
        <p:nvGraphicFramePr>
          <p:cNvPr id="42" name="Table 41">
            <a:extLst>
              <a:ext uri="{FF2B5EF4-FFF2-40B4-BE49-F238E27FC236}">
                <a16:creationId xmlns:a16="http://schemas.microsoft.com/office/drawing/2014/main" id="{EE1CA859-1645-2583-CFCD-F62298DE7867}"/>
              </a:ext>
            </a:extLst>
          </p:cNvPr>
          <p:cNvGraphicFramePr>
            <a:graphicFrameLocks noGrp="1"/>
          </p:cNvGraphicFramePr>
          <p:nvPr>
            <p:extLst>
              <p:ext uri="{D42A27DB-BD31-4B8C-83A1-F6EECF244321}">
                <p14:modId xmlns:p14="http://schemas.microsoft.com/office/powerpoint/2010/main" val="3372936006"/>
              </p:ext>
            </p:extLst>
          </p:nvPr>
        </p:nvGraphicFramePr>
        <p:xfrm>
          <a:off x="8009055" y="1055939"/>
          <a:ext cx="3891922" cy="3005980"/>
        </p:xfrm>
        <a:graphic>
          <a:graphicData uri="http://schemas.openxmlformats.org/drawingml/2006/table">
            <a:tbl>
              <a:tblPr firstRow="1" bandRow="1">
                <a:tableStyleId>{5C22544A-7EE6-4342-B048-85BDC9FD1C3A}</a:tableStyleId>
              </a:tblPr>
              <a:tblGrid>
                <a:gridCol w="2631407">
                  <a:extLst>
                    <a:ext uri="{9D8B030D-6E8A-4147-A177-3AD203B41FA5}">
                      <a16:colId xmlns:a16="http://schemas.microsoft.com/office/drawing/2014/main" val="2729036339"/>
                    </a:ext>
                  </a:extLst>
                </a:gridCol>
                <a:gridCol w="1260515">
                  <a:extLst>
                    <a:ext uri="{9D8B030D-6E8A-4147-A177-3AD203B41FA5}">
                      <a16:colId xmlns:a16="http://schemas.microsoft.com/office/drawing/2014/main" val="1433516021"/>
                    </a:ext>
                  </a:extLst>
                </a:gridCol>
              </a:tblGrid>
              <a:tr h="375930">
                <a:tc>
                  <a:txBody>
                    <a:bodyPr/>
                    <a:lstStyle/>
                    <a:p>
                      <a:pPr algn="ctr"/>
                      <a:r>
                        <a:rPr sz="1050" b="1">
                          <a:latin typeface="Calibri"/>
                        </a:rPr>
                        <a:t>Top Locations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a:r>
                        <a:rPr sz="1050" b="1">
                          <a:latin typeface="Calibri"/>
                        </a:rPr>
                        <a:t># of Job Postings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161688019"/>
                  </a:ext>
                </a:extLst>
              </a:tr>
              <a:tr h="237329">
                <a:tc>
                  <a:txBody>
                    <a:bodyPr/>
                    <a:lstStyle/>
                    <a:p>
                      <a:pPr algn="ctr"/>
                      <a:r>
                        <a:rPr sz="1100" b="0">
                          <a:solidFill>
                            <a:srgbClr val="000000"/>
                          </a:solidFill>
                          <a:latin typeface="calibri"/>
                        </a:rPr>
                        <a:t>Rio de Janeiro Area, Brazil</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29</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24536762"/>
                  </a:ext>
                </a:extLst>
              </a:tr>
              <a:tr h="237329">
                <a:tc>
                  <a:txBody>
                    <a:bodyPr/>
                    <a:lstStyle/>
                    <a:p>
                      <a:pPr algn="ctr"/>
                      <a:r>
                        <a:rPr sz="1100" b="0">
                          <a:solidFill>
                            <a:srgbClr val="000000"/>
                          </a:solidFill>
                          <a:latin typeface="calibri"/>
                        </a:rPr>
                        <a:t>National Capital Region, India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27</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1428468"/>
                  </a:ext>
                </a:extLst>
              </a:tr>
              <a:tr h="237329">
                <a:tc>
                  <a:txBody>
                    <a:bodyPr/>
                    <a:lstStyle/>
                    <a:p>
                      <a:pPr algn="ctr"/>
                      <a:r>
                        <a:rPr sz="1100" b="0">
                          <a:solidFill>
                            <a:srgbClr val="000000"/>
                          </a:solidFill>
                          <a:latin typeface="calibri"/>
                        </a:rPr>
                        <a:t>Krakow, Poland</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17</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748685650"/>
                  </a:ext>
                </a:extLst>
              </a:tr>
              <a:tr h="237329">
                <a:tc>
                  <a:txBody>
                    <a:bodyPr/>
                    <a:lstStyle/>
                    <a:p>
                      <a:pPr algn="ctr"/>
                      <a:r>
                        <a:rPr sz="1100" b="0">
                          <a:solidFill>
                            <a:srgbClr val="000000"/>
                          </a:solidFill>
                          <a:latin typeface="calibri"/>
                        </a:rPr>
                        <a:t>Houston, Texas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15</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48214868"/>
                  </a:ext>
                </a:extLst>
              </a:tr>
              <a:tr h="237329">
                <a:tc>
                  <a:txBody>
                    <a:bodyPr/>
                    <a:lstStyle/>
                    <a:p>
                      <a:pPr algn="ctr"/>
                      <a:r>
                        <a:rPr sz="1100" b="0">
                          <a:solidFill>
                            <a:srgbClr val="000000"/>
                          </a:solidFill>
                          <a:latin typeface="calibri"/>
                        </a:rPr>
                        <a:t>Buskerud, Norway</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13</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09914699"/>
                  </a:ext>
                </a:extLst>
              </a:tr>
              <a:tr h="237329">
                <a:tc>
                  <a:txBody>
                    <a:bodyPr/>
                    <a:lstStyle/>
                    <a:p>
                      <a:pPr algn="ctr"/>
                      <a:r>
                        <a:rPr sz="1100" b="0">
                          <a:solidFill>
                            <a:srgbClr val="000000"/>
                          </a:solidFill>
                          <a:latin typeface="calibri"/>
                        </a:rPr>
                        <a:t>Hyderabad Area, India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11</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74363325"/>
                  </a:ext>
                </a:extLst>
              </a:tr>
              <a:tr h="237329">
                <a:tc>
                  <a:txBody>
                    <a:bodyPr/>
                    <a:lstStyle/>
                    <a:p>
                      <a:pPr algn="ctr"/>
                      <a:r>
                        <a:rPr sz="1100" b="0">
                          <a:solidFill>
                            <a:srgbClr val="000000"/>
                          </a:solidFill>
                          <a:latin typeface="calibri"/>
                        </a:rPr>
                        <a:t>Johore, Malaysia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8</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4209459"/>
                  </a:ext>
                </a:extLst>
              </a:tr>
              <a:tr h="237329">
                <a:tc>
                  <a:txBody>
                    <a:bodyPr/>
                    <a:lstStyle/>
                    <a:p>
                      <a:pPr algn="ctr"/>
                      <a:r>
                        <a:rPr sz="1100" b="0">
                          <a:solidFill>
                            <a:srgbClr val="000000"/>
                          </a:solidFill>
                          <a:latin typeface="calibri"/>
                        </a:rPr>
                        <a:t>Aberdeen, United Kingdom</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7</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5323674"/>
                  </a:ext>
                </a:extLst>
              </a:tr>
              <a:tr h="297407">
                <a:tc>
                  <a:txBody>
                    <a:bodyPr/>
                    <a:lstStyle/>
                    <a:p>
                      <a:pPr algn="ctr"/>
                      <a:r>
                        <a:rPr sz="1100" b="0">
                          <a:solidFill>
                            <a:srgbClr val="000000"/>
                          </a:solidFill>
                          <a:latin typeface="calibri"/>
                        </a:rPr>
                        <a:t>Lisbon, Portugal</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6</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31945290"/>
                  </a:ext>
                </a:extLst>
              </a:tr>
              <a:tr h="434011">
                <a:tc>
                  <a:txBody>
                    <a:bodyPr/>
                    <a:lstStyle/>
                    <a:p>
                      <a:pPr algn="ctr"/>
                      <a:r>
                        <a:rPr sz="1100" b="0">
                          <a:solidFill>
                            <a:srgbClr val="000000"/>
                          </a:solidFill>
                          <a:latin typeface="calibri"/>
                        </a:rPr>
                        <a:t>Rogaland, Norway</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5</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99805037"/>
                  </a:ext>
                </a:extLst>
              </a:tr>
            </a:tbl>
          </a:graphicData>
        </a:graphic>
      </p:graphicFrame>
      <p:sp>
        <p:nvSpPr>
          <p:cNvPr id="3" name="Rectangle 2">
            <a:extLst>
              <a:ext uri="{FF2B5EF4-FFF2-40B4-BE49-F238E27FC236}">
                <a16:creationId xmlns:a16="http://schemas.microsoft.com/office/drawing/2014/main" id="{C29E0055-6586-8999-480D-B6E9DD7F7F76}"/>
              </a:ext>
            </a:extLst>
          </p:cNvPr>
          <p:cNvSpPr/>
          <p:nvPr/>
        </p:nvSpPr>
        <p:spPr>
          <a:xfrm>
            <a:off x="132520" y="1047461"/>
            <a:ext cx="7591932" cy="58309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F8D73CD-725A-D338-809A-331DB0B33268}"/>
              </a:ext>
            </a:extLst>
          </p:cNvPr>
          <p:cNvSpPr/>
          <p:nvPr/>
        </p:nvSpPr>
        <p:spPr>
          <a:xfrm>
            <a:off x="571365" y="1125542"/>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kern="0" u="none" i="0">
                <a:solidFill>
                  <a:srgbClr val="FFFF00"/>
                </a:solidFill>
                <a:latin typeface="calibri" panose="020F0502020204030204" pitchFamily="34" charset="0"/>
                <a:ea typeface="Calibri" panose="020F0502020204030204" pitchFamily="34" charset="0"/>
                <a:cs typeface="Calibri" panose="020F0502020204030204" pitchFamily="34" charset="0"/>
              </a:rPr>
              <a:t>184</a:t>
            </a:r>
            <a:endParaRPr kumimoji="0" lang="en-IN" sz="1100" b="1"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AF901A7-6C73-CA01-C92B-A607D6344EB7}"/>
              </a:ext>
            </a:extLst>
          </p:cNvPr>
          <p:cNvSpPr/>
          <p:nvPr/>
        </p:nvSpPr>
        <p:spPr>
          <a:xfrm>
            <a:off x="1583819" y="1094765"/>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Job Postings (in last 12 Months)</a:t>
            </a:r>
            <a:endPar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0269A8DA-1EBF-1443-B103-688B0653C091}"/>
              </a:ext>
            </a:extLst>
          </p:cNvPr>
          <p:cNvSpPr/>
          <p:nvPr/>
        </p:nvSpPr>
        <p:spPr>
          <a:xfrm>
            <a:off x="4134567" y="1125541"/>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u="none" strike="noStrike" kern="0" cap="none" spc="0" normalizeH="0" baseline="0" noProof="0" i="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rPr>
              <a:t>26</a:t>
            </a:r>
          </a:p>
        </p:txBody>
      </p:sp>
      <p:sp>
        <p:nvSpPr>
          <p:cNvPr id="11" name="Rectangle 10">
            <a:extLst>
              <a:ext uri="{FF2B5EF4-FFF2-40B4-BE49-F238E27FC236}">
                <a16:creationId xmlns:a16="http://schemas.microsoft.com/office/drawing/2014/main" id="{E461DA36-AD4B-A720-095B-EAF197DFFCE1}"/>
              </a:ext>
            </a:extLst>
          </p:cNvPr>
          <p:cNvSpPr/>
          <p:nvPr/>
        </p:nvSpPr>
        <p:spPr>
          <a:xfrm>
            <a:off x="5438570" y="1094764"/>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Locations with Job Postings (in last 12 Months)</a:t>
            </a:r>
          </a:p>
        </p:txBody>
      </p:sp>
      <p:cxnSp>
        <p:nvCxnSpPr>
          <p:cNvPr id="12" name="Straight Connector 11">
            <a:extLst>
              <a:ext uri="{FF2B5EF4-FFF2-40B4-BE49-F238E27FC236}">
                <a16:creationId xmlns:a16="http://schemas.microsoft.com/office/drawing/2014/main" id="{53DED7A8-0B1C-A365-C9F1-F2FDB3F4CB6C}"/>
              </a:ext>
            </a:extLst>
          </p:cNvPr>
          <p:cNvCxnSpPr>
            <a:cxnSpLocks/>
            <a:stCxn id="3" idx="0"/>
            <a:endCxn id="3" idx="2"/>
          </p:cNvCxnSpPr>
          <p:nvPr/>
        </p:nvCxnSpPr>
        <p:spPr>
          <a:xfrm>
            <a:off x="3928486" y="1047461"/>
            <a:ext cx="0" cy="5830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E940E9D-5083-A79A-6244-D903606D7844}"/>
              </a:ext>
            </a:extLst>
          </p:cNvPr>
          <p:cNvSpPr/>
          <p:nvPr/>
        </p:nvSpPr>
        <p:spPr>
          <a:xfrm>
            <a:off x="7188115"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16" name="TextBox 15">
            <a:extLst>
              <a:ext uri="{FF2B5EF4-FFF2-40B4-BE49-F238E27FC236}">
                <a16:creationId xmlns:a16="http://schemas.microsoft.com/office/drawing/2014/main" id="{6B1F695D-DD55-FF58-17F8-00050061E47F}"/>
              </a:ext>
            </a:extLst>
          </p:cNvPr>
          <p:cNvSpPr txBox="1"/>
          <p:nvPr/>
        </p:nvSpPr>
        <p:spPr>
          <a:xfrm>
            <a:off x="7647882" y="4178319"/>
            <a:ext cx="1399211"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Job Titles in Demand</a:t>
            </a:r>
          </a:p>
        </p:txBody>
      </p:sp>
      <p:sp>
        <p:nvSpPr>
          <p:cNvPr id="23" name="Rectangle 22">
            <a:extLst>
              <a:ext uri="{FF2B5EF4-FFF2-40B4-BE49-F238E27FC236}">
                <a16:creationId xmlns:a16="http://schemas.microsoft.com/office/drawing/2014/main" id="{2AB01305-02B9-821A-C382-DC969A5334A8}"/>
              </a:ext>
            </a:extLst>
          </p:cNvPr>
          <p:cNvSpPr/>
          <p:nvPr/>
        </p:nvSpPr>
        <p:spPr>
          <a:xfrm>
            <a:off x="7274380"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Buyer
Senior Buyer
Senior Executive-Procurement
Buyer Ii
Buyer Iii</a:t>
            </a:r>
          </a:p>
        </p:txBody>
      </p:sp>
      <p:sp>
        <p:nvSpPr>
          <p:cNvPr id="17" name="TextBox 16">
            <a:extLst>
              <a:ext uri="{FF2B5EF4-FFF2-40B4-BE49-F238E27FC236}">
                <a16:creationId xmlns:a16="http://schemas.microsoft.com/office/drawing/2014/main" id="{E0E997F7-D01E-D0A9-4A20-2FD17794FD5C}"/>
              </a:ext>
            </a:extLst>
          </p:cNvPr>
          <p:cNvSpPr txBox="1"/>
          <p:nvPr/>
        </p:nvSpPr>
        <p:spPr>
          <a:xfrm>
            <a:off x="5277593" y="4178468"/>
            <a:ext cx="145209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Top Workloads</a:t>
            </a:r>
          </a:p>
        </p:txBody>
      </p:sp>
      <p:sp>
        <p:nvSpPr>
          <p:cNvPr id="38" name="Rectangle 37">
            <a:extLst>
              <a:ext uri="{FF2B5EF4-FFF2-40B4-BE49-F238E27FC236}">
                <a16:creationId xmlns:a16="http://schemas.microsoft.com/office/drawing/2014/main" id="{3582F252-B09E-9B60-FF98-88D2AA209A7C}"/>
              </a:ext>
            </a:extLst>
          </p:cNvPr>
          <p:cNvSpPr/>
          <p:nvPr/>
        </p:nvSpPr>
        <p:spPr>
          <a:xfrm>
            <a:off x="4862282" y="4168402"/>
            <a:ext cx="228271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9" name="Rectangle 38">
            <a:extLst>
              <a:ext uri="{FF2B5EF4-FFF2-40B4-BE49-F238E27FC236}">
                <a16:creationId xmlns:a16="http://schemas.microsoft.com/office/drawing/2014/main" id="{733434C1-B3BE-B32B-12FC-10CB349A5AC3}"/>
              </a:ext>
            </a:extLst>
          </p:cNvPr>
          <p:cNvSpPr/>
          <p:nvPr/>
        </p:nvSpPr>
        <p:spPr>
          <a:xfrm>
            <a:off x="4952432" y="4520997"/>
            <a:ext cx="2150478" cy="1800000"/>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Strategic Sourcing &amp; Purchasing
Project/Programs Management
Corporate Strategy &amp; Management Consulting
Environment, Health &amp; Safety</a:t>
            </a:r>
          </a:p>
        </p:txBody>
      </p:sp>
      <p:sp>
        <p:nvSpPr>
          <p:cNvPr id="62" name="Rectangle 61">
            <a:extLst>
              <a:ext uri="{FF2B5EF4-FFF2-40B4-BE49-F238E27FC236}">
                <a16:creationId xmlns:a16="http://schemas.microsoft.com/office/drawing/2014/main" id="{1D5A2B93-A726-EE26-F715-6E5B0446AF74}"/>
              </a:ext>
            </a:extLst>
          </p:cNvPr>
          <p:cNvSpPr/>
          <p:nvPr/>
        </p:nvSpPr>
        <p:spPr>
          <a:xfrm>
            <a:off x="5303009" y="1668086"/>
            <a:ext cx="2416577" cy="253916"/>
          </a:xfrm>
          <a:prstGeom prst="rect">
            <a:avLst/>
          </a:prstGeom>
          <a:solidFill>
            <a:schemeClr val="tx1">
              <a:lumMod val="65000"/>
              <a:lumOff val="3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strike="noStrike" kern="0" cap="none" spc="0" normalizeH="0" baseline="0" noProof="0">
                <a:ln>
                  <a:noFill/>
                </a:ln>
                <a:solidFill>
                  <a:schemeClr val="bg1"/>
                </a:solidFill>
                <a:effectLst/>
                <a:uLnTx/>
                <a:uFillTx/>
                <a:latin typeface="Calibri" panose="020F0502020204030204" pitchFamily="34" charset="0"/>
                <a:ea typeface="+mn-ea"/>
                <a:cs typeface="Calibri" panose="020F0502020204030204" pitchFamily="34" charset="0"/>
              </a:rPr>
              <a:t>Job Postings Timeline</a:t>
            </a:r>
          </a:p>
        </p:txBody>
      </p:sp>
      <p:sp>
        <p:nvSpPr>
          <p:cNvPr id="74" name="TextBox 73"/>
          <p:cNvSpPr txBox="1"/>
          <p:nvPr/>
        </p:nvSpPr>
        <p:spPr>
          <a:xfrm>
            <a:off x="5230262" y="2057510"/>
            <a:ext cx="2485125" cy="1992299"/>
          </a:xfrm>
          <a:prstGeom prst="rect">
            <a:avLst/>
          </a:prstGeom>
          <a:noFill/>
        </p:spPr>
        <p:txBody>
          <a:bodyPr wrap="none">
            <a:spAutoFit/>
          </a:bodyPr>
          <a:lstStyle/>
          <a:p/>
        </p:txBody>
      </p:sp>
      <p:cxnSp>
        <p:nvCxnSpPr>
          <p:cNvPr id="74" name="Straight Connector 73">
            <a:extLst>
              <a:ext uri="{FF2B5EF4-FFF2-40B4-BE49-F238E27FC236}">
                <a16:creationId xmlns:a16="http://schemas.microsoft.com/office/drawing/2014/main" id="{158806C6-B1C4-34EB-26BD-E7DE502DCD6E}"/>
              </a:ext>
            </a:extLst>
          </p:cNvPr>
          <p:cNvCxnSpPr>
            <a:cxnSpLocks/>
          </p:cNvCxnSpPr>
          <p:nvPr/>
        </p:nvCxnSpPr>
        <p:spPr>
          <a:xfrm>
            <a:off x="234392" y="4174017"/>
            <a:ext cx="4540708" cy="11262"/>
          </a:xfrm>
          <a:prstGeom prst="line">
            <a:avLst/>
          </a:prstGeom>
          <a:ln>
            <a:solidFill>
              <a:srgbClr val="D9D9D9"/>
            </a:solidFill>
            <a:prstDash val="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E6FBC9E9-9EC0-F46B-C1F7-A8C596569459}"/>
              </a:ext>
            </a:extLst>
          </p:cNvPr>
          <p:cNvGrpSpPr/>
          <p:nvPr/>
        </p:nvGrpSpPr>
        <p:grpSpPr>
          <a:xfrm>
            <a:off x="3028465" y="3985310"/>
            <a:ext cx="1798131" cy="180919"/>
            <a:chOff x="2439890" y="3716456"/>
            <a:chExt cx="2168666" cy="200055"/>
          </a:xfrm>
        </p:grpSpPr>
        <p:sp>
          <p:nvSpPr>
            <p:cNvPr id="49" name="Oval 48">
              <a:extLst>
                <a:ext uri="{FF2B5EF4-FFF2-40B4-BE49-F238E27FC236}">
                  <a16:creationId xmlns:a16="http://schemas.microsoft.com/office/drawing/2014/main" id="{EFCD389B-2287-A1BA-71E9-96D0579414EA}"/>
                </a:ext>
              </a:extLst>
            </p:cNvPr>
            <p:cNvSpPr/>
            <p:nvPr/>
          </p:nvSpPr>
          <p:spPr>
            <a:xfrm>
              <a:off x="2439890" y="3758985"/>
              <a:ext cx="159318" cy="145774"/>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0" name="Rectangle 49">
              <a:extLst>
                <a:ext uri="{FF2B5EF4-FFF2-40B4-BE49-F238E27FC236}">
                  <a16:creationId xmlns:a16="http://schemas.microsoft.com/office/drawing/2014/main" id="{EAAD88C3-B6DE-DB4D-2012-4EAECF8D6616}"/>
                </a:ext>
              </a:extLst>
            </p:cNvPr>
            <p:cNvSpPr/>
            <p:nvPr/>
          </p:nvSpPr>
          <p:spPr>
            <a:xfrm>
              <a:off x="2568714" y="3716456"/>
              <a:ext cx="47250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HIGH</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31146B80-C59C-DF40-127E-962EB85E2C0E}"/>
                </a:ext>
              </a:extLst>
            </p:cNvPr>
            <p:cNvSpPr/>
            <p:nvPr/>
          </p:nvSpPr>
          <p:spPr>
            <a:xfrm>
              <a:off x="3185059" y="3771635"/>
              <a:ext cx="131669" cy="120475"/>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2" name="Rectangle 51">
              <a:extLst>
                <a:ext uri="{FF2B5EF4-FFF2-40B4-BE49-F238E27FC236}">
                  <a16:creationId xmlns:a16="http://schemas.microsoft.com/office/drawing/2014/main" id="{46002404-1E99-AA4A-EBD5-AC524144D585}"/>
                </a:ext>
              </a:extLst>
            </p:cNvPr>
            <p:cNvSpPr/>
            <p:nvPr/>
          </p:nvSpPr>
          <p:spPr>
            <a:xfrm>
              <a:off x="3278516" y="3716456"/>
              <a:ext cx="724675"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MEDIUM</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3" name="Oval 52">
              <a:extLst>
                <a:ext uri="{FF2B5EF4-FFF2-40B4-BE49-F238E27FC236}">
                  <a16:creationId xmlns:a16="http://schemas.microsoft.com/office/drawing/2014/main" id="{39B14F57-31F0-9DA4-9426-A06FF21B0F59}"/>
                </a:ext>
              </a:extLst>
            </p:cNvPr>
            <p:cNvSpPr/>
            <p:nvPr/>
          </p:nvSpPr>
          <p:spPr>
            <a:xfrm>
              <a:off x="4067246" y="3782089"/>
              <a:ext cx="108818" cy="99566"/>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4" name="Rectangle 53">
              <a:extLst>
                <a:ext uri="{FF2B5EF4-FFF2-40B4-BE49-F238E27FC236}">
                  <a16:creationId xmlns:a16="http://schemas.microsoft.com/office/drawing/2014/main" id="{396BA48C-3519-0BBD-B8F9-DCC6C29F1D51}"/>
                </a:ext>
              </a:extLst>
            </p:cNvPr>
            <p:cNvSpPr/>
            <p:nvPr/>
          </p:nvSpPr>
          <p:spPr>
            <a:xfrm>
              <a:off x="4113593" y="3716456"/>
              <a:ext cx="49496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LOW</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sp>
        <p:nvSpPr>
          <p:cNvPr id="4" name="Rectangle 3">
            <a:extLst>
              <a:ext uri="{FF2B5EF4-FFF2-40B4-BE49-F238E27FC236}">
                <a16:creationId xmlns:a16="http://schemas.microsoft.com/office/drawing/2014/main" id="{EB5FA755-A830-EE21-28B9-2A592C5AE62E}"/>
              </a:ext>
            </a:extLst>
          </p:cNvPr>
          <p:cNvSpPr/>
          <p:nvPr/>
        </p:nvSpPr>
        <p:spPr>
          <a:xfrm>
            <a:off x="9549978"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7" name="TextBox 6">
            <a:extLst>
              <a:ext uri="{FF2B5EF4-FFF2-40B4-BE49-F238E27FC236}">
                <a16:creationId xmlns:a16="http://schemas.microsoft.com/office/drawing/2014/main" id="{8B50A143-181E-A303-5EBA-44AC0CAFA6A5}"/>
              </a:ext>
            </a:extLst>
          </p:cNvPr>
          <p:cNvSpPr txBox="1"/>
          <p:nvPr/>
        </p:nvSpPr>
        <p:spPr>
          <a:xfrm>
            <a:off x="10009745" y="4178319"/>
            <a:ext cx="147201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Core Skills in Demand</a:t>
            </a:r>
          </a:p>
        </p:txBody>
      </p:sp>
      <p:sp>
        <p:nvSpPr>
          <p:cNvPr id="15" name="Rectangle 14">
            <a:extLst>
              <a:ext uri="{FF2B5EF4-FFF2-40B4-BE49-F238E27FC236}">
                <a16:creationId xmlns:a16="http://schemas.microsoft.com/office/drawing/2014/main" id="{EFDA5CB1-73EA-9C5D-DF2C-58D4CD1FA585}"/>
              </a:ext>
            </a:extLst>
          </p:cNvPr>
          <p:cNvSpPr/>
          <p:nvPr/>
        </p:nvSpPr>
        <p:spPr>
          <a:xfrm>
            <a:off x="9636243"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Procurement Strategy
Supply Chain Management (SCM)
Supplier Management
Microsoft Office
Invoice Processing</a:t>
            </a:r>
          </a:p>
        </p:txBody>
      </p:sp>
      <p:sp>
        <p:nvSpPr>
          <p:cNvPr id="20" name="TextBox 19">
            <a:extLst>
              <a:ext uri="{FF2B5EF4-FFF2-40B4-BE49-F238E27FC236}">
                <a16:creationId xmlns:a16="http://schemas.microsoft.com/office/drawing/2014/main" id="{57DB9744-EED6-934B-6A79-5B39B8336982}"/>
              </a:ext>
            </a:extLst>
          </p:cNvPr>
          <p:cNvSpPr txBox="1"/>
          <p:nvPr/>
        </p:nvSpPr>
        <p:spPr>
          <a:xfrm>
            <a:off x="10737402" y="6320594"/>
            <a:ext cx="1224000" cy="288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1100" b="1" u="none" i="0">
                <a:solidFill>
                  <a:srgbClr val="000000"/>
                </a:solidFill>
                <a:latin typeface="calibri"/>
                <a:hlinkClick r:id="rId5"/>
              </a:rPr>
              <a:t>Get more insights</a:t>
            </a:r>
          </a:p>
        </p:txBody>
      </p:sp>
      <p:sp>
        <p:nvSpPr>
          <p:cNvPr id="2" name="TextBox 1">
            <a:extLst>
              <a:ext uri="{FF2B5EF4-FFF2-40B4-BE49-F238E27FC236}">
                <a16:creationId xmlns:a16="http://schemas.microsoft.com/office/drawing/2014/main" id="{E7CF57D9-0224-867D-856A-F06075BDA1EA}"/>
              </a:ext>
            </a:extLst>
          </p:cNvPr>
          <p:cNvSpPr txBox="1"/>
          <p:nvPr/>
        </p:nvSpPr>
        <p:spPr>
          <a:xfrm>
            <a:off x="132520" y="1703764"/>
            <a:ext cx="4694076" cy="2304000"/>
          </a:xfrm>
          <a:prstGeom prst="rect">
            <a:avLst/>
          </a:prstGeom>
          <a:noFill/>
        </p:spPr>
        <p:txBody>
          <a:bodyPr wrap="square" rtlCol="0">
            <a:spAutoFit/>
          </a:bodyPr>
          <a:lstStyle/>
          <a:p/>
        </p:txBody>
      </p:sp>
      <p:pic>
        <p:nvPicPr>
          <p:cNvPr id="75" name="Picture 74" descr="image.png"/>
          <p:cNvPicPr>
            <a:picLocks noChangeAspect="1"/>
          </p:cNvPicPr>
          <p:nvPr/>
        </p:nvPicPr>
        <p:blipFill>
          <a:blip r:embed="rId3"/>
          <a:stretch>
            <a:fillRect/>
          </a:stretch>
        </p:blipFill>
        <p:spPr>
          <a:xfrm>
            <a:off x="136408" y="2036614"/>
            <a:ext cx="4686300" cy="1638300"/>
          </a:xfrm>
          <a:prstGeom prst="rect">
            <a:avLst/>
          </a:prstGeom>
        </p:spPr>
      </p:pic>
      <p:graphicFrame>
        <p:nvGraphicFramePr>
          <p:cNvPr id="76" name="Chart 75"/>
          <p:cNvGraphicFramePr>
            <a:graphicFrameLocks noGrp="1"/>
          </p:cNvGraphicFramePr>
          <p:nvPr/>
        </p:nvGraphicFramePr>
        <p:xfrm>
          <a:off x="5230262" y="2057510"/>
          <a:ext cx="2485125" cy="1992299"/>
        </p:xfrm>
        <a:graphic>
          <a:graphicData uri="http://schemas.openxmlformats.org/drawingml/2006/chart">
            <c:chart xmlns:c="http://schemas.openxmlformats.org/drawingml/2006/chart" r:id="rId4"/>
          </a:graphicData>
        </a:graphic>
      </p:graphicFrame>
    </p:spTree>
  </p:cSld>
  <p:clrMapOvr>
    <a:masterClrMapping/>
  </p:clrMapOvr>
</p:sld>
</file>

<file path=ppt/slides/slide10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lang="en-IN" sz="1600" b="1" u="none" i="0">
                <a:solidFill>
                  <a:srgbClr val="C00000"/>
                </a:solidFill>
                <a:latin typeface="Calibri" panose="020F0502020204030204" pitchFamily="34" charset="0"/>
                <a:cs typeface="Calibri" panose="020F0502020204030204" pitchFamily="34" charset="0"/>
              </a:rPr>
              <a:t>Hiring Analysis – Supply Chain</a:t>
            </a:r>
          </a:p>
        </p:txBody>
      </p:sp>
      <p:sp>
        <p:nvSpPr>
          <p:cNvPr id="40" name="TextBox 39">
            <a:extLst>
              <a:ext uri="{FF2B5EF4-FFF2-40B4-BE49-F238E27FC236}">
                <a16:creationId xmlns:a16="http://schemas.microsoft.com/office/drawing/2014/main" id="{DA511D22-D519-F004-5A2F-D16836396E25}"/>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insights as mentioned above are based on job postings data for the last 12 months and are not exhaustive</a:t>
            </a:r>
          </a:p>
        </p:txBody>
      </p:sp>
      <p:graphicFrame>
        <p:nvGraphicFramePr>
          <p:cNvPr id="42" name="Table 41">
            <a:extLst>
              <a:ext uri="{FF2B5EF4-FFF2-40B4-BE49-F238E27FC236}">
                <a16:creationId xmlns:a16="http://schemas.microsoft.com/office/drawing/2014/main" id="{EE1CA859-1645-2583-CFCD-F62298DE7867}"/>
              </a:ext>
            </a:extLst>
          </p:cNvPr>
          <p:cNvGraphicFramePr>
            <a:graphicFrameLocks noGrp="1"/>
          </p:cNvGraphicFramePr>
          <p:nvPr>
            <p:extLst>
              <p:ext uri="{D42A27DB-BD31-4B8C-83A1-F6EECF244321}">
                <p14:modId xmlns:p14="http://schemas.microsoft.com/office/powerpoint/2010/main" val="3372936006"/>
              </p:ext>
            </p:extLst>
          </p:nvPr>
        </p:nvGraphicFramePr>
        <p:xfrm>
          <a:off x="8009055" y="1055939"/>
          <a:ext cx="3891922" cy="3005980"/>
        </p:xfrm>
        <a:graphic>
          <a:graphicData uri="http://schemas.openxmlformats.org/drawingml/2006/table">
            <a:tbl>
              <a:tblPr firstRow="1" bandRow="1">
                <a:tableStyleId>{5C22544A-7EE6-4342-B048-85BDC9FD1C3A}</a:tableStyleId>
              </a:tblPr>
              <a:tblGrid>
                <a:gridCol w="2631407">
                  <a:extLst>
                    <a:ext uri="{9D8B030D-6E8A-4147-A177-3AD203B41FA5}">
                      <a16:colId xmlns:a16="http://schemas.microsoft.com/office/drawing/2014/main" val="2729036339"/>
                    </a:ext>
                  </a:extLst>
                </a:gridCol>
                <a:gridCol w="1260515">
                  <a:extLst>
                    <a:ext uri="{9D8B030D-6E8A-4147-A177-3AD203B41FA5}">
                      <a16:colId xmlns:a16="http://schemas.microsoft.com/office/drawing/2014/main" val="1433516021"/>
                    </a:ext>
                  </a:extLst>
                </a:gridCol>
              </a:tblGrid>
              <a:tr h="375930">
                <a:tc>
                  <a:txBody>
                    <a:bodyPr/>
                    <a:lstStyle/>
                    <a:p>
                      <a:pPr algn="ctr"/>
                      <a:r>
                        <a:rPr sz="1050" b="1">
                          <a:latin typeface="Calibri"/>
                        </a:rPr>
                        <a:t>Top Locations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a:r>
                        <a:rPr sz="1050" b="1">
                          <a:latin typeface="Calibri"/>
                        </a:rPr>
                        <a:t># of Job Postings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161688019"/>
                  </a:ext>
                </a:extLst>
              </a:tr>
              <a:tr h="237329">
                <a:tc>
                  <a:txBody>
                    <a:bodyPr/>
                    <a:lstStyle/>
                    <a:p>
                      <a:pPr algn="ctr"/>
                      <a:r>
                        <a:rPr sz="1100" b="0">
                          <a:solidFill>
                            <a:srgbClr val="000000"/>
                          </a:solidFill>
                          <a:latin typeface="calibri"/>
                        </a:rPr>
                        <a:t>Houston, Texas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19</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24536762"/>
                  </a:ext>
                </a:extLst>
              </a:tr>
              <a:tr h="237329">
                <a:tc>
                  <a:txBody>
                    <a:bodyPr/>
                    <a:lstStyle/>
                    <a:p>
                      <a:pPr algn="ctr"/>
                      <a:r>
                        <a:rPr sz="1100" b="0">
                          <a:solidFill>
                            <a:srgbClr val="000000"/>
                          </a:solidFill>
                          <a:latin typeface="calibri"/>
                        </a:rPr>
                        <a:t>Eastern, Saudi Arabia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16</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1428468"/>
                  </a:ext>
                </a:extLst>
              </a:tr>
              <a:tr h="237329">
                <a:tc>
                  <a:txBody>
                    <a:bodyPr/>
                    <a:lstStyle/>
                    <a:p>
                      <a:pPr algn="ctr"/>
                      <a:r>
                        <a:rPr sz="1100" b="0">
                          <a:solidFill>
                            <a:srgbClr val="000000"/>
                          </a:solidFill>
                          <a:latin typeface="calibri"/>
                        </a:rPr>
                        <a:t>Johore, Malaysia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15</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748685650"/>
                  </a:ext>
                </a:extLst>
              </a:tr>
              <a:tr h="237329">
                <a:tc>
                  <a:txBody>
                    <a:bodyPr/>
                    <a:lstStyle/>
                    <a:p>
                      <a:pPr algn="ctr"/>
                      <a:r>
                        <a:rPr sz="1100" b="0">
                          <a:solidFill>
                            <a:srgbClr val="000000"/>
                          </a:solidFill>
                          <a:latin typeface="calibri"/>
                        </a:rPr>
                        <a:t>Rogaland, Norway</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14</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48214868"/>
                  </a:ext>
                </a:extLst>
              </a:tr>
              <a:tr h="237329">
                <a:tc>
                  <a:txBody>
                    <a:bodyPr/>
                    <a:lstStyle/>
                    <a:p>
                      <a:pPr algn="ctr"/>
                      <a:r>
                        <a:rPr sz="1100" b="0">
                          <a:solidFill>
                            <a:srgbClr val="000000"/>
                          </a:solidFill>
                          <a:latin typeface="calibri"/>
                        </a:rPr>
                        <a:t>Rivers, Nigeria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9</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09914699"/>
                  </a:ext>
                </a:extLst>
              </a:tr>
              <a:tr h="237329">
                <a:tc>
                  <a:txBody>
                    <a:bodyPr/>
                    <a:lstStyle/>
                    <a:p>
                      <a:pPr algn="ctr"/>
                      <a:r>
                        <a:rPr sz="1100" b="0">
                          <a:solidFill>
                            <a:srgbClr val="000000"/>
                          </a:solidFill>
                          <a:latin typeface="calibri"/>
                        </a:rPr>
                        <a:t>Rio de Janeiro Area, Brazil</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8</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74363325"/>
                  </a:ext>
                </a:extLst>
              </a:tr>
              <a:tr h="237329">
                <a:tc>
                  <a:txBody>
                    <a:bodyPr/>
                    <a:lstStyle/>
                    <a:p>
                      <a:pPr algn="ctr"/>
                      <a:r>
                        <a:rPr sz="1100" b="0">
                          <a:solidFill>
                            <a:srgbClr val="000000"/>
                          </a:solidFill>
                          <a:latin typeface="calibri"/>
                        </a:rPr>
                        <a:t>Greater Philadelphia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7</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4209459"/>
                  </a:ext>
                </a:extLst>
              </a:tr>
              <a:tr h="237329">
                <a:tc>
                  <a:txBody>
                    <a:bodyPr/>
                    <a:lstStyle/>
                    <a:p>
                      <a:pPr algn="ctr"/>
                      <a:r>
                        <a:rPr sz="1100" b="0">
                          <a:solidFill>
                            <a:srgbClr val="000000"/>
                          </a:solidFill>
                          <a:latin typeface="calibri"/>
                        </a:rPr>
                        <a:t>Abu Dhabi, United Arab Emirates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7</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5323674"/>
                  </a:ext>
                </a:extLst>
              </a:tr>
              <a:tr h="297407">
                <a:tc>
                  <a:txBody>
                    <a:bodyPr/>
                    <a:lstStyle/>
                    <a:p>
                      <a:pPr algn="ctr"/>
                      <a:r>
                        <a:rPr sz="1100" b="0">
                          <a:solidFill>
                            <a:srgbClr val="000000"/>
                          </a:solidFill>
                          <a:latin typeface="calibri"/>
                        </a:rPr>
                        <a:t>Sacramento, California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6</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31945290"/>
                  </a:ext>
                </a:extLst>
              </a:tr>
              <a:tr h="434011">
                <a:tc>
                  <a:txBody>
                    <a:bodyPr/>
                    <a:lstStyle/>
                    <a:p>
                      <a:pPr algn="ctr"/>
                      <a:r>
                        <a:rPr sz="1100" b="0">
                          <a:solidFill>
                            <a:srgbClr val="000000"/>
                          </a:solidFill>
                          <a:latin typeface="calibri"/>
                        </a:rPr>
                        <a:t>Seine-Maritime Area, France</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5</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99805037"/>
                  </a:ext>
                </a:extLst>
              </a:tr>
            </a:tbl>
          </a:graphicData>
        </a:graphic>
      </p:graphicFrame>
      <p:sp>
        <p:nvSpPr>
          <p:cNvPr id="3" name="Rectangle 2">
            <a:extLst>
              <a:ext uri="{FF2B5EF4-FFF2-40B4-BE49-F238E27FC236}">
                <a16:creationId xmlns:a16="http://schemas.microsoft.com/office/drawing/2014/main" id="{C29E0055-6586-8999-480D-B6E9DD7F7F76}"/>
              </a:ext>
            </a:extLst>
          </p:cNvPr>
          <p:cNvSpPr/>
          <p:nvPr/>
        </p:nvSpPr>
        <p:spPr>
          <a:xfrm>
            <a:off x="132520" y="1047461"/>
            <a:ext cx="7591932" cy="58309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F8D73CD-725A-D338-809A-331DB0B33268}"/>
              </a:ext>
            </a:extLst>
          </p:cNvPr>
          <p:cNvSpPr/>
          <p:nvPr/>
        </p:nvSpPr>
        <p:spPr>
          <a:xfrm>
            <a:off x="571365" y="1125542"/>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kern="0" u="none" i="0">
                <a:solidFill>
                  <a:srgbClr val="FFFF00"/>
                </a:solidFill>
                <a:latin typeface="calibri" panose="020F0502020204030204" pitchFamily="34" charset="0"/>
                <a:ea typeface="Calibri" panose="020F0502020204030204" pitchFamily="34" charset="0"/>
                <a:cs typeface="Calibri" panose="020F0502020204030204" pitchFamily="34" charset="0"/>
              </a:rPr>
              <a:t>171</a:t>
            </a:r>
            <a:endParaRPr kumimoji="0" lang="en-IN" sz="1100" b="1"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AF901A7-6C73-CA01-C92B-A607D6344EB7}"/>
              </a:ext>
            </a:extLst>
          </p:cNvPr>
          <p:cNvSpPr/>
          <p:nvPr/>
        </p:nvSpPr>
        <p:spPr>
          <a:xfrm>
            <a:off x="1583819" y="1094765"/>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Job Postings (in last 12 Months)</a:t>
            </a:r>
            <a:endPar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0269A8DA-1EBF-1443-B103-688B0653C091}"/>
              </a:ext>
            </a:extLst>
          </p:cNvPr>
          <p:cNvSpPr/>
          <p:nvPr/>
        </p:nvSpPr>
        <p:spPr>
          <a:xfrm>
            <a:off x="4134567" y="1125541"/>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u="none" strike="noStrike" kern="0" cap="none" spc="0" normalizeH="0" baseline="0" noProof="0" i="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rPr>
              <a:t>32</a:t>
            </a:r>
          </a:p>
        </p:txBody>
      </p:sp>
      <p:sp>
        <p:nvSpPr>
          <p:cNvPr id="11" name="Rectangle 10">
            <a:extLst>
              <a:ext uri="{FF2B5EF4-FFF2-40B4-BE49-F238E27FC236}">
                <a16:creationId xmlns:a16="http://schemas.microsoft.com/office/drawing/2014/main" id="{E461DA36-AD4B-A720-095B-EAF197DFFCE1}"/>
              </a:ext>
            </a:extLst>
          </p:cNvPr>
          <p:cNvSpPr/>
          <p:nvPr/>
        </p:nvSpPr>
        <p:spPr>
          <a:xfrm>
            <a:off x="5438570" y="1094764"/>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Locations with Job Postings (in last 12 Months)</a:t>
            </a:r>
          </a:p>
        </p:txBody>
      </p:sp>
      <p:cxnSp>
        <p:nvCxnSpPr>
          <p:cNvPr id="12" name="Straight Connector 11">
            <a:extLst>
              <a:ext uri="{FF2B5EF4-FFF2-40B4-BE49-F238E27FC236}">
                <a16:creationId xmlns:a16="http://schemas.microsoft.com/office/drawing/2014/main" id="{53DED7A8-0B1C-A365-C9F1-F2FDB3F4CB6C}"/>
              </a:ext>
            </a:extLst>
          </p:cNvPr>
          <p:cNvCxnSpPr>
            <a:cxnSpLocks/>
            <a:stCxn id="3" idx="0"/>
            <a:endCxn id="3" idx="2"/>
          </p:cNvCxnSpPr>
          <p:nvPr/>
        </p:nvCxnSpPr>
        <p:spPr>
          <a:xfrm>
            <a:off x="3928486" y="1047461"/>
            <a:ext cx="0" cy="5830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E940E9D-5083-A79A-6244-D903606D7844}"/>
              </a:ext>
            </a:extLst>
          </p:cNvPr>
          <p:cNvSpPr/>
          <p:nvPr/>
        </p:nvSpPr>
        <p:spPr>
          <a:xfrm>
            <a:off x="7188115"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16" name="TextBox 15">
            <a:extLst>
              <a:ext uri="{FF2B5EF4-FFF2-40B4-BE49-F238E27FC236}">
                <a16:creationId xmlns:a16="http://schemas.microsoft.com/office/drawing/2014/main" id="{6B1F695D-DD55-FF58-17F8-00050061E47F}"/>
              </a:ext>
            </a:extLst>
          </p:cNvPr>
          <p:cNvSpPr txBox="1"/>
          <p:nvPr/>
        </p:nvSpPr>
        <p:spPr>
          <a:xfrm>
            <a:off x="7647882" y="4178319"/>
            <a:ext cx="1399211"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Job Titles in Demand</a:t>
            </a:r>
          </a:p>
        </p:txBody>
      </p:sp>
      <p:sp>
        <p:nvSpPr>
          <p:cNvPr id="23" name="Rectangle 22">
            <a:extLst>
              <a:ext uri="{FF2B5EF4-FFF2-40B4-BE49-F238E27FC236}">
                <a16:creationId xmlns:a16="http://schemas.microsoft.com/office/drawing/2014/main" id="{2AB01305-02B9-821A-C382-DC969A5334A8}"/>
              </a:ext>
            </a:extLst>
          </p:cNvPr>
          <p:cNvSpPr/>
          <p:nvPr/>
        </p:nvSpPr>
        <p:spPr>
          <a:xfrm>
            <a:off x="7274380"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Warehouse Technician
Warehouse Representative
Warehouse Coordinator
Logistics Coordinator
Logistics/Warehouse Technician</a:t>
            </a:r>
          </a:p>
        </p:txBody>
      </p:sp>
      <p:sp>
        <p:nvSpPr>
          <p:cNvPr id="17" name="TextBox 16">
            <a:extLst>
              <a:ext uri="{FF2B5EF4-FFF2-40B4-BE49-F238E27FC236}">
                <a16:creationId xmlns:a16="http://schemas.microsoft.com/office/drawing/2014/main" id="{E0E997F7-D01E-D0A9-4A20-2FD17794FD5C}"/>
              </a:ext>
            </a:extLst>
          </p:cNvPr>
          <p:cNvSpPr txBox="1"/>
          <p:nvPr/>
        </p:nvSpPr>
        <p:spPr>
          <a:xfrm>
            <a:off x="5277593" y="4178468"/>
            <a:ext cx="145209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Top Workloads</a:t>
            </a:r>
          </a:p>
        </p:txBody>
      </p:sp>
      <p:sp>
        <p:nvSpPr>
          <p:cNvPr id="38" name="Rectangle 37">
            <a:extLst>
              <a:ext uri="{FF2B5EF4-FFF2-40B4-BE49-F238E27FC236}">
                <a16:creationId xmlns:a16="http://schemas.microsoft.com/office/drawing/2014/main" id="{3582F252-B09E-9B60-FF98-88D2AA209A7C}"/>
              </a:ext>
            </a:extLst>
          </p:cNvPr>
          <p:cNvSpPr/>
          <p:nvPr/>
        </p:nvSpPr>
        <p:spPr>
          <a:xfrm>
            <a:off x="4862282" y="4168402"/>
            <a:ext cx="228271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9" name="Rectangle 38">
            <a:extLst>
              <a:ext uri="{FF2B5EF4-FFF2-40B4-BE49-F238E27FC236}">
                <a16:creationId xmlns:a16="http://schemas.microsoft.com/office/drawing/2014/main" id="{733434C1-B3BE-B32B-12FC-10CB349A5AC3}"/>
              </a:ext>
            </a:extLst>
          </p:cNvPr>
          <p:cNvSpPr/>
          <p:nvPr/>
        </p:nvSpPr>
        <p:spPr>
          <a:xfrm>
            <a:off x="4952432" y="4520997"/>
            <a:ext cx="2150478" cy="1800000"/>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Warehousing
Logistics &amp; Distribution
Supply Chain Risk &amp; Compliance
Supply Chain Analytics
Inventory Management</a:t>
            </a:r>
          </a:p>
        </p:txBody>
      </p:sp>
      <p:sp>
        <p:nvSpPr>
          <p:cNvPr id="62" name="Rectangle 61">
            <a:extLst>
              <a:ext uri="{FF2B5EF4-FFF2-40B4-BE49-F238E27FC236}">
                <a16:creationId xmlns:a16="http://schemas.microsoft.com/office/drawing/2014/main" id="{1D5A2B93-A726-EE26-F715-6E5B0446AF74}"/>
              </a:ext>
            </a:extLst>
          </p:cNvPr>
          <p:cNvSpPr/>
          <p:nvPr/>
        </p:nvSpPr>
        <p:spPr>
          <a:xfrm>
            <a:off x="5303009" y="1668086"/>
            <a:ext cx="2416577" cy="253916"/>
          </a:xfrm>
          <a:prstGeom prst="rect">
            <a:avLst/>
          </a:prstGeom>
          <a:solidFill>
            <a:schemeClr val="tx1">
              <a:lumMod val="65000"/>
              <a:lumOff val="3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strike="noStrike" kern="0" cap="none" spc="0" normalizeH="0" baseline="0" noProof="0">
                <a:ln>
                  <a:noFill/>
                </a:ln>
                <a:solidFill>
                  <a:schemeClr val="bg1"/>
                </a:solidFill>
                <a:effectLst/>
                <a:uLnTx/>
                <a:uFillTx/>
                <a:latin typeface="Calibri" panose="020F0502020204030204" pitchFamily="34" charset="0"/>
                <a:ea typeface="+mn-ea"/>
                <a:cs typeface="Calibri" panose="020F0502020204030204" pitchFamily="34" charset="0"/>
              </a:rPr>
              <a:t>Job Postings Timeline</a:t>
            </a:r>
          </a:p>
        </p:txBody>
      </p:sp>
      <p:sp>
        <p:nvSpPr>
          <p:cNvPr id="74" name="TextBox 73"/>
          <p:cNvSpPr txBox="1"/>
          <p:nvPr/>
        </p:nvSpPr>
        <p:spPr>
          <a:xfrm>
            <a:off x="5230262" y="2057510"/>
            <a:ext cx="2485125" cy="1992299"/>
          </a:xfrm>
          <a:prstGeom prst="rect">
            <a:avLst/>
          </a:prstGeom>
          <a:noFill/>
        </p:spPr>
        <p:txBody>
          <a:bodyPr wrap="none">
            <a:spAutoFit/>
          </a:bodyPr>
          <a:lstStyle/>
          <a:p/>
        </p:txBody>
      </p:sp>
      <p:cxnSp>
        <p:nvCxnSpPr>
          <p:cNvPr id="74" name="Straight Connector 73">
            <a:extLst>
              <a:ext uri="{FF2B5EF4-FFF2-40B4-BE49-F238E27FC236}">
                <a16:creationId xmlns:a16="http://schemas.microsoft.com/office/drawing/2014/main" id="{158806C6-B1C4-34EB-26BD-E7DE502DCD6E}"/>
              </a:ext>
            </a:extLst>
          </p:cNvPr>
          <p:cNvCxnSpPr>
            <a:cxnSpLocks/>
          </p:cNvCxnSpPr>
          <p:nvPr/>
        </p:nvCxnSpPr>
        <p:spPr>
          <a:xfrm>
            <a:off x="234392" y="4174017"/>
            <a:ext cx="4540708" cy="11262"/>
          </a:xfrm>
          <a:prstGeom prst="line">
            <a:avLst/>
          </a:prstGeom>
          <a:ln>
            <a:solidFill>
              <a:srgbClr val="D9D9D9"/>
            </a:solidFill>
            <a:prstDash val="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E6FBC9E9-9EC0-F46B-C1F7-A8C596569459}"/>
              </a:ext>
            </a:extLst>
          </p:cNvPr>
          <p:cNvGrpSpPr/>
          <p:nvPr/>
        </p:nvGrpSpPr>
        <p:grpSpPr>
          <a:xfrm>
            <a:off x="3028465" y="3985310"/>
            <a:ext cx="1798131" cy="180919"/>
            <a:chOff x="2439890" y="3716456"/>
            <a:chExt cx="2168666" cy="200055"/>
          </a:xfrm>
        </p:grpSpPr>
        <p:sp>
          <p:nvSpPr>
            <p:cNvPr id="49" name="Oval 48">
              <a:extLst>
                <a:ext uri="{FF2B5EF4-FFF2-40B4-BE49-F238E27FC236}">
                  <a16:creationId xmlns:a16="http://schemas.microsoft.com/office/drawing/2014/main" id="{EFCD389B-2287-A1BA-71E9-96D0579414EA}"/>
                </a:ext>
              </a:extLst>
            </p:cNvPr>
            <p:cNvSpPr/>
            <p:nvPr/>
          </p:nvSpPr>
          <p:spPr>
            <a:xfrm>
              <a:off x="2439890" y="3758985"/>
              <a:ext cx="159318" cy="145774"/>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0" name="Rectangle 49">
              <a:extLst>
                <a:ext uri="{FF2B5EF4-FFF2-40B4-BE49-F238E27FC236}">
                  <a16:creationId xmlns:a16="http://schemas.microsoft.com/office/drawing/2014/main" id="{EAAD88C3-B6DE-DB4D-2012-4EAECF8D6616}"/>
                </a:ext>
              </a:extLst>
            </p:cNvPr>
            <p:cNvSpPr/>
            <p:nvPr/>
          </p:nvSpPr>
          <p:spPr>
            <a:xfrm>
              <a:off x="2568714" y="3716456"/>
              <a:ext cx="47250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HIGH</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31146B80-C59C-DF40-127E-962EB85E2C0E}"/>
                </a:ext>
              </a:extLst>
            </p:cNvPr>
            <p:cNvSpPr/>
            <p:nvPr/>
          </p:nvSpPr>
          <p:spPr>
            <a:xfrm>
              <a:off x="3185059" y="3771635"/>
              <a:ext cx="131669" cy="120475"/>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2" name="Rectangle 51">
              <a:extLst>
                <a:ext uri="{FF2B5EF4-FFF2-40B4-BE49-F238E27FC236}">
                  <a16:creationId xmlns:a16="http://schemas.microsoft.com/office/drawing/2014/main" id="{46002404-1E99-AA4A-EBD5-AC524144D585}"/>
                </a:ext>
              </a:extLst>
            </p:cNvPr>
            <p:cNvSpPr/>
            <p:nvPr/>
          </p:nvSpPr>
          <p:spPr>
            <a:xfrm>
              <a:off x="3278516" y="3716456"/>
              <a:ext cx="724675"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MEDIUM</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3" name="Oval 52">
              <a:extLst>
                <a:ext uri="{FF2B5EF4-FFF2-40B4-BE49-F238E27FC236}">
                  <a16:creationId xmlns:a16="http://schemas.microsoft.com/office/drawing/2014/main" id="{39B14F57-31F0-9DA4-9426-A06FF21B0F59}"/>
                </a:ext>
              </a:extLst>
            </p:cNvPr>
            <p:cNvSpPr/>
            <p:nvPr/>
          </p:nvSpPr>
          <p:spPr>
            <a:xfrm>
              <a:off x="4067246" y="3782089"/>
              <a:ext cx="108818" cy="99566"/>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4" name="Rectangle 53">
              <a:extLst>
                <a:ext uri="{FF2B5EF4-FFF2-40B4-BE49-F238E27FC236}">
                  <a16:creationId xmlns:a16="http://schemas.microsoft.com/office/drawing/2014/main" id="{396BA48C-3519-0BBD-B8F9-DCC6C29F1D51}"/>
                </a:ext>
              </a:extLst>
            </p:cNvPr>
            <p:cNvSpPr/>
            <p:nvPr/>
          </p:nvSpPr>
          <p:spPr>
            <a:xfrm>
              <a:off x="4113593" y="3716456"/>
              <a:ext cx="49496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LOW</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sp>
        <p:nvSpPr>
          <p:cNvPr id="4" name="Rectangle 3">
            <a:extLst>
              <a:ext uri="{FF2B5EF4-FFF2-40B4-BE49-F238E27FC236}">
                <a16:creationId xmlns:a16="http://schemas.microsoft.com/office/drawing/2014/main" id="{EB5FA755-A830-EE21-28B9-2A592C5AE62E}"/>
              </a:ext>
            </a:extLst>
          </p:cNvPr>
          <p:cNvSpPr/>
          <p:nvPr/>
        </p:nvSpPr>
        <p:spPr>
          <a:xfrm>
            <a:off x="9549978"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7" name="TextBox 6">
            <a:extLst>
              <a:ext uri="{FF2B5EF4-FFF2-40B4-BE49-F238E27FC236}">
                <a16:creationId xmlns:a16="http://schemas.microsoft.com/office/drawing/2014/main" id="{8B50A143-181E-A303-5EBA-44AC0CAFA6A5}"/>
              </a:ext>
            </a:extLst>
          </p:cNvPr>
          <p:cNvSpPr txBox="1"/>
          <p:nvPr/>
        </p:nvSpPr>
        <p:spPr>
          <a:xfrm>
            <a:off x="10009745" y="4178319"/>
            <a:ext cx="147201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Core Skills in Demand</a:t>
            </a:r>
          </a:p>
        </p:txBody>
      </p:sp>
      <p:sp>
        <p:nvSpPr>
          <p:cNvPr id="15" name="Rectangle 14">
            <a:extLst>
              <a:ext uri="{FF2B5EF4-FFF2-40B4-BE49-F238E27FC236}">
                <a16:creationId xmlns:a16="http://schemas.microsoft.com/office/drawing/2014/main" id="{EFDA5CB1-73EA-9C5D-DF2C-58D4CD1FA585}"/>
              </a:ext>
            </a:extLst>
          </p:cNvPr>
          <p:cNvSpPr/>
          <p:nvPr/>
        </p:nvSpPr>
        <p:spPr>
          <a:xfrm>
            <a:off x="9636243"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Warehousing
Housekeeping
Microsoft Office
Inventory Control
Stocking</a:t>
            </a:r>
          </a:p>
        </p:txBody>
      </p:sp>
      <p:sp>
        <p:nvSpPr>
          <p:cNvPr id="20" name="TextBox 19">
            <a:extLst>
              <a:ext uri="{FF2B5EF4-FFF2-40B4-BE49-F238E27FC236}">
                <a16:creationId xmlns:a16="http://schemas.microsoft.com/office/drawing/2014/main" id="{57DB9744-EED6-934B-6A79-5B39B8336982}"/>
              </a:ext>
            </a:extLst>
          </p:cNvPr>
          <p:cNvSpPr txBox="1"/>
          <p:nvPr/>
        </p:nvSpPr>
        <p:spPr>
          <a:xfrm>
            <a:off x="10737402" y="6320594"/>
            <a:ext cx="1224000" cy="288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1100" b="1" u="none" i="0">
                <a:solidFill>
                  <a:srgbClr val="000000"/>
                </a:solidFill>
                <a:latin typeface="calibri"/>
                <a:hlinkClick r:id="rId5"/>
              </a:rPr>
              <a:t>Get more insights</a:t>
            </a:r>
          </a:p>
        </p:txBody>
      </p:sp>
      <p:sp>
        <p:nvSpPr>
          <p:cNvPr id="2" name="TextBox 1">
            <a:extLst>
              <a:ext uri="{FF2B5EF4-FFF2-40B4-BE49-F238E27FC236}">
                <a16:creationId xmlns:a16="http://schemas.microsoft.com/office/drawing/2014/main" id="{E7CF57D9-0224-867D-856A-F06075BDA1EA}"/>
              </a:ext>
            </a:extLst>
          </p:cNvPr>
          <p:cNvSpPr txBox="1"/>
          <p:nvPr/>
        </p:nvSpPr>
        <p:spPr>
          <a:xfrm>
            <a:off x="132520" y="1703764"/>
            <a:ext cx="4694076" cy="2304000"/>
          </a:xfrm>
          <a:prstGeom prst="rect">
            <a:avLst/>
          </a:prstGeom>
          <a:noFill/>
        </p:spPr>
        <p:txBody>
          <a:bodyPr wrap="square" rtlCol="0">
            <a:spAutoFit/>
          </a:bodyPr>
          <a:lstStyle/>
          <a:p/>
        </p:txBody>
      </p:sp>
      <p:pic>
        <p:nvPicPr>
          <p:cNvPr id="75" name="Picture 74" descr="image.png"/>
          <p:cNvPicPr>
            <a:picLocks noChangeAspect="1"/>
          </p:cNvPicPr>
          <p:nvPr/>
        </p:nvPicPr>
        <p:blipFill>
          <a:blip r:embed="rId3"/>
          <a:stretch>
            <a:fillRect/>
          </a:stretch>
        </p:blipFill>
        <p:spPr>
          <a:xfrm>
            <a:off x="136408" y="2036614"/>
            <a:ext cx="4686300" cy="1638300"/>
          </a:xfrm>
          <a:prstGeom prst="rect">
            <a:avLst/>
          </a:prstGeom>
        </p:spPr>
      </p:pic>
      <p:graphicFrame>
        <p:nvGraphicFramePr>
          <p:cNvPr id="76" name="Chart 75"/>
          <p:cNvGraphicFramePr>
            <a:graphicFrameLocks noGrp="1"/>
          </p:cNvGraphicFramePr>
          <p:nvPr/>
        </p:nvGraphicFramePr>
        <p:xfrm>
          <a:off x="5230262" y="2057510"/>
          <a:ext cx="2485125" cy="1992299"/>
        </p:xfrm>
        <a:graphic>
          <a:graphicData uri="http://schemas.openxmlformats.org/drawingml/2006/chart">
            <c:chart xmlns:c="http://schemas.openxmlformats.org/drawingml/2006/chart" r:id="rId4"/>
          </a:graphicData>
        </a:graphic>
      </p:graphicFrame>
    </p:spTree>
  </p:cSld>
  <p:clrMapOvr>
    <a:masterClrMapping/>
  </p:clrMapOvr>
</p:sld>
</file>

<file path=ppt/slides/slide10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lang="en-IN" sz="1600" b="1" u="none" i="0">
                <a:solidFill>
                  <a:srgbClr val="C00000"/>
                </a:solidFill>
                <a:latin typeface="Calibri" panose="020F0502020204030204" pitchFamily="34" charset="0"/>
                <a:cs typeface="Calibri" panose="020F0502020204030204" pitchFamily="34" charset="0"/>
              </a:rPr>
              <a:t>Hiring Analysis – Human Resources</a:t>
            </a:r>
          </a:p>
        </p:txBody>
      </p:sp>
      <p:sp>
        <p:nvSpPr>
          <p:cNvPr id="40" name="TextBox 39">
            <a:extLst>
              <a:ext uri="{FF2B5EF4-FFF2-40B4-BE49-F238E27FC236}">
                <a16:creationId xmlns:a16="http://schemas.microsoft.com/office/drawing/2014/main" id="{DA511D22-D519-F004-5A2F-D16836396E25}"/>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insights as mentioned above are based on job postings data for the last 12 months and are not exhaustive</a:t>
            </a:r>
          </a:p>
        </p:txBody>
      </p:sp>
      <p:graphicFrame>
        <p:nvGraphicFramePr>
          <p:cNvPr id="42" name="Table 41">
            <a:extLst>
              <a:ext uri="{FF2B5EF4-FFF2-40B4-BE49-F238E27FC236}">
                <a16:creationId xmlns:a16="http://schemas.microsoft.com/office/drawing/2014/main" id="{EE1CA859-1645-2583-CFCD-F62298DE7867}"/>
              </a:ext>
            </a:extLst>
          </p:cNvPr>
          <p:cNvGraphicFramePr>
            <a:graphicFrameLocks noGrp="1"/>
          </p:cNvGraphicFramePr>
          <p:nvPr>
            <p:extLst>
              <p:ext uri="{D42A27DB-BD31-4B8C-83A1-F6EECF244321}">
                <p14:modId xmlns:p14="http://schemas.microsoft.com/office/powerpoint/2010/main" val="3372936006"/>
              </p:ext>
            </p:extLst>
          </p:nvPr>
        </p:nvGraphicFramePr>
        <p:xfrm>
          <a:off x="8009055" y="1055939"/>
          <a:ext cx="3891922" cy="3005980"/>
        </p:xfrm>
        <a:graphic>
          <a:graphicData uri="http://schemas.openxmlformats.org/drawingml/2006/table">
            <a:tbl>
              <a:tblPr firstRow="1" bandRow="1">
                <a:tableStyleId>{5C22544A-7EE6-4342-B048-85BDC9FD1C3A}</a:tableStyleId>
              </a:tblPr>
              <a:tblGrid>
                <a:gridCol w="2631407">
                  <a:extLst>
                    <a:ext uri="{9D8B030D-6E8A-4147-A177-3AD203B41FA5}">
                      <a16:colId xmlns:a16="http://schemas.microsoft.com/office/drawing/2014/main" val="2729036339"/>
                    </a:ext>
                  </a:extLst>
                </a:gridCol>
                <a:gridCol w="1260515">
                  <a:extLst>
                    <a:ext uri="{9D8B030D-6E8A-4147-A177-3AD203B41FA5}">
                      <a16:colId xmlns:a16="http://schemas.microsoft.com/office/drawing/2014/main" val="1433516021"/>
                    </a:ext>
                  </a:extLst>
                </a:gridCol>
              </a:tblGrid>
              <a:tr h="375930">
                <a:tc>
                  <a:txBody>
                    <a:bodyPr/>
                    <a:lstStyle/>
                    <a:p>
                      <a:pPr algn="ctr"/>
                      <a:r>
                        <a:rPr sz="1050" b="1">
                          <a:latin typeface="Calibri"/>
                        </a:rPr>
                        <a:t>Top Locations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a:r>
                        <a:rPr sz="1050" b="1">
                          <a:latin typeface="Calibri"/>
                        </a:rPr>
                        <a:t># of Job Postings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161688019"/>
                  </a:ext>
                </a:extLst>
              </a:tr>
              <a:tr h="237329">
                <a:tc>
                  <a:txBody>
                    <a:bodyPr/>
                    <a:lstStyle/>
                    <a:p>
                      <a:pPr algn="ctr"/>
                      <a:r>
                        <a:rPr sz="1100" b="0">
                          <a:solidFill>
                            <a:srgbClr val="000000"/>
                          </a:solidFill>
                          <a:latin typeface="calibri"/>
                        </a:rPr>
                        <a:t>National Capital Region, India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45</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24536762"/>
                  </a:ext>
                </a:extLst>
              </a:tr>
              <a:tr h="237329">
                <a:tc>
                  <a:txBody>
                    <a:bodyPr/>
                    <a:lstStyle/>
                    <a:p>
                      <a:pPr algn="ctr"/>
                      <a:r>
                        <a:rPr sz="1100" b="0">
                          <a:solidFill>
                            <a:srgbClr val="000000"/>
                          </a:solidFill>
                          <a:latin typeface="calibri"/>
                        </a:rPr>
                        <a:t>Houston, Texas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28</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1428468"/>
                  </a:ext>
                </a:extLst>
              </a:tr>
              <a:tr h="237329">
                <a:tc>
                  <a:txBody>
                    <a:bodyPr/>
                    <a:lstStyle/>
                    <a:p>
                      <a:pPr algn="ctr"/>
                      <a:r>
                        <a:rPr sz="1100" b="0">
                          <a:solidFill>
                            <a:srgbClr val="000000"/>
                          </a:solidFill>
                          <a:latin typeface="calibri"/>
                        </a:rPr>
                        <a:t>Rio de Janeiro Area, Brazil</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15</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748685650"/>
                  </a:ext>
                </a:extLst>
              </a:tr>
              <a:tr h="237329">
                <a:tc>
                  <a:txBody>
                    <a:bodyPr/>
                    <a:lstStyle/>
                    <a:p>
                      <a:pPr algn="ctr"/>
                      <a:r>
                        <a:rPr sz="1100" b="0">
                          <a:solidFill>
                            <a:srgbClr val="000000"/>
                          </a:solidFill>
                          <a:latin typeface="calibri"/>
                        </a:rPr>
                        <a:t>Krakow, Poland</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13</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48214868"/>
                  </a:ext>
                </a:extLst>
              </a:tr>
              <a:tr h="237329">
                <a:tc>
                  <a:txBody>
                    <a:bodyPr/>
                    <a:lstStyle/>
                    <a:p>
                      <a:pPr algn="ctr"/>
                      <a:r>
                        <a:rPr sz="1100" b="0">
                          <a:solidFill>
                            <a:srgbClr val="000000"/>
                          </a:solidFill>
                          <a:latin typeface="calibri"/>
                        </a:rPr>
                        <a:t>Aberdeen, United Kingdom</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7</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09914699"/>
                  </a:ext>
                </a:extLst>
              </a:tr>
              <a:tr h="237329">
                <a:tc>
                  <a:txBody>
                    <a:bodyPr/>
                    <a:lstStyle/>
                    <a:p>
                      <a:pPr algn="ctr"/>
                      <a:r>
                        <a:rPr sz="1100" b="0">
                          <a:solidFill>
                            <a:srgbClr val="000000"/>
                          </a:solidFill>
                          <a:latin typeface="calibri"/>
                        </a:rPr>
                        <a:t>Federal Territory of Kuala Lumpur, Malaysia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6</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74363325"/>
                  </a:ext>
                </a:extLst>
              </a:tr>
              <a:tr h="237329">
                <a:tc>
                  <a:txBody>
                    <a:bodyPr/>
                    <a:lstStyle/>
                    <a:p>
                      <a:pPr algn="ctr"/>
                      <a:r>
                        <a:rPr sz="1100" b="0">
                          <a:solidFill>
                            <a:srgbClr val="000000"/>
                          </a:solidFill>
                          <a:latin typeface="calibri"/>
                        </a:rPr>
                        <a:t>Seine-Maritime Area, France</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5</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4209459"/>
                  </a:ext>
                </a:extLst>
              </a:tr>
              <a:tr h="237329">
                <a:tc>
                  <a:txBody>
                    <a:bodyPr/>
                    <a:lstStyle/>
                    <a:p>
                      <a:pPr algn="ctr"/>
                      <a:r>
                        <a:rPr sz="1100" b="0">
                          <a:solidFill>
                            <a:srgbClr val="000000"/>
                          </a:solidFill>
                          <a:latin typeface="calibri"/>
                        </a:rPr>
                        <a:t>Hyderabad Area, India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5</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5323674"/>
                  </a:ext>
                </a:extLst>
              </a:tr>
              <a:tr h="297407">
                <a:tc>
                  <a:txBody>
                    <a:bodyPr/>
                    <a:lstStyle/>
                    <a:p>
                      <a:pPr algn="ctr"/>
                      <a:r>
                        <a:rPr sz="1100" b="0">
                          <a:solidFill>
                            <a:srgbClr val="000000"/>
                          </a:solidFill>
                          <a:latin typeface="calibri"/>
                        </a:rPr>
                        <a:t>Eastern, Saudi Arabia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5</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31945290"/>
                  </a:ext>
                </a:extLst>
              </a:tr>
              <a:tr h="434011">
                <a:tc>
                  <a:txBody>
                    <a:bodyPr/>
                    <a:lstStyle/>
                    <a:p>
                      <a:pPr algn="ctr"/>
                      <a:r>
                        <a:rPr sz="1100" b="0">
                          <a:solidFill>
                            <a:srgbClr val="000000"/>
                          </a:solidFill>
                          <a:latin typeface="calibri"/>
                        </a:rPr>
                        <a:t>Fife, United Kingdom</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4</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99805037"/>
                  </a:ext>
                </a:extLst>
              </a:tr>
            </a:tbl>
          </a:graphicData>
        </a:graphic>
      </p:graphicFrame>
      <p:sp>
        <p:nvSpPr>
          <p:cNvPr id="3" name="Rectangle 2">
            <a:extLst>
              <a:ext uri="{FF2B5EF4-FFF2-40B4-BE49-F238E27FC236}">
                <a16:creationId xmlns:a16="http://schemas.microsoft.com/office/drawing/2014/main" id="{C29E0055-6586-8999-480D-B6E9DD7F7F76}"/>
              </a:ext>
            </a:extLst>
          </p:cNvPr>
          <p:cNvSpPr/>
          <p:nvPr/>
        </p:nvSpPr>
        <p:spPr>
          <a:xfrm>
            <a:off x="132520" y="1047461"/>
            <a:ext cx="7591932" cy="58309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F8D73CD-725A-D338-809A-331DB0B33268}"/>
              </a:ext>
            </a:extLst>
          </p:cNvPr>
          <p:cNvSpPr/>
          <p:nvPr/>
        </p:nvSpPr>
        <p:spPr>
          <a:xfrm>
            <a:off x="571365" y="1125542"/>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kern="0" u="none" i="0">
                <a:solidFill>
                  <a:srgbClr val="FFFF00"/>
                </a:solidFill>
                <a:latin typeface="calibri" panose="020F0502020204030204" pitchFamily="34" charset="0"/>
                <a:ea typeface="Calibri" panose="020F0502020204030204" pitchFamily="34" charset="0"/>
                <a:cs typeface="Calibri" panose="020F0502020204030204" pitchFamily="34" charset="0"/>
              </a:rPr>
              <a:t>152</a:t>
            </a:r>
            <a:endParaRPr kumimoji="0" lang="en-IN" sz="1100" b="1"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AF901A7-6C73-CA01-C92B-A607D6344EB7}"/>
              </a:ext>
            </a:extLst>
          </p:cNvPr>
          <p:cNvSpPr/>
          <p:nvPr/>
        </p:nvSpPr>
        <p:spPr>
          <a:xfrm>
            <a:off x="1583819" y="1094765"/>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Job Postings (in last 12 Months)</a:t>
            </a:r>
            <a:endPar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0269A8DA-1EBF-1443-B103-688B0653C091}"/>
              </a:ext>
            </a:extLst>
          </p:cNvPr>
          <p:cNvSpPr/>
          <p:nvPr/>
        </p:nvSpPr>
        <p:spPr>
          <a:xfrm>
            <a:off x="4134567" y="1125541"/>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u="none" strike="noStrike" kern="0" cap="none" spc="0" normalizeH="0" baseline="0" noProof="0" i="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rPr>
              <a:t>22</a:t>
            </a:r>
          </a:p>
        </p:txBody>
      </p:sp>
      <p:sp>
        <p:nvSpPr>
          <p:cNvPr id="11" name="Rectangle 10">
            <a:extLst>
              <a:ext uri="{FF2B5EF4-FFF2-40B4-BE49-F238E27FC236}">
                <a16:creationId xmlns:a16="http://schemas.microsoft.com/office/drawing/2014/main" id="{E461DA36-AD4B-A720-095B-EAF197DFFCE1}"/>
              </a:ext>
            </a:extLst>
          </p:cNvPr>
          <p:cNvSpPr/>
          <p:nvPr/>
        </p:nvSpPr>
        <p:spPr>
          <a:xfrm>
            <a:off x="5438570" y="1094764"/>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Locations with Job Postings (in last 12 Months)</a:t>
            </a:r>
          </a:p>
        </p:txBody>
      </p:sp>
      <p:cxnSp>
        <p:nvCxnSpPr>
          <p:cNvPr id="12" name="Straight Connector 11">
            <a:extLst>
              <a:ext uri="{FF2B5EF4-FFF2-40B4-BE49-F238E27FC236}">
                <a16:creationId xmlns:a16="http://schemas.microsoft.com/office/drawing/2014/main" id="{53DED7A8-0B1C-A365-C9F1-F2FDB3F4CB6C}"/>
              </a:ext>
            </a:extLst>
          </p:cNvPr>
          <p:cNvCxnSpPr>
            <a:cxnSpLocks/>
            <a:stCxn id="3" idx="0"/>
            <a:endCxn id="3" idx="2"/>
          </p:cNvCxnSpPr>
          <p:nvPr/>
        </p:nvCxnSpPr>
        <p:spPr>
          <a:xfrm>
            <a:off x="3928486" y="1047461"/>
            <a:ext cx="0" cy="5830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E940E9D-5083-A79A-6244-D903606D7844}"/>
              </a:ext>
            </a:extLst>
          </p:cNvPr>
          <p:cNvSpPr/>
          <p:nvPr/>
        </p:nvSpPr>
        <p:spPr>
          <a:xfrm>
            <a:off x="7188115"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16" name="TextBox 15">
            <a:extLst>
              <a:ext uri="{FF2B5EF4-FFF2-40B4-BE49-F238E27FC236}">
                <a16:creationId xmlns:a16="http://schemas.microsoft.com/office/drawing/2014/main" id="{6B1F695D-DD55-FF58-17F8-00050061E47F}"/>
              </a:ext>
            </a:extLst>
          </p:cNvPr>
          <p:cNvSpPr txBox="1"/>
          <p:nvPr/>
        </p:nvSpPr>
        <p:spPr>
          <a:xfrm>
            <a:off x="7647882" y="4178319"/>
            <a:ext cx="1399211"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Job Titles in Demand</a:t>
            </a:r>
          </a:p>
        </p:txBody>
      </p:sp>
      <p:sp>
        <p:nvSpPr>
          <p:cNvPr id="23" name="Rectangle 22">
            <a:extLst>
              <a:ext uri="{FF2B5EF4-FFF2-40B4-BE49-F238E27FC236}">
                <a16:creationId xmlns:a16="http://schemas.microsoft.com/office/drawing/2014/main" id="{2AB01305-02B9-821A-C382-DC969A5334A8}"/>
              </a:ext>
            </a:extLst>
          </p:cNvPr>
          <p:cNvSpPr/>
          <p:nvPr/>
        </p:nvSpPr>
        <p:spPr>
          <a:xfrm>
            <a:off x="7274380"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Principle Consultant- Hr Information System
Recruiter
Deputy Manager - Hris
Hr Business Partner
Hr Generalists</a:t>
            </a:r>
          </a:p>
        </p:txBody>
      </p:sp>
      <p:sp>
        <p:nvSpPr>
          <p:cNvPr id="17" name="TextBox 16">
            <a:extLst>
              <a:ext uri="{FF2B5EF4-FFF2-40B4-BE49-F238E27FC236}">
                <a16:creationId xmlns:a16="http://schemas.microsoft.com/office/drawing/2014/main" id="{E0E997F7-D01E-D0A9-4A20-2FD17794FD5C}"/>
              </a:ext>
            </a:extLst>
          </p:cNvPr>
          <p:cNvSpPr txBox="1"/>
          <p:nvPr/>
        </p:nvSpPr>
        <p:spPr>
          <a:xfrm>
            <a:off x="5277593" y="4178468"/>
            <a:ext cx="145209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Top Workloads</a:t>
            </a:r>
          </a:p>
        </p:txBody>
      </p:sp>
      <p:sp>
        <p:nvSpPr>
          <p:cNvPr id="38" name="Rectangle 37">
            <a:extLst>
              <a:ext uri="{FF2B5EF4-FFF2-40B4-BE49-F238E27FC236}">
                <a16:creationId xmlns:a16="http://schemas.microsoft.com/office/drawing/2014/main" id="{3582F252-B09E-9B60-FF98-88D2AA209A7C}"/>
              </a:ext>
            </a:extLst>
          </p:cNvPr>
          <p:cNvSpPr/>
          <p:nvPr/>
        </p:nvSpPr>
        <p:spPr>
          <a:xfrm>
            <a:off x="4862282" y="4168402"/>
            <a:ext cx="228271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9" name="Rectangle 38">
            <a:extLst>
              <a:ext uri="{FF2B5EF4-FFF2-40B4-BE49-F238E27FC236}">
                <a16:creationId xmlns:a16="http://schemas.microsoft.com/office/drawing/2014/main" id="{733434C1-B3BE-B32B-12FC-10CB349A5AC3}"/>
              </a:ext>
            </a:extLst>
          </p:cNvPr>
          <p:cNvSpPr/>
          <p:nvPr/>
        </p:nvSpPr>
        <p:spPr>
          <a:xfrm>
            <a:off x="4952432" y="4520997"/>
            <a:ext cx="2150478" cy="1800000"/>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Workforce Administration &amp; Management
Talent Acquisition
Learning &amp; Development
Compensation &amp; Benefits
HRIS &amp; Analytics</a:t>
            </a:r>
          </a:p>
        </p:txBody>
      </p:sp>
      <p:sp>
        <p:nvSpPr>
          <p:cNvPr id="62" name="Rectangle 61">
            <a:extLst>
              <a:ext uri="{FF2B5EF4-FFF2-40B4-BE49-F238E27FC236}">
                <a16:creationId xmlns:a16="http://schemas.microsoft.com/office/drawing/2014/main" id="{1D5A2B93-A726-EE26-F715-6E5B0446AF74}"/>
              </a:ext>
            </a:extLst>
          </p:cNvPr>
          <p:cNvSpPr/>
          <p:nvPr/>
        </p:nvSpPr>
        <p:spPr>
          <a:xfrm>
            <a:off x="5303009" y="1668086"/>
            <a:ext cx="2416577" cy="253916"/>
          </a:xfrm>
          <a:prstGeom prst="rect">
            <a:avLst/>
          </a:prstGeom>
          <a:solidFill>
            <a:schemeClr val="tx1">
              <a:lumMod val="65000"/>
              <a:lumOff val="3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strike="noStrike" kern="0" cap="none" spc="0" normalizeH="0" baseline="0" noProof="0">
                <a:ln>
                  <a:noFill/>
                </a:ln>
                <a:solidFill>
                  <a:schemeClr val="bg1"/>
                </a:solidFill>
                <a:effectLst/>
                <a:uLnTx/>
                <a:uFillTx/>
                <a:latin typeface="Calibri" panose="020F0502020204030204" pitchFamily="34" charset="0"/>
                <a:ea typeface="+mn-ea"/>
                <a:cs typeface="Calibri" panose="020F0502020204030204" pitchFamily="34" charset="0"/>
              </a:rPr>
              <a:t>Job Postings Timeline</a:t>
            </a:r>
          </a:p>
        </p:txBody>
      </p:sp>
      <p:sp>
        <p:nvSpPr>
          <p:cNvPr id="74" name="TextBox 73"/>
          <p:cNvSpPr txBox="1"/>
          <p:nvPr/>
        </p:nvSpPr>
        <p:spPr>
          <a:xfrm>
            <a:off x="5230262" y="2057510"/>
            <a:ext cx="2485125" cy="1992299"/>
          </a:xfrm>
          <a:prstGeom prst="rect">
            <a:avLst/>
          </a:prstGeom>
          <a:noFill/>
        </p:spPr>
        <p:txBody>
          <a:bodyPr wrap="none">
            <a:spAutoFit/>
          </a:bodyPr>
          <a:lstStyle/>
          <a:p/>
        </p:txBody>
      </p:sp>
      <p:cxnSp>
        <p:nvCxnSpPr>
          <p:cNvPr id="74" name="Straight Connector 73">
            <a:extLst>
              <a:ext uri="{FF2B5EF4-FFF2-40B4-BE49-F238E27FC236}">
                <a16:creationId xmlns:a16="http://schemas.microsoft.com/office/drawing/2014/main" id="{158806C6-B1C4-34EB-26BD-E7DE502DCD6E}"/>
              </a:ext>
            </a:extLst>
          </p:cNvPr>
          <p:cNvCxnSpPr>
            <a:cxnSpLocks/>
          </p:cNvCxnSpPr>
          <p:nvPr/>
        </p:nvCxnSpPr>
        <p:spPr>
          <a:xfrm>
            <a:off x="234392" y="4174017"/>
            <a:ext cx="4540708" cy="11262"/>
          </a:xfrm>
          <a:prstGeom prst="line">
            <a:avLst/>
          </a:prstGeom>
          <a:ln>
            <a:solidFill>
              <a:srgbClr val="D9D9D9"/>
            </a:solidFill>
            <a:prstDash val="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E6FBC9E9-9EC0-F46B-C1F7-A8C596569459}"/>
              </a:ext>
            </a:extLst>
          </p:cNvPr>
          <p:cNvGrpSpPr/>
          <p:nvPr/>
        </p:nvGrpSpPr>
        <p:grpSpPr>
          <a:xfrm>
            <a:off x="3028465" y="3985310"/>
            <a:ext cx="1798131" cy="180919"/>
            <a:chOff x="2439890" y="3716456"/>
            <a:chExt cx="2168666" cy="200055"/>
          </a:xfrm>
        </p:grpSpPr>
        <p:sp>
          <p:nvSpPr>
            <p:cNvPr id="49" name="Oval 48">
              <a:extLst>
                <a:ext uri="{FF2B5EF4-FFF2-40B4-BE49-F238E27FC236}">
                  <a16:creationId xmlns:a16="http://schemas.microsoft.com/office/drawing/2014/main" id="{EFCD389B-2287-A1BA-71E9-96D0579414EA}"/>
                </a:ext>
              </a:extLst>
            </p:cNvPr>
            <p:cNvSpPr/>
            <p:nvPr/>
          </p:nvSpPr>
          <p:spPr>
            <a:xfrm>
              <a:off x="2439890" y="3758985"/>
              <a:ext cx="159318" cy="145774"/>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0" name="Rectangle 49">
              <a:extLst>
                <a:ext uri="{FF2B5EF4-FFF2-40B4-BE49-F238E27FC236}">
                  <a16:creationId xmlns:a16="http://schemas.microsoft.com/office/drawing/2014/main" id="{EAAD88C3-B6DE-DB4D-2012-4EAECF8D6616}"/>
                </a:ext>
              </a:extLst>
            </p:cNvPr>
            <p:cNvSpPr/>
            <p:nvPr/>
          </p:nvSpPr>
          <p:spPr>
            <a:xfrm>
              <a:off x="2568714" y="3716456"/>
              <a:ext cx="47250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HIGH</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31146B80-C59C-DF40-127E-962EB85E2C0E}"/>
                </a:ext>
              </a:extLst>
            </p:cNvPr>
            <p:cNvSpPr/>
            <p:nvPr/>
          </p:nvSpPr>
          <p:spPr>
            <a:xfrm>
              <a:off x="3185059" y="3771635"/>
              <a:ext cx="131669" cy="120475"/>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2" name="Rectangle 51">
              <a:extLst>
                <a:ext uri="{FF2B5EF4-FFF2-40B4-BE49-F238E27FC236}">
                  <a16:creationId xmlns:a16="http://schemas.microsoft.com/office/drawing/2014/main" id="{46002404-1E99-AA4A-EBD5-AC524144D585}"/>
                </a:ext>
              </a:extLst>
            </p:cNvPr>
            <p:cNvSpPr/>
            <p:nvPr/>
          </p:nvSpPr>
          <p:spPr>
            <a:xfrm>
              <a:off x="3278516" y="3716456"/>
              <a:ext cx="724675"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MEDIUM</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3" name="Oval 52">
              <a:extLst>
                <a:ext uri="{FF2B5EF4-FFF2-40B4-BE49-F238E27FC236}">
                  <a16:creationId xmlns:a16="http://schemas.microsoft.com/office/drawing/2014/main" id="{39B14F57-31F0-9DA4-9426-A06FF21B0F59}"/>
                </a:ext>
              </a:extLst>
            </p:cNvPr>
            <p:cNvSpPr/>
            <p:nvPr/>
          </p:nvSpPr>
          <p:spPr>
            <a:xfrm>
              <a:off x="4067246" y="3782089"/>
              <a:ext cx="108818" cy="99566"/>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4" name="Rectangle 53">
              <a:extLst>
                <a:ext uri="{FF2B5EF4-FFF2-40B4-BE49-F238E27FC236}">
                  <a16:creationId xmlns:a16="http://schemas.microsoft.com/office/drawing/2014/main" id="{396BA48C-3519-0BBD-B8F9-DCC6C29F1D51}"/>
                </a:ext>
              </a:extLst>
            </p:cNvPr>
            <p:cNvSpPr/>
            <p:nvPr/>
          </p:nvSpPr>
          <p:spPr>
            <a:xfrm>
              <a:off x="4113593" y="3716456"/>
              <a:ext cx="49496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LOW</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sp>
        <p:nvSpPr>
          <p:cNvPr id="4" name="Rectangle 3">
            <a:extLst>
              <a:ext uri="{FF2B5EF4-FFF2-40B4-BE49-F238E27FC236}">
                <a16:creationId xmlns:a16="http://schemas.microsoft.com/office/drawing/2014/main" id="{EB5FA755-A830-EE21-28B9-2A592C5AE62E}"/>
              </a:ext>
            </a:extLst>
          </p:cNvPr>
          <p:cNvSpPr/>
          <p:nvPr/>
        </p:nvSpPr>
        <p:spPr>
          <a:xfrm>
            <a:off x="9549978"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7" name="TextBox 6">
            <a:extLst>
              <a:ext uri="{FF2B5EF4-FFF2-40B4-BE49-F238E27FC236}">
                <a16:creationId xmlns:a16="http://schemas.microsoft.com/office/drawing/2014/main" id="{8B50A143-181E-A303-5EBA-44AC0CAFA6A5}"/>
              </a:ext>
            </a:extLst>
          </p:cNvPr>
          <p:cNvSpPr txBox="1"/>
          <p:nvPr/>
        </p:nvSpPr>
        <p:spPr>
          <a:xfrm>
            <a:off x="10009745" y="4178319"/>
            <a:ext cx="147201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Core Skills in Demand</a:t>
            </a:r>
          </a:p>
        </p:txBody>
      </p:sp>
      <p:sp>
        <p:nvSpPr>
          <p:cNvPr id="15" name="Rectangle 14">
            <a:extLst>
              <a:ext uri="{FF2B5EF4-FFF2-40B4-BE49-F238E27FC236}">
                <a16:creationId xmlns:a16="http://schemas.microsoft.com/office/drawing/2014/main" id="{EFDA5CB1-73EA-9C5D-DF2C-58D4CD1FA585}"/>
              </a:ext>
            </a:extLst>
          </p:cNvPr>
          <p:cNvSpPr/>
          <p:nvPr/>
        </p:nvSpPr>
        <p:spPr>
          <a:xfrm>
            <a:off x="9636243"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Human Resources Information Systems (HRIS)
Project Management
Microsoft Office
Payroll Software
Shared Services</a:t>
            </a:r>
          </a:p>
        </p:txBody>
      </p:sp>
      <p:sp>
        <p:nvSpPr>
          <p:cNvPr id="20" name="TextBox 19">
            <a:extLst>
              <a:ext uri="{FF2B5EF4-FFF2-40B4-BE49-F238E27FC236}">
                <a16:creationId xmlns:a16="http://schemas.microsoft.com/office/drawing/2014/main" id="{57DB9744-EED6-934B-6A79-5B39B8336982}"/>
              </a:ext>
            </a:extLst>
          </p:cNvPr>
          <p:cNvSpPr txBox="1"/>
          <p:nvPr/>
        </p:nvSpPr>
        <p:spPr>
          <a:xfrm>
            <a:off x="10737402" y="6320594"/>
            <a:ext cx="1224000" cy="288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1100" b="1" u="none" i="0">
                <a:solidFill>
                  <a:srgbClr val="000000"/>
                </a:solidFill>
                <a:latin typeface="calibri"/>
                <a:hlinkClick r:id="rId5"/>
              </a:rPr>
              <a:t>Get more insights</a:t>
            </a:r>
          </a:p>
        </p:txBody>
      </p:sp>
      <p:sp>
        <p:nvSpPr>
          <p:cNvPr id="2" name="TextBox 1">
            <a:extLst>
              <a:ext uri="{FF2B5EF4-FFF2-40B4-BE49-F238E27FC236}">
                <a16:creationId xmlns:a16="http://schemas.microsoft.com/office/drawing/2014/main" id="{E7CF57D9-0224-867D-856A-F06075BDA1EA}"/>
              </a:ext>
            </a:extLst>
          </p:cNvPr>
          <p:cNvSpPr txBox="1"/>
          <p:nvPr/>
        </p:nvSpPr>
        <p:spPr>
          <a:xfrm>
            <a:off x="132520" y="1703764"/>
            <a:ext cx="4694076" cy="2304000"/>
          </a:xfrm>
          <a:prstGeom prst="rect">
            <a:avLst/>
          </a:prstGeom>
          <a:noFill/>
        </p:spPr>
        <p:txBody>
          <a:bodyPr wrap="square" rtlCol="0">
            <a:spAutoFit/>
          </a:bodyPr>
          <a:lstStyle/>
          <a:p/>
        </p:txBody>
      </p:sp>
      <p:pic>
        <p:nvPicPr>
          <p:cNvPr id="75" name="Picture 74" descr="image.png"/>
          <p:cNvPicPr>
            <a:picLocks noChangeAspect="1"/>
          </p:cNvPicPr>
          <p:nvPr/>
        </p:nvPicPr>
        <p:blipFill>
          <a:blip r:embed="rId3"/>
          <a:stretch>
            <a:fillRect/>
          </a:stretch>
        </p:blipFill>
        <p:spPr>
          <a:xfrm>
            <a:off x="136408" y="2036614"/>
            <a:ext cx="4686300" cy="1638300"/>
          </a:xfrm>
          <a:prstGeom prst="rect">
            <a:avLst/>
          </a:prstGeom>
        </p:spPr>
      </p:pic>
      <p:graphicFrame>
        <p:nvGraphicFramePr>
          <p:cNvPr id="76" name="Chart 75"/>
          <p:cNvGraphicFramePr>
            <a:graphicFrameLocks noGrp="1"/>
          </p:cNvGraphicFramePr>
          <p:nvPr/>
        </p:nvGraphicFramePr>
        <p:xfrm>
          <a:off x="5230262" y="2057510"/>
          <a:ext cx="2485125" cy="1992299"/>
        </p:xfrm>
        <a:graphic>
          <a:graphicData uri="http://schemas.openxmlformats.org/drawingml/2006/chart">
            <c:chart xmlns:c="http://schemas.openxmlformats.org/drawingml/2006/chart" r:id="rId4"/>
          </a:graphicData>
        </a:graphic>
      </p:graphicFrame>
    </p:spTree>
  </p:cSld>
  <p:clrMapOvr>
    <a:masterClrMapping/>
  </p:clrMapOvr>
</p:sld>
</file>

<file path=ppt/slides/slide10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lang="en-IN" sz="1600" b="1" u="none" i="0">
                <a:solidFill>
                  <a:srgbClr val="C00000"/>
                </a:solidFill>
                <a:latin typeface="Calibri" panose="020F0502020204030204" pitchFamily="34" charset="0"/>
                <a:cs typeface="Calibri" panose="020F0502020204030204" pitchFamily="34" charset="0"/>
              </a:rPr>
              <a:t>Hiring Analysis – Finance &amp; Accounting</a:t>
            </a:r>
          </a:p>
        </p:txBody>
      </p:sp>
      <p:sp>
        <p:nvSpPr>
          <p:cNvPr id="40" name="TextBox 39">
            <a:extLst>
              <a:ext uri="{FF2B5EF4-FFF2-40B4-BE49-F238E27FC236}">
                <a16:creationId xmlns:a16="http://schemas.microsoft.com/office/drawing/2014/main" id="{DA511D22-D519-F004-5A2F-D16836396E25}"/>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insights as mentioned above are based on job postings data for the last 12 months and are not exhaustive</a:t>
            </a:r>
          </a:p>
        </p:txBody>
      </p:sp>
      <p:graphicFrame>
        <p:nvGraphicFramePr>
          <p:cNvPr id="42" name="Table 41">
            <a:extLst>
              <a:ext uri="{FF2B5EF4-FFF2-40B4-BE49-F238E27FC236}">
                <a16:creationId xmlns:a16="http://schemas.microsoft.com/office/drawing/2014/main" id="{EE1CA859-1645-2583-CFCD-F62298DE7867}"/>
              </a:ext>
            </a:extLst>
          </p:cNvPr>
          <p:cNvGraphicFramePr>
            <a:graphicFrameLocks noGrp="1"/>
          </p:cNvGraphicFramePr>
          <p:nvPr>
            <p:extLst>
              <p:ext uri="{D42A27DB-BD31-4B8C-83A1-F6EECF244321}">
                <p14:modId xmlns:p14="http://schemas.microsoft.com/office/powerpoint/2010/main" val="3372936006"/>
              </p:ext>
            </p:extLst>
          </p:nvPr>
        </p:nvGraphicFramePr>
        <p:xfrm>
          <a:off x="8009055" y="1055939"/>
          <a:ext cx="3891922" cy="3005980"/>
        </p:xfrm>
        <a:graphic>
          <a:graphicData uri="http://schemas.openxmlformats.org/drawingml/2006/table">
            <a:tbl>
              <a:tblPr firstRow="1" bandRow="1">
                <a:tableStyleId>{5C22544A-7EE6-4342-B048-85BDC9FD1C3A}</a:tableStyleId>
              </a:tblPr>
              <a:tblGrid>
                <a:gridCol w="2631407">
                  <a:extLst>
                    <a:ext uri="{9D8B030D-6E8A-4147-A177-3AD203B41FA5}">
                      <a16:colId xmlns:a16="http://schemas.microsoft.com/office/drawing/2014/main" val="2729036339"/>
                    </a:ext>
                  </a:extLst>
                </a:gridCol>
                <a:gridCol w="1260515">
                  <a:extLst>
                    <a:ext uri="{9D8B030D-6E8A-4147-A177-3AD203B41FA5}">
                      <a16:colId xmlns:a16="http://schemas.microsoft.com/office/drawing/2014/main" val="1433516021"/>
                    </a:ext>
                  </a:extLst>
                </a:gridCol>
              </a:tblGrid>
              <a:tr h="375930">
                <a:tc>
                  <a:txBody>
                    <a:bodyPr/>
                    <a:lstStyle/>
                    <a:p>
                      <a:pPr algn="ctr"/>
                      <a:r>
                        <a:rPr sz="1050" b="1">
                          <a:latin typeface="Calibri"/>
                        </a:rPr>
                        <a:t>Top Locations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a:r>
                        <a:rPr sz="1050" b="1">
                          <a:latin typeface="Calibri"/>
                        </a:rPr>
                        <a:t># of Job Postings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161688019"/>
                  </a:ext>
                </a:extLst>
              </a:tr>
              <a:tr h="237329">
                <a:tc>
                  <a:txBody>
                    <a:bodyPr/>
                    <a:lstStyle/>
                    <a:p>
                      <a:pPr algn="ctr"/>
                      <a:r>
                        <a:rPr sz="1100" b="0">
                          <a:solidFill>
                            <a:srgbClr val="000000"/>
                          </a:solidFill>
                          <a:latin typeface="calibri"/>
                        </a:rPr>
                        <a:t>National Capital Region, India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49</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24536762"/>
                  </a:ext>
                </a:extLst>
              </a:tr>
              <a:tr h="237329">
                <a:tc>
                  <a:txBody>
                    <a:bodyPr/>
                    <a:lstStyle/>
                    <a:p>
                      <a:pPr algn="ctr"/>
                      <a:r>
                        <a:rPr sz="1100" b="0">
                          <a:solidFill>
                            <a:srgbClr val="000000"/>
                          </a:solidFill>
                          <a:latin typeface="calibri"/>
                        </a:rPr>
                        <a:t>Rio de Janeiro Area, Brazil</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30</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1428468"/>
                  </a:ext>
                </a:extLst>
              </a:tr>
              <a:tr h="237329">
                <a:tc>
                  <a:txBody>
                    <a:bodyPr/>
                    <a:lstStyle/>
                    <a:p>
                      <a:pPr algn="ctr"/>
                      <a:r>
                        <a:rPr sz="1100" b="0">
                          <a:solidFill>
                            <a:srgbClr val="000000"/>
                          </a:solidFill>
                          <a:latin typeface="calibri"/>
                        </a:rPr>
                        <a:t>Houston, Texas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9</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748685650"/>
                  </a:ext>
                </a:extLst>
              </a:tr>
              <a:tr h="237329">
                <a:tc>
                  <a:txBody>
                    <a:bodyPr/>
                    <a:lstStyle/>
                    <a:p>
                      <a:pPr algn="ctr"/>
                      <a:r>
                        <a:rPr sz="1100" b="0">
                          <a:solidFill>
                            <a:srgbClr val="000000"/>
                          </a:solidFill>
                          <a:latin typeface="calibri"/>
                        </a:rPr>
                        <a:t>Fife, United Kingdom</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9</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48214868"/>
                  </a:ext>
                </a:extLst>
              </a:tr>
              <a:tr h="237329">
                <a:tc>
                  <a:txBody>
                    <a:bodyPr/>
                    <a:lstStyle/>
                    <a:p>
                      <a:pPr algn="ctr"/>
                      <a:r>
                        <a:rPr sz="1100" b="0">
                          <a:solidFill>
                            <a:srgbClr val="000000"/>
                          </a:solidFill>
                          <a:latin typeface="calibri"/>
                        </a:rPr>
                        <a:t>Eastern, Saudi Arabia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7</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09914699"/>
                  </a:ext>
                </a:extLst>
              </a:tr>
              <a:tr h="237329">
                <a:tc>
                  <a:txBody>
                    <a:bodyPr/>
                    <a:lstStyle/>
                    <a:p>
                      <a:pPr algn="ctr"/>
                      <a:r>
                        <a:rPr sz="1100" b="0">
                          <a:solidFill>
                            <a:srgbClr val="000000"/>
                          </a:solidFill>
                          <a:latin typeface="calibri"/>
                        </a:rPr>
                        <a:t>Abu Dhabi, United Arab Emirates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7</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74363325"/>
                  </a:ext>
                </a:extLst>
              </a:tr>
              <a:tr h="237329">
                <a:tc>
                  <a:txBody>
                    <a:bodyPr/>
                    <a:lstStyle/>
                    <a:p>
                      <a:pPr algn="ctr"/>
                      <a:r>
                        <a:rPr sz="1100" b="0">
                          <a:solidFill>
                            <a:srgbClr val="000000"/>
                          </a:solidFill>
                          <a:latin typeface="calibri"/>
                        </a:rPr>
                        <a:t>Aberdeen, United Kingdom</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7</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4209459"/>
                  </a:ext>
                </a:extLst>
              </a:tr>
              <a:tr h="237329">
                <a:tc>
                  <a:txBody>
                    <a:bodyPr/>
                    <a:lstStyle/>
                    <a:p>
                      <a:pPr algn="ctr"/>
                      <a:r>
                        <a:rPr sz="1100" b="0">
                          <a:solidFill>
                            <a:srgbClr val="000000"/>
                          </a:solidFill>
                          <a:latin typeface="calibri"/>
                        </a:rPr>
                        <a:t>Hyderabad Area, India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4</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5323674"/>
                  </a:ext>
                </a:extLst>
              </a:tr>
              <a:tr h="297407">
                <a:tc>
                  <a:txBody>
                    <a:bodyPr/>
                    <a:lstStyle/>
                    <a:p>
                      <a:pPr algn="ctr"/>
                      <a:r>
                        <a:rPr sz="1100" b="0">
                          <a:solidFill>
                            <a:srgbClr val="000000"/>
                          </a:solidFill>
                          <a:latin typeface="calibri"/>
                        </a:rPr>
                        <a:t>Buskerud, Norway</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31945290"/>
                  </a:ext>
                </a:extLst>
              </a:tr>
              <a:tr h="434011">
                <a:tc>
                  <a:txBody>
                    <a:bodyPr/>
                    <a:lstStyle/>
                    <a:p>
                      <a:pPr algn="ctr"/>
                      <a:r>
                        <a:rPr sz="1100" b="0">
                          <a:solidFill>
                            <a:srgbClr val="000000"/>
                          </a:solidFill>
                          <a:latin typeface="calibri"/>
                        </a:rPr>
                        <a:t>Yonne Area, France</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99805037"/>
                  </a:ext>
                </a:extLst>
              </a:tr>
            </a:tbl>
          </a:graphicData>
        </a:graphic>
      </p:graphicFrame>
      <p:sp>
        <p:nvSpPr>
          <p:cNvPr id="3" name="Rectangle 2">
            <a:extLst>
              <a:ext uri="{FF2B5EF4-FFF2-40B4-BE49-F238E27FC236}">
                <a16:creationId xmlns:a16="http://schemas.microsoft.com/office/drawing/2014/main" id="{C29E0055-6586-8999-480D-B6E9DD7F7F76}"/>
              </a:ext>
            </a:extLst>
          </p:cNvPr>
          <p:cNvSpPr/>
          <p:nvPr/>
        </p:nvSpPr>
        <p:spPr>
          <a:xfrm>
            <a:off x="132520" y="1047461"/>
            <a:ext cx="7591932" cy="58309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F8D73CD-725A-D338-809A-331DB0B33268}"/>
              </a:ext>
            </a:extLst>
          </p:cNvPr>
          <p:cNvSpPr/>
          <p:nvPr/>
        </p:nvSpPr>
        <p:spPr>
          <a:xfrm>
            <a:off x="571365" y="1125542"/>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kern="0" u="none" i="0">
                <a:solidFill>
                  <a:srgbClr val="FFFF00"/>
                </a:solidFill>
                <a:latin typeface="calibri" panose="020F0502020204030204" pitchFamily="34" charset="0"/>
                <a:ea typeface="Calibri" panose="020F0502020204030204" pitchFamily="34" charset="0"/>
                <a:cs typeface="Calibri" panose="020F0502020204030204" pitchFamily="34" charset="0"/>
              </a:rPr>
              <a:t>135</a:t>
            </a:r>
            <a:endParaRPr kumimoji="0" lang="en-IN" sz="1100" b="1"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AF901A7-6C73-CA01-C92B-A607D6344EB7}"/>
              </a:ext>
            </a:extLst>
          </p:cNvPr>
          <p:cNvSpPr/>
          <p:nvPr/>
        </p:nvSpPr>
        <p:spPr>
          <a:xfrm>
            <a:off x="1583819" y="1094765"/>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Job Postings (in last 12 Months)</a:t>
            </a:r>
            <a:endPar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0269A8DA-1EBF-1443-B103-688B0653C091}"/>
              </a:ext>
            </a:extLst>
          </p:cNvPr>
          <p:cNvSpPr/>
          <p:nvPr/>
        </p:nvSpPr>
        <p:spPr>
          <a:xfrm>
            <a:off x="4134567" y="1125541"/>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u="none" strike="noStrike" kern="0" cap="none" spc="0" normalizeH="0" baseline="0" noProof="0" i="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rPr>
              <a:t>15</a:t>
            </a:r>
          </a:p>
        </p:txBody>
      </p:sp>
      <p:sp>
        <p:nvSpPr>
          <p:cNvPr id="11" name="Rectangle 10">
            <a:extLst>
              <a:ext uri="{FF2B5EF4-FFF2-40B4-BE49-F238E27FC236}">
                <a16:creationId xmlns:a16="http://schemas.microsoft.com/office/drawing/2014/main" id="{E461DA36-AD4B-A720-095B-EAF197DFFCE1}"/>
              </a:ext>
            </a:extLst>
          </p:cNvPr>
          <p:cNvSpPr/>
          <p:nvPr/>
        </p:nvSpPr>
        <p:spPr>
          <a:xfrm>
            <a:off x="5438570" y="1094764"/>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Locations with Job Postings (in last 12 Months)</a:t>
            </a:r>
          </a:p>
        </p:txBody>
      </p:sp>
      <p:cxnSp>
        <p:nvCxnSpPr>
          <p:cNvPr id="12" name="Straight Connector 11">
            <a:extLst>
              <a:ext uri="{FF2B5EF4-FFF2-40B4-BE49-F238E27FC236}">
                <a16:creationId xmlns:a16="http://schemas.microsoft.com/office/drawing/2014/main" id="{53DED7A8-0B1C-A365-C9F1-F2FDB3F4CB6C}"/>
              </a:ext>
            </a:extLst>
          </p:cNvPr>
          <p:cNvCxnSpPr>
            <a:cxnSpLocks/>
            <a:stCxn id="3" idx="0"/>
            <a:endCxn id="3" idx="2"/>
          </p:cNvCxnSpPr>
          <p:nvPr/>
        </p:nvCxnSpPr>
        <p:spPr>
          <a:xfrm>
            <a:off x="3928486" y="1047461"/>
            <a:ext cx="0" cy="5830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E940E9D-5083-A79A-6244-D903606D7844}"/>
              </a:ext>
            </a:extLst>
          </p:cNvPr>
          <p:cNvSpPr/>
          <p:nvPr/>
        </p:nvSpPr>
        <p:spPr>
          <a:xfrm>
            <a:off x="7188115"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16" name="TextBox 15">
            <a:extLst>
              <a:ext uri="{FF2B5EF4-FFF2-40B4-BE49-F238E27FC236}">
                <a16:creationId xmlns:a16="http://schemas.microsoft.com/office/drawing/2014/main" id="{6B1F695D-DD55-FF58-17F8-00050061E47F}"/>
              </a:ext>
            </a:extLst>
          </p:cNvPr>
          <p:cNvSpPr txBox="1"/>
          <p:nvPr/>
        </p:nvSpPr>
        <p:spPr>
          <a:xfrm>
            <a:off x="7647882" y="4178319"/>
            <a:ext cx="1399211"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Job Titles in Demand</a:t>
            </a:r>
          </a:p>
        </p:txBody>
      </p:sp>
      <p:sp>
        <p:nvSpPr>
          <p:cNvPr id="23" name="Rectangle 22">
            <a:extLst>
              <a:ext uri="{FF2B5EF4-FFF2-40B4-BE49-F238E27FC236}">
                <a16:creationId xmlns:a16="http://schemas.microsoft.com/office/drawing/2014/main" id="{2AB01305-02B9-821A-C382-DC969A5334A8}"/>
              </a:ext>
            </a:extLst>
          </p:cNvPr>
          <p:cNvSpPr/>
          <p:nvPr/>
        </p:nvSpPr>
        <p:spPr>
          <a:xfrm>
            <a:off x="7274380"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Project Cost Manager
Lead Analyst-F&amp;A Gl
Finance Lead - Aftermarket
General Accounting Analyst
Internal Audit And Controls Senior Manager</a:t>
            </a:r>
          </a:p>
        </p:txBody>
      </p:sp>
      <p:sp>
        <p:nvSpPr>
          <p:cNvPr id="17" name="TextBox 16">
            <a:extLst>
              <a:ext uri="{FF2B5EF4-FFF2-40B4-BE49-F238E27FC236}">
                <a16:creationId xmlns:a16="http://schemas.microsoft.com/office/drawing/2014/main" id="{E0E997F7-D01E-D0A9-4A20-2FD17794FD5C}"/>
              </a:ext>
            </a:extLst>
          </p:cNvPr>
          <p:cNvSpPr txBox="1"/>
          <p:nvPr/>
        </p:nvSpPr>
        <p:spPr>
          <a:xfrm>
            <a:off x="5277593" y="4178468"/>
            <a:ext cx="145209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Top Workloads</a:t>
            </a:r>
          </a:p>
        </p:txBody>
      </p:sp>
      <p:sp>
        <p:nvSpPr>
          <p:cNvPr id="38" name="Rectangle 37">
            <a:extLst>
              <a:ext uri="{FF2B5EF4-FFF2-40B4-BE49-F238E27FC236}">
                <a16:creationId xmlns:a16="http://schemas.microsoft.com/office/drawing/2014/main" id="{3582F252-B09E-9B60-FF98-88D2AA209A7C}"/>
              </a:ext>
            </a:extLst>
          </p:cNvPr>
          <p:cNvSpPr/>
          <p:nvPr/>
        </p:nvSpPr>
        <p:spPr>
          <a:xfrm>
            <a:off x="4862282" y="4168402"/>
            <a:ext cx="228271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9" name="Rectangle 38">
            <a:extLst>
              <a:ext uri="{FF2B5EF4-FFF2-40B4-BE49-F238E27FC236}">
                <a16:creationId xmlns:a16="http://schemas.microsoft.com/office/drawing/2014/main" id="{733434C1-B3BE-B32B-12FC-10CB349A5AC3}"/>
              </a:ext>
            </a:extLst>
          </p:cNvPr>
          <p:cNvSpPr/>
          <p:nvPr/>
        </p:nvSpPr>
        <p:spPr>
          <a:xfrm>
            <a:off x="4952432" y="4520997"/>
            <a:ext cx="2150478" cy="1800000"/>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Financial Planning &amp; Analysis
General Accounting
Accounts Payable
Internal Audit &amp; Reporting
Governance, Risk &amp; Compliance</a:t>
            </a:r>
          </a:p>
        </p:txBody>
      </p:sp>
      <p:sp>
        <p:nvSpPr>
          <p:cNvPr id="62" name="Rectangle 61">
            <a:extLst>
              <a:ext uri="{FF2B5EF4-FFF2-40B4-BE49-F238E27FC236}">
                <a16:creationId xmlns:a16="http://schemas.microsoft.com/office/drawing/2014/main" id="{1D5A2B93-A726-EE26-F715-6E5B0446AF74}"/>
              </a:ext>
            </a:extLst>
          </p:cNvPr>
          <p:cNvSpPr/>
          <p:nvPr/>
        </p:nvSpPr>
        <p:spPr>
          <a:xfrm>
            <a:off x="5303009" y="1668086"/>
            <a:ext cx="2416577" cy="253916"/>
          </a:xfrm>
          <a:prstGeom prst="rect">
            <a:avLst/>
          </a:prstGeom>
          <a:solidFill>
            <a:schemeClr val="tx1">
              <a:lumMod val="65000"/>
              <a:lumOff val="3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strike="noStrike" kern="0" cap="none" spc="0" normalizeH="0" baseline="0" noProof="0">
                <a:ln>
                  <a:noFill/>
                </a:ln>
                <a:solidFill>
                  <a:schemeClr val="bg1"/>
                </a:solidFill>
                <a:effectLst/>
                <a:uLnTx/>
                <a:uFillTx/>
                <a:latin typeface="Calibri" panose="020F0502020204030204" pitchFamily="34" charset="0"/>
                <a:ea typeface="+mn-ea"/>
                <a:cs typeface="Calibri" panose="020F0502020204030204" pitchFamily="34" charset="0"/>
              </a:rPr>
              <a:t>Job Postings Timeline</a:t>
            </a:r>
          </a:p>
        </p:txBody>
      </p:sp>
      <p:sp>
        <p:nvSpPr>
          <p:cNvPr id="74" name="TextBox 73"/>
          <p:cNvSpPr txBox="1"/>
          <p:nvPr/>
        </p:nvSpPr>
        <p:spPr>
          <a:xfrm>
            <a:off x="5230262" y="2057510"/>
            <a:ext cx="2485125" cy="1992299"/>
          </a:xfrm>
          <a:prstGeom prst="rect">
            <a:avLst/>
          </a:prstGeom>
          <a:noFill/>
        </p:spPr>
        <p:txBody>
          <a:bodyPr wrap="none">
            <a:spAutoFit/>
          </a:bodyPr>
          <a:lstStyle/>
          <a:p/>
        </p:txBody>
      </p:sp>
      <p:cxnSp>
        <p:nvCxnSpPr>
          <p:cNvPr id="74" name="Straight Connector 73">
            <a:extLst>
              <a:ext uri="{FF2B5EF4-FFF2-40B4-BE49-F238E27FC236}">
                <a16:creationId xmlns:a16="http://schemas.microsoft.com/office/drawing/2014/main" id="{158806C6-B1C4-34EB-26BD-E7DE502DCD6E}"/>
              </a:ext>
            </a:extLst>
          </p:cNvPr>
          <p:cNvCxnSpPr>
            <a:cxnSpLocks/>
          </p:cNvCxnSpPr>
          <p:nvPr/>
        </p:nvCxnSpPr>
        <p:spPr>
          <a:xfrm>
            <a:off x="234392" y="4174017"/>
            <a:ext cx="4540708" cy="11262"/>
          </a:xfrm>
          <a:prstGeom prst="line">
            <a:avLst/>
          </a:prstGeom>
          <a:ln>
            <a:solidFill>
              <a:srgbClr val="D9D9D9"/>
            </a:solidFill>
            <a:prstDash val="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E6FBC9E9-9EC0-F46B-C1F7-A8C596569459}"/>
              </a:ext>
            </a:extLst>
          </p:cNvPr>
          <p:cNvGrpSpPr/>
          <p:nvPr/>
        </p:nvGrpSpPr>
        <p:grpSpPr>
          <a:xfrm>
            <a:off x="3028465" y="3985310"/>
            <a:ext cx="1798131" cy="180919"/>
            <a:chOff x="2439890" y="3716456"/>
            <a:chExt cx="2168666" cy="200055"/>
          </a:xfrm>
        </p:grpSpPr>
        <p:sp>
          <p:nvSpPr>
            <p:cNvPr id="49" name="Oval 48">
              <a:extLst>
                <a:ext uri="{FF2B5EF4-FFF2-40B4-BE49-F238E27FC236}">
                  <a16:creationId xmlns:a16="http://schemas.microsoft.com/office/drawing/2014/main" id="{EFCD389B-2287-A1BA-71E9-96D0579414EA}"/>
                </a:ext>
              </a:extLst>
            </p:cNvPr>
            <p:cNvSpPr/>
            <p:nvPr/>
          </p:nvSpPr>
          <p:spPr>
            <a:xfrm>
              <a:off x="2439890" y="3758985"/>
              <a:ext cx="159318" cy="145774"/>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0" name="Rectangle 49">
              <a:extLst>
                <a:ext uri="{FF2B5EF4-FFF2-40B4-BE49-F238E27FC236}">
                  <a16:creationId xmlns:a16="http://schemas.microsoft.com/office/drawing/2014/main" id="{EAAD88C3-B6DE-DB4D-2012-4EAECF8D6616}"/>
                </a:ext>
              </a:extLst>
            </p:cNvPr>
            <p:cNvSpPr/>
            <p:nvPr/>
          </p:nvSpPr>
          <p:spPr>
            <a:xfrm>
              <a:off x="2568714" y="3716456"/>
              <a:ext cx="47250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HIGH</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31146B80-C59C-DF40-127E-962EB85E2C0E}"/>
                </a:ext>
              </a:extLst>
            </p:cNvPr>
            <p:cNvSpPr/>
            <p:nvPr/>
          </p:nvSpPr>
          <p:spPr>
            <a:xfrm>
              <a:off x="3185059" y="3771635"/>
              <a:ext cx="131669" cy="120475"/>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2" name="Rectangle 51">
              <a:extLst>
                <a:ext uri="{FF2B5EF4-FFF2-40B4-BE49-F238E27FC236}">
                  <a16:creationId xmlns:a16="http://schemas.microsoft.com/office/drawing/2014/main" id="{46002404-1E99-AA4A-EBD5-AC524144D585}"/>
                </a:ext>
              </a:extLst>
            </p:cNvPr>
            <p:cNvSpPr/>
            <p:nvPr/>
          </p:nvSpPr>
          <p:spPr>
            <a:xfrm>
              <a:off x="3278516" y="3716456"/>
              <a:ext cx="724675"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MEDIUM</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3" name="Oval 52">
              <a:extLst>
                <a:ext uri="{FF2B5EF4-FFF2-40B4-BE49-F238E27FC236}">
                  <a16:creationId xmlns:a16="http://schemas.microsoft.com/office/drawing/2014/main" id="{39B14F57-31F0-9DA4-9426-A06FF21B0F59}"/>
                </a:ext>
              </a:extLst>
            </p:cNvPr>
            <p:cNvSpPr/>
            <p:nvPr/>
          </p:nvSpPr>
          <p:spPr>
            <a:xfrm>
              <a:off x="4067246" y="3782089"/>
              <a:ext cx="108818" cy="99566"/>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4" name="Rectangle 53">
              <a:extLst>
                <a:ext uri="{FF2B5EF4-FFF2-40B4-BE49-F238E27FC236}">
                  <a16:creationId xmlns:a16="http://schemas.microsoft.com/office/drawing/2014/main" id="{396BA48C-3519-0BBD-B8F9-DCC6C29F1D51}"/>
                </a:ext>
              </a:extLst>
            </p:cNvPr>
            <p:cNvSpPr/>
            <p:nvPr/>
          </p:nvSpPr>
          <p:spPr>
            <a:xfrm>
              <a:off x="4113593" y="3716456"/>
              <a:ext cx="49496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LOW</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sp>
        <p:nvSpPr>
          <p:cNvPr id="4" name="Rectangle 3">
            <a:extLst>
              <a:ext uri="{FF2B5EF4-FFF2-40B4-BE49-F238E27FC236}">
                <a16:creationId xmlns:a16="http://schemas.microsoft.com/office/drawing/2014/main" id="{EB5FA755-A830-EE21-28B9-2A592C5AE62E}"/>
              </a:ext>
            </a:extLst>
          </p:cNvPr>
          <p:cNvSpPr/>
          <p:nvPr/>
        </p:nvSpPr>
        <p:spPr>
          <a:xfrm>
            <a:off x="9549978"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7" name="TextBox 6">
            <a:extLst>
              <a:ext uri="{FF2B5EF4-FFF2-40B4-BE49-F238E27FC236}">
                <a16:creationId xmlns:a16="http://schemas.microsoft.com/office/drawing/2014/main" id="{8B50A143-181E-A303-5EBA-44AC0CAFA6A5}"/>
              </a:ext>
            </a:extLst>
          </p:cNvPr>
          <p:cNvSpPr txBox="1"/>
          <p:nvPr/>
        </p:nvSpPr>
        <p:spPr>
          <a:xfrm>
            <a:off x="10009745" y="4178319"/>
            <a:ext cx="147201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Core Skills in Demand</a:t>
            </a:r>
          </a:p>
        </p:txBody>
      </p:sp>
      <p:sp>
        <p:nvSpPr>
          <p:cNvPr id="15" name="Rectangle 14">
            <a:extLst>
              <a:ext uri="{FF2B5EF4-FFF2-40B4-BE49-F238E27FC236}">
                <a16:creationId xmlns:a16="http://schemas.microsoft.com/office/drawing/2014/main" id="{EFDA5CB1-73EA-9C5D-DF2C-58D4CD1FA585}"/>
              </a:ext>
            </a:extLst>
          </p:cNvPr>
          <p:cNvSpPr/>
          <p:nvPr/>
        </p:nvSpPr>
        <p:spPr>
          <a:xfrm>
            <a:off x="9636243"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Internal Controls
Auditing
Balance Sheet Analysis
Microsoft Office
Financial Reporting</a:t>
            </a:r>
          </a:p>
        </p:txBody>
      </p:sp>
      <p:sp>
        <p:nvSpPr>
          <p:cNvPr id="20" name="TextBox 19">
            <a:extLst>
              <a:ext uri="{FF2B5EF4-FFF2-40B4-BE49-F238E27FC236}">
                <a16:creationId xmlns:a16="http://schemas.microsoft.com/office/drawing/2014/main" id="{57DB9744-EED6-934B-6A79-5B39B8336982}"/>
              </a:ext>
            </a:extLst>
          </p:cNvPr>
          <p:cNvSpPr txBox="1"/>
          <p:nvPr/>
        </p:nvSpPr>
        <p:spPr>
          <a:xfrm>
            <a:off x="10737402" y="6320594"/>
            <a:ext cx="1224000" cy="288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1100" b="1" u="none" i="0">
                <a:solidFill>
                  <a:srgbClr val="000000"/>
                </a:solidFill>
                <a:latin typeface="calibri"/>
                <a:hlinkClick r:id="rId5"/>
              </a:rPr>
              <a:t>Get more insights</a:t>
            </a:r>
          </a:p>
        </p:txBody>
      </p:sp>
      <p:sp>
        <p:nvSpPr>
          <p:cNvPr id="2" name="TextBox 1">
            <a:extLst>
              <a:ext uri="{FF2B5EF4-FFF2-40B4-BE49-F238E27FC236}">
                <a16:creationId xmlns:a16="http://schemas.microsoft.com/office/drawing/2014/main" id="{E7CF57D9-0224-867D-856A-F06075BDA1EA}"/>
              </a:ext>
            </a:extLst>
          </p:cNvPr>
          <p:cNvSpPr txBox="1"/>
          <p:nvPr/>
        </p:nvSpPr>
        <p:spPr>
          <a:xfrm>
            <a:off x="132520" y="1703764"/>
            <a:ext cx="4694076" cy="2304000"/>
          </a:xfrm>
          <a:prstGeom prst="rect">
            <a:avLst/>
          </a:prstGeom>
          <a:noFill/>
        </p:spPr>
        <p:txBody>
          <a:bodyPr wrap="square" rtlCol="0">
            <a:spAutoFit/>
          </a:bodyPr>
          <a:lstStyle/>
          <a:p/>
        </p:txBody>
      </p:sp>
      <p:pic>
        <p:nvPicPr>
          <p:cNvPr id="75" name="Picture 74" descr="image.png"/>
          <p:cNvPicPr>
            <a:picLocks noChangeAspect="1"/>
          </p:cNvPicPr>
          <p:nvPr/>
        </p:nvPicPr>
        <p:blipFill>
          <a:blip r:embed="rId3"/>
          <a:stretch>
            <a:fillRect/>
          </a:stretch>
        </p:blipFill>
        <p:spPr>
          <a:xfrm>
            <a:off x="136408" y="2036614"/>
            <a:ext cx="4686300" cy="1638300"/>
          </a:xfrm>
          <a:prstGeom prst="rect">
            <a:avLst/>
          </a:prstGeom>
        </p:spPr>
      </p:pic>
      <p:graphicFrame>
        <p:nvGraphicFramePr>
          <p:cNvPr id="76" name="Chart 75"/>
          <p:cNvGraphicFramePr>
            <a:graphicFrameLocks noGrp="1"/>
          </p:cNvGraphicFramePr>
          <p:nvPr/>
        </p:nvGraphicFramePr>
        <p:xfrm>
          <a:off x="5230262" y="2057510"/>
          <a:ext cx="2485125" cy="1992299"/>
        </p:xfrm>
        <a:graphic>
          <a:graphicData uri="http://schemas.openxmlformats.org/drawingml/2006/chart">
            <c:chart xmlns:c="http://schemas.openxmlformats.org/drawingml/2006/chart" r:id="rId4"/>
          </a:graphicData>
        </a:graphic>
      </p:graphicFrame>
    </p:spTree>
  </p:cSld>
  <p:clrMapOvr>
    <a:masterClrMapping/>
  </p:clrMapOvr>
</p:sld>
</file>

<file path=ppt/slides/slide10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lang="en-IN" sz="1600" b="1" u="none" i="0">
                <a:solidFill>
                  <a:srgbClr val="C00000"/>
                </a:solidFill>
                <a:latin typeface="Calibri" panose="020F0502020204030204" pitchFamily="34" charset="0"/>
                <a:cs typeface="Calibri" panose="020F0502020204030204" pitchFamily="34" charset="0"/>
              </a:rPr>
              <a:t>Hiring Analysis – Administrative Operations</a:t>
            </a:r>
          </a:p>
        </p:txBody>
      </p:sp>
      <p:sp>
        <p:nvSpPr>
          <p:cNvPr id="40" name="TextBox 39">
            <a:extLst>
              <a:ext uri="{FF2B5EF4-FFF2-40B4-BE49-F238E27FC236}">
                <a16:creationId xmlns:a16="http://schemas.microsoft.com/office/drawing/2014/main" id="{DA511D22-D519-F004-5A2F-D16836396E25}"/>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insights as mentioned above are based on job postings data for the last 12 months and are not exhaustive</a:t>
            </a:r>
          </a:p>
        </p:txBody>
      </p:sp>
      <p:graphicFrame>
        <p:nvGraphicFramePr>
          <p:cNvPr id="42" name="Table 41">
            <a:extLst>
              <a:ext uri="{FF2B5EF4-FFF2-40B4-BE49-F238E27FC236}">
                <a16:creationId xmlns:a16="http://schemas.microsoft.com/office/drawing/2014/main" id="{EE1CA859-1645-2583-CFCD-F62298DE7867}"/>
              </a:ext>
            </a:extLst>
          </p:cNvPr>
          <p:cNvGraphicFramePr>
            <a:graphicFrameLocks noGrp="1"/>
          </p:cNvGraphicFramePr>
          <p:nvPr>
            <p:extLst>
              <p:ext uri="{D42A27DB-BD31-4B8C-83A1-F6EECF244321}">
                <p14:modId xmlns:p14="http://schemas.microsoft.com/office/powerpoint/2010/main" val="3372936006"/>
              </p:ext>
            </p:extLst>
          </p:nvPr>
        </p:nvGraphicFramePr>
        <p:xfrm>
          <a:off x="8009055" y="1055939"/>
          <a:ext cx="3891922" cy="3005980"/>
        </p:xfrm>
        <a:graphic>
          <a:graphicData uri="http://schemas.openxmlformats.org/drawingml/2006/table">
            <a:tbl>
              <a:tblPr firstRow="1" bandRow="1">
                <a:tableStyleId>{5C22544A-7EE6-4342-B048-85BDC9FD1C3A}</a:tableStyleId>
              </a:tblPr>
              <a:tblGrid>
                <a:gridCol w="2631407">
                  <a:extLst>
                    <a:ext uri="{9D8B030D-6E8A-4147-A177-3AD203B41FA5}">
                      <a16:colId xmlns:a16="http://schemas.microsoft.com/office/drawing/2014/main" val="2729036339"/>
                    </a:ext>
                  </a:extLst>
                </a:gridCol>
                <a:gridCol w="1260515">
                  <a:extLst>
                    <a:ext uri="{9D8B030D-6E8A-4147-A177-3AD203B41FA5}">
                      <a16:colId xmlns:a16="http://schemas.microsoft.com/office/drawing/2014/main" val="1433516021"/>
                    </a:ext>
                  </a:extLst>
                </a:gridCol>
              </a:tblGrid>
              <a:tr h="375930">
                <a:tc>
                  <a:txBody>
                    <a:bodyPr/>
                    <a:lstStyle/>
                    <a:p>
                      <a:pPr algn="ctr"/>
                      <a:r>
                        <a:rPr sz="1050" b="1">
                          <a:latin typeface="Calibri"/>
                        </a:rPr>
                        <a:t>Top Locations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a:r>
                        <a:rPr sz="1050" b="1">
                          <a:latin typeface="Calibri"/>
                        </a:rPr>
                        <a:t># of Job Postings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161688019"/>
                  </a:ext>
                </a:extLst>
              </a:tr>
              <a:tr h="237329">
                <a:tc>
                  <a:txBody>
                    <a:bodyPr/>
                    <a:lstStyle/>
                    <a:p>
                      <a:pPr algn="ctr"/>
                      <a:r>
                        <a:rPr sz="1100" b="0">
                          <a:solidFill>
                            <a:srgbClr val="000000"/>
                          </a:solidFill>
                          <a:latin typeface="calibri"/>
                        </a:rPr>
                        <a:t>Rio de Janeiro Area, Brazil</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38</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24536762"/>
                  </a:ext>
                </a:extLst>
              </a:tr>
              <a:tr h="237329">
                <a:tc>
                  <a:txBody>
                    <a:bodyPr/>
                    <a:lstStyle/>
                    <a:p>
                      <a:pPr algn="ctr"/>
                      <a:r>
                        <a:rPr sz="1100" b="0">
                          <a:solidFill>
                            <a:srgbClr val="000000"/>
                          </a:solidFill>
                          <a:latin typeface="calibri"/>
                        </a:rPr>
                        <a:t>Aberdeen, United Kingdom</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18</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1428468"/>
                  </a:ext>
                </a:extLst>
              </a:tr>
              <a:tr h="237329">
                <a:tc>
                  <a:txBody>
                    <a:bodyPr/>
                    <a:lstStyle/>
                    <a:p>
                      <a:pPr algn="ctr"/>
                      <a:r>
                        <a:rPr sz="1100" b="0">
                          <a:solidFill>
                            <a:srgbClr val="000000"/>
                          </a:solidFill>
                          <a:latin typeface="calibri"/>
                        </a:rPr>
                        <a:t>Houston, Texas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12</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748685650"/>
                  </a:ext>
                </a:extLst>
              </a:tr>
              <a:tr h="237329">
                <a:tc>
                  <a:txBody>
                    <a:bodyPr/>
                    <a:lstStyle/>
                    <a:p>
                      <a:pPr algn="ctr"/>
                      <a:r>
                        <a:rPr sz="1100" b="0">
                          <a:solidFill>
                            <a:srgbClr val="000000"/>
                          </a:solidFill>
                          <a:latin typeface="calibri"/>
                        </a:rPr>
                        <a:t>Singapore</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10</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48214868"/>
                  </a:ext>
                </a:extLst>
              </a:tr>
              <a:tr h="237329">
                <a:tc>
                  <a:txBody>
                    <a:bodyPr/>
                    <a:lstStyle/>
                    <a:p>
                      <a:pPr algn="ctr"/>
                      <a:r>
                        <a:rPr sz="1100" b="0">
                          <a:solidFill>
                            <a:srgbClr val="000000"/>
                          </a:solidFill>
                          <a:latin typeface="calibri"/>
                        </a:rPr>
                        <a:t>Seine-Maritime Area, France</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6</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09914699"/>
                  </a:ext>
                </a:extLst>
              </a:tr>
              <a:tr h="237329">
                <a:tc>
                  <a:txBody>
                    <a:bodyPr/>
                    <a:lstStyle/>
                    <a:p>
                      <a:pPr algn="ctr"/>
                      <a:r>
                        <a:rPr sz="1100" b="0">
                          <a:solidFill>
                            <a:srgbClr val="000000"/>
                          </a:solidFill>
                          <a:latin typeface="calibri"/>
                        </a:rPr>
                        <a:t>Krakow, Poland</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6</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74363325"/>
                  </a:ext>
                </a:extLst>
              </a:tr>
              <a:tr h="237329">
                <a:tc>
                  <a:txBody>
                    <a:bodyPr/>
                    <a:lstStyle/>
                    <a:p>
                      <a:pPr algn="ctr"/>
                      <a:r>
                        <a:rPr sz="1100" b="0">
                          <a:solidFill>
                            <a:srgbClr val="000000"/>
                          </a:solidFill>
                          <a:latin typeface="calibri"/>
                        </a:rPr>
                        <a:t>Veracruz Area, Mexico</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4</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4209459"/>
                  </a:ext>
                </a:extLst>
              </a:tr>
              <a:tr h="237329">
                <a:tc>
                  <a:txBody>
                    <a:bodyPr/>
                    <a:lstStyle/>
                    <a:p>
                      <a:pPr algn="ctr"/>
                      <a:r>
                        <a:rPr sz="1100" b="0">
                          <a:solidFill>
                            <a:srgbClr val="000000"/>
                          </a:solidFill>
                          <a:latin typeface="calibri"/>
                        </a:rPr>
                        <a:t>Rivers, Nigeria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4</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5323674"/>
                  </a:ext>
                </a:extLst>
              </a:tr>
              <a:tr h="297407">
                <a:tc>
                  <a:txBody>
                    <a:bodyPr/>
                    <a:lstStyle/>
                    <a:p>
                      <a:pPr algn="ctr"/>
                      <a:r>
                        <a:rPr sz="1100" b="0">
                          <a:solidFill>
                            <a:srgbClr val="000000"/>
                          </a:solidFill>
                          <a:latin typeface="calibri"/>
                        </a:rPr>
                        <a:t>Hyderabad Area, India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4</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31945290"/>
                  </a:ext>
                </a:extLst>
              </a:tr>
              <a:tr h="434011">
                <a:tc>
                  <a:txBody>
                    <a:bodyPr/>
                    <a:lstStyle/>
                    <a:p>
                      <a:pPr algn="ctr"/>
                      <a:r>
                        <a:rPr sz="1100" b="0">
                          <a:solidFill>
                            <a:srgbClr val="000000"/>
                          </a:solidFill>
                          <a:latin typeface="calibri"/>
                        </a:rPr>
                        <a:t>Eastern, Saudi Arabia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4</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99805037"/>
                  </a:ext>
                </a:extLst>
              </a:tr>
            </a:tbl>
          </a:graphicData>
        </a:graphic>
      </p:graphicFrame>
      <p:sp>
        <p:nvSpPr>
          <p:cNvPr id="3" name="Rectangle 2">
            <a:extLst>
              <a:ext uri="{FF2B5EF4-FFF2-40B4-BE49-F238E27FC236}">
                <a16:creationId xmlns:a16="http://schemas.microsoft.com/office/drawing/2014/main" id="{C29E0055-6586-8999-480D-B6E9DD7F7F76}"/>
              </a:ext>
            </a:extLst>
          </p:cNvPr>
          <p:cNvSpPr/>
          <p:nvPr/>
        </p:nvSpPr>
        <p:spPr>
          <a:xfrm>
            <a:off x="132520" y="1047461"/>
            <a:ext cx="7591932" cy="58309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F8D73CD-725A-D338-809A-331DB0B33268}"/>
              </a:ext>
            </a:extLst>
          </p:cNvPr>
          <p:cNvSpPr/>
          <p:nvPr/>
        </p:nvSpPr>
        <p:spPr>
          <a:xfrm>
            <a:off x="571365" y="1125542"/>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kern="0" u="none" i="0">
                <a:solidFill>
                  <a:srgbClr val="FFFF00"/>
                </a:solidFill>
                <a:latin typeface="calibri" panose="020F0502020204030204" pitchFamily="34" charset="0"/>
                <a:ea typeface="Calibri" panose="020F0502020204030204" pitchFamily="34" charset="0"/>
                <a:cs typeface="Calibri" panose="020F0502020204030204" pitchFamily="34" charset="0"/>
              </a:rPr>
              <a:t>133</a:t>
            </a:r>
            <a:endParaRPr kumimoji="0" lang="en-IN" sz="1100" b="1"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AF901A7-6C73-CA01-C92B-A607D6344EB7}"/>
              </a:ext>
            </a:extLst>
          </p:cNvPr>
          <p:cNvSpPr/>
          <p:nvPr/>
        </p:nvSpPr>
        <p:spPr>
          <a:xfrm>
            <a:off x="1583819" y="1094765"/>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Job Postings (in last 12 Months)</a:t>
            </a:r>
            <a:endPar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0269A8DA-1EBF-1443-B103-688B0653C091}"/>
              </a:ext>
            </a:extLst>
          </p:cNvPr>
          <p:cNvSpPr/>
          <p:nvPr/>
        </p:nvSpPr>
        <p:spPr>
          <a:xfrm>
            <a:off x="4134567" y="1125541"/>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u="none" strike="noStrike" kern="0" cap="none" spc="0" normalizeH="0" baseline="0" noProof="0" i="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rPr>
              <a:t>22</a:t>
            </a:r>
          </a:p>
        </p:txBody>
      </p:sp>
      <p:sp>
        <p:nvSpPr>
          <p:cNvPr id="11" name="Rectangle 10">
            <a:extLst>
              <a:ext uri="{FF2B5EF4-FFF2-40B4-BE49-F238E27FC236}">
                <a16:creationId xmlns:a16="http://schemas.microsoft.com/office/drawing/2014/main" id="{E461DA36-AD4B-A720-095B-EAF197DFFCE1}"/>
              </a:ext>
            </a:extLst>
          </p:cNvPr>
          <p:cNvSpPr/>
          <p:nvPr/>
        </p:nvSpPr>
        <p:spPr>
          <a:xfrm>
            <a:off x="5438570" y="1094764"/>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Locations with Job Postings (in last 12 Months)</a:t>
            </a:r>
          </a:p>
        </p:txBody>
      </p:sp>
      <p:cxnSp>
        <p:nvCxnSpPr>
          <p:cNvPr id="12" name="Straight Connector 11">
            <a:extLst>
              <a:ext uri="{FF2B5EF4-FFF2-40B4-BE49-F238E27FC236}">
                <a16:creationId xmlns:a16="http://schemas.microsoft.com/office/drawing/2014/main" id="{53DED7A8-0B1C-A365-C9F1-F2FDB3F4CB6C}"/>
              </a:ext>
            </a:extLst>
          </p:cNvPr>
          <p:cNvCxnSpPr>
            <a:cxnSpLocks/>
            <a:stCxn id="3" idx="0"/>
            <a:endCxn id="3" idx="2"/>
          </p:cNvCxnSpPr>
          <p:nvPr/>
        </p:nvCxnSpPr>
        <p:spPr>
          <a:xfrm>
            <a:off x="3928486" y="1047461"/>
            <a:ext cx="0" cy="5830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E940E9D-5083-A79A-6244-D903606D7844}"/>
              </a:ext>
            </a:extLst>
          </p:cNvPr>
          <p:cNvSpPr/>
          <p:nvPr/>
        </p:nvSpPr>
        <p:spPr>
          <a:xfrm>
            <a:off x="7188115"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16" name="TextBox 15">
            <a:extLst>
              <a:ext uri="{FF2B5EF4-FFF2-40B4-BE49-F238E27FC236}">
                <a16:creationId xmlns:a16="http://schemas.microsoft.com/office/drawing/2014/main" id="{6B1F695D-DD55-FF58-17F8-00050061E47F}"/>
              </a:ext>
            </a:extLst>
          </p:cNvPr>
          <p:cNvSpPr txBox="1"/>
          <p:nvPr/>
        </p:nvSpPr>
        <p:spPr>
          <a:xfrm>
            <a:off x="7647882" y="4178319"/>
            <a:ext cx="1399211"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Job Titles in Demand</a:t>
            </a:r>
          </a:p>
        </p:txBody>
      </p:sp>
      <p:sp>
        <p:nvSpPr>
          <p:cNvPr id="23" name="Rectangle 22">
            <a:extLst>
              <a:ext uri="{FF2B5EF4-FFF2-40B4-BE49-F238E27FC236}">
                <a16:creationId xmlns:a16="http://schemas.microsoft.com/office/drawing/2014/main" id="{2AB01305-02B9-821A-C382-DC969A5334A8}"/>
              </a:ext>
            </a:extLst>
          </p:cNvPr>
          <p:cNvSpPr/>
          <p:nvPr/>
        </p:nvSpPr>
        <p:spPr>
          <a:xfrm>
            <a:off x="7274380"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Tec Hse Offshore Iii
Executive Assistant
Administrative Assistant
Hse Manager
Tec Hse Iii</a:t>
            </a:r>
          </a:p>
        </p:txBody>
      </p:sp>
      <p:sp>
        <p:nvSpPr>
          <p:cNvPr id="17" name="TextBox 16">
            <a:extLst>
              <a:ext uri="{FF2B5EF4-FFF2-40B4-BE49-F238E27FC236}">
                <a16:creationId xmlns:a16="http://schemas.microsoft.com/office/drawing/2014/main" id="{E0E997F7-D01E-D0A9-4A20-2FD17794FD5C}"/>
              </a:ext>
            </a:extLst>
          </p:cNvPr>
          <p:cNvSpPr txBox="1"/>
          <p:nvPr/>
        </p:nvSpPr>
        <p:spPr>
          <a:xfrm>
            <a:off x="5277593" y="4178468"/>
            <a:ext cx="145209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Top Workloads</a:t>
            </a:r>
          </a:p>
        </p:txBody>
      </p:sp>
      <p:sp>
        <p:nvSpPr>
          <p:cNvPr id="38" name="Rectangle 37">
            <a:extLst>
              <a:ext uri="{FF2B5EF4-FFF2-40B4-BE49-F238E27FC236}">
                <a16:creationId xmlns:a16="http://schemas.microsoft.com/office/drawing/2014/main" id="{3582F252-B09E-9B60-FF98-88D2AA209A7C}"/>
              </a:ext>
            </a:extLst>
          </p:cNvPr>
          <p:cNvSpPr/>
          <p:nvPr/>
        </p:nvSpPr>
        <p:spPr>
          <a:xfrm>
            <a:off x="4862282" y="4168402"/>
            <a:ext cx="228271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9" name="Rectangle 38">
            <a:extLst>
              <a:ext uri="{FF2B5EF4-FFF2-40B4-BE49-F238E27FC236}">
                <a16:creationId xmlns:a16="http://schemas.microsoft.com/office/drawing/2014/main" id="{733434C1-B3BE-B32B-12FC-10CB349A5AC3}"/>
              </a:ext>
            </a:extLst>
          </p:cNvPr>
          <p:cNvSpPr/>
          <p:nvPr/>
        </p:nvSpPr>
        <p:spPr>
          <a:xfrm>
            <a:off x="4952432" y="4520997"/>
            <a:ext cx="2150478" cy="1800000"/>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Environment, Health &amp; Safety
Asset Maintenance &amp; Engineering
Admin &amp; Support
Project/Programs Management
Governance, Risk &amp; Compliance</a:t>
            </a:r>
          </a:p>
        </p:txBody>
      </p:sp>
      <p:sp>
        <p:nvSpPr>
          <p:cNvPr id="62" name="Rectangle 61">
            <a:extLst>
              <a:ext uri="{FF2B5EF4-FFF2-40B4-BE49-F238E27FC236}">
                <a16:creationId xmlns:a16="http://schemas.microsoft.com/office/drawing/2014/main" id="{1D5A2B93-A726-EE26-F715-6E5B0446AF74}"/>
              </a:ext>
            </a:extLst>
          </p:cNvPr>
          <p:cNvSpPr/>
          <p:nvPr/>
        </p:nvSpPr>
        <p:spPr>
          <a:xfrm>
            <a:off x="5303009" y="1668086"/>
            <a:ext cx="2416577" cy="253916"/>
          </a:xfrm>
          <a:prstGeom prst="rect">
            <a:avLst/>
          </a:prstGeom>
          <a:solidFill>
            <a:schemeClr val="tx1">
              <a:lumMod val="65000"/>
              <a:lumOff val="3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strike="noStrike" kern="0" cap="none" spc="0" normalizeH="0" baseline="0" noProof="0">
                <a:ln>
                  <a:noFill/>
                </a:ln>
                <a:solidFill>
                  <a:schemeClr val="bg1"/>
                </a:solidFill>
                <a:effectLst/>
                <a:uLnTx/>
                <a:uFillTx/>
                <a:latin typeface="Calibri" panose="020F0502020204030204" pitchFamily="34" charset="0"/>
                <a:ea typeface="+mn-ea"/>
                <a:cs typeface="Calibri" panose="020F0502020204030204" pitchFamily="34" charset="0"/>
              </a:rPr>
              <a:t>Job Postings Timeline</a:t>
            </a:r>
          </a:p>
        </p:txBody>
      </p:sp>
      <p:sp>
        <p:nvSpPr>
          <p:cNvPr id="74" name="TextBox 73"/>
          <p:cNvSpPr txBox="1"/>
          <p:nvPr/>
        </p:nvSpPr>
        <p:spPr>
          <a:xfrm>
            <a:off x="5230262" y="2057510"/>
            <a:ext cx="2485125" cy="1992299"/>
          </a:xfrm>
          <a:prstGeom prst="rect">
            <a:avLst/>
          </a:prstGeom>
          <a:noFill/>
        </p:spPr>
        <p:txBody>
          <a:bodyPr wrap="none">
            <a:spAutoFit/>
          </a:bodyPr>
          <a:lstStyle/>
          <a:p/>
        </p:txBody>
      </p:sp>
      <p:cxnSp>
        <p:nvCxnSpPr>
          <p:cNvPr id="74" name="Straight Connector 73">
            <a:extLst>
              <a:ext uri="{FF2B5EF4-FFF2-40B4-BE49-F238E27FC236}">
                <a16:creationId xmlns:a16="http://schemas.microsoft.com/office/drawing/2014/main" id="{158806C6-B1C4-34EB-26BD-E7DE502DCD6E}"/>
              </a:ext>
            </a:extLst>
          </p:cNvPr>
          <p:cNvCxnSpPr>
            <a:cxnSpLocks/>
          </p:cNvCxnSpPr>
          <p:nvPr/>
        </p:nvCxnSpPr>
        <p:spPr>
          <a:xfrm>
            <a:off x="234392" y="4174017"/>
            <a:ext cx="4540708" cy="11262"/>
          </a:xfrm>
          <a:prstGeom prst="line">
            <a:avLst/>
          </a:prstGeom>
          <a:ln>
            <a:solidFill>
              <a:srgbClr val="D9D9D9"/>
            </a:solidFill>
            <a:prstDash val="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E6FBC9E9-9EC0-F46B-C1F7-A8C596569459}"/>
              </a:ext>
            </a:extLst>
          </p:cNvPr>
          <p:cNvGrpSpPr/>
          <p:nvPr/>
        </p:nvGrpSpPr>
        <p:grpSpPr>
          <a:xfrm>
            <a:off x="3028465" y="3985310"/>
            <a:ext cx="1798131" cy="180919"/>
            <a:chOff x="2439890" y="3716456"/>
            <a:chExt cx="2168666" cy="200055"/>
          </a:xfrm>
        </p:grpSpPr>
        <p:sp>
          <p:nvSpPr>
            <p:cNvPr id="49" name="Oval 48">
              <a:extLst>
                <a:ext uri="{FF2B5EF4-FFF2-40B4-BE49-F238E27FC236}">
                  <a16:creationId xmlns:a16="http://schemas.microsoft.com/office/drawing/2014/main" id="{EFCD389B-2287-A1BA-71E9-96D0579414EA}"/>
                </a:ext>
              </a:extLst>
            </p:cNvPr>
            <p:cNvSpPr/>
            <p:nvPr/>
          </p:nvSpPr>
          <p:spPr>
            <a:xfrm>
              <a:off x="2439890" y="3758985"/>
              <a:ext cx="159318" cy="145774"/>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0" name="Rectangle 49">
              <a:extLst>
                <a:ext uri="{FF2B5EF4-FFF2-40B4-BE49-F238E27FC236}">
                  <a16:creationId xmlns:a16="http://schemas.microsoft.com/office/drawing/2014/main" id="{EAAD88C3-B6DE-DB4D-2012-4EAECF8D6616}"/>
                </a:ext>
              </a:extLst>
            </p:cNvPr>
            <p:cNvSpPr/>
            <p:nvPr/>
          </p:nvSpPr>
          <p:spPr>
            <a:xfrm>
              <a:off x="2568714" y="3716456"/>
              <a:ext cx="47250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HIGH</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31146B80-C59C-DF40-127E-962EB85E2C0E}"/>
                </a:ext>
              </a:extLst>
            </p:cNvPr>
            <p:cNvSpPr/>
            <p:nvPr/>
          </p:nvSpPr>
          <p:spPr>
            <a:xfrm>
              <a:off x="3185059" y="3771635"/>
              <a:ext cx="131669" cy="120475"/>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2" name="Rectangle 51">
              <a:extLst>
                <a:ext uri="{FF2B5EF4-FFF2-40B4-BE49-F238E27FC236}">
                  <a16:creationId xmlns:a16="http://schemas.microsoft.com/office/drawing/2014/main" id="{46002404-1E99-AA4A-EBD5-AC524144D585}"/>
                </a:ext>
              </a:extLst>
            </p:cNvPr>
            <p:cNvSpPr/>
            <p:nvPr/>
          </p:nvSpPr>
          <p:spPr>
            <a:xfrm>
              <a:off x="3278516" y="3716456"/>
              <a:ext cx="724675"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MEDIUM</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3" name="Oval 52">
              <a:extLst>
                <a:ext uri="{FF2B5EF4-FFF2-40B4-BE49-F238E27FC236}">
                  <a16:creationId xmlns:a16="http://schemas.microsoft.com/office/drawing/2014/main" id="{39B14F57-31F0-9DA4-9426-A06FF21B0F59}"/>
                </a:ext>
              </a:extLst>
            </p:cNvPr>
            <p:cNvSpPr/>
            <p:nvPr/>
          </p:nvSpPr>
          <p:spPr>
            <a:xfrm>
              <a:off x="4067246" y="3782089"/>
              <a:ext cx="108818" cy="99566"/>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4" name="Rectangle 53">
              <a:extLst>
                <a:ext uri="{FF2B5EF4-FFF2-40B4-BE49-F238E27FC236}">
                  <a16:creationId xmlns:a16="http://schemas.microsoft.com/office/drawing/2014/main" id="{396BA48C-3519-0BBD-B8F9-DCC6C29F1D51}"/>
                </a:ext>
              </a:extLst>
            </p:cNvPr>
            <p:cNvSpPr/>
            <p:nvPr/>
          </p:nvSpPr>
          <p:spPr>
            <a:xfrm>
              <a:off x="4113593" y="3716456"/>
              <a:ext cx="49496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LOW</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sp>
        <p:nvSpPr>
          <p:cNvPr id="4" name="Rectangle 3">
            <a:extLst>
              <a:ext uri="{FF2B5EF4-FFF2-40B4-BE49-F238E27FC236}">
                <a16:creationId xmlns:a16="http://schemas.microsoft.com/office/drawing/2014/main" id="{EB5FA755-A830-EE21-28B9-2A592C5AE62E}"/>
              </a:ext>
            </a:extLst>
          </p:cNvPr>
          <p:cNvSpPr/>
          <p:nvPr/>
        </p:nvSpPr>
        <p:spPr>
          <a:xfrm>
            <a:off x="9549978"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7" name="TextBox 6">
            <a:extLst>
              <a:ext uri="{FF2B5EF4-FFF2-40B4-BE49-F238E27FC236}">
                <a16:creationId xmlns:a16="http://schemas.microsoft.com/office/drawing/2014/main" id="{8B50A143-181E-A303-5EBA-44AC0CAFA6A5}"/>
              </a:ext>
            </a:extLst>
          </p:cNvPr>
          <p:cNvSpPr txBox="1"/>
          <p:nvPr/>
        </p:nvSpPr>
        <p:spPr>
          <a:xfrm>
            <a:off x="10009745" y="4178319"/>
            <a:ext cx="147201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Core Skills in Demand</a:t>
            </a:r>
          </a:p>
        </p:txBody>
      </p:sp>
      <p:sp>
        <p:nvSpPr>
          <p:cNvPr id="15" name="Rectangle 14">
            <a:extLst>
              <a:ext uri="{FF2B5EF4-FFF2-40B4-BE49-F238E27FC236}">
                <a16:creationId xmlns:a16="http://schemas.microsoft.com/office/drawing/2014/main" id="{EFDA5CB1-73EA-9C5D-DF2C-58D4CD1FA585}"/>
              </a:ext>
            </a:extLst>
          </p:cNvPr>
          <p:cNvSpPr/>
          <p:nvPr/>
        </p:nvSpPr>
        <p:spPr>
          <a:xfrm>
            <a:off x="9636243"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Microsoft Office
HSE Management Systems
Power BI
Incident Investigation
Case Management</a:t>
            </a:r>
          </a:p>
        </p:txBody>
      </p:sp>
      <p:sp>
        <p:nvSpPr>
          <p:cNvPr id="20" name="TextBox 19">
            <a:extLst>
              <a:ext uri="{FF2B5EF4-FFF2-40B4-BE49-F238E27FC236}">
                <a16:creationId xmlns:a16="http://schemas.microsoft.com/office/drawing/2014/main" id="{57DB9744-EED6-934B-6A79-5B39B8336982}"/>
              </a:ext>
            </a:extLst>
          </p:cNvPr>
          <p:cNvSpPr txBox="1"/>
          <p:nvPr/>
        </p:nvSpPr>
        <p:spPr>
          <a:xfrm>
            <a:off x="10737402" y="6320594"/>
            <a:ext cx="1224000" cy="288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1100" b="1" u="none" i="0">
                <a:solidFill>
                  <a:srgbClr val="000000"/>
                </a:solidFill>
                <a:latin typeface="calibri"/>
                <a:hlinkClick r:id="rId5"/>
              </a:rPr>
              <a:t>Get more insights</a:t>
            </a:r>
          </a:p>
        </p:txBody>
      </p:sp>
      <p:sp>
        <p:nvSpPr>
          <p:cNvPr id="2" name="TextBox 1">
            <a:extLst>
              <a:ext uri="{FF2B5EF4-FFF2-40B4-BE49-F238E27FC236}">
                <a16:creationId xmlns:a16="http://schemas.microsoft.com/office/drawing/2014/main" id="{E7CF57D9-0224-867D-856A-F06075BDA1EA}"/>
              </a:ext>
            </a:extLst>
          </p:cNvPr>
          <p:cNvSpPr txBox="1"/>
          <p:nvPr/>
        </p:nvSpPr>
        <p:spPr>
          <a:xfrm>
            <a:off x="132520" y="1703764"/>
            <a:ext cx="4694076" cy="2304000"/>
          </a:xfrm>
          <a:prstGeom prst="rect">
            <a:avLst/>
          </a:prstGeom>
          <a:noFill/>
        </p:spPr>
        <p:txBody>
          <a:bodyPr wrap="square" rtlCol="0">
            <a:spAutoFit/>
          </a:bodyPr>
          <a:lstStyle/>
          <a:p/>
        </p:txBody>
      </p:sp>
      <p:pic>
        <p:nvPicPr>
          <p:cNvPr id="75" name="Picture 74" descr="image.png"/>
          <p:cNvPicPr>
            <a:picLocks noChangeAspect="1"/>
          </p:cNvPicPr>
          <p:nvPr/>
        </p:nvPicPr>
        <p:blipFill>
          <a:blip r:embed="rId3"/>
          <a:stretch>
            <a:fillRect/>
          </a:stretch>
        </p:blipFill>
        <p:spPr>
          <a:xfrm>
            <a:off x="136408" y="2036614"/>
            <a:ext cx="4686300" cy="1638300"/>
          </a:xfrm>
          <a:prstGeom prst="rect">
            <a:avLst/>
          </a:prstGeom>
        </p:spPr>
      </p:pic>
      <p:graphicFrame>
        <p:nvGraphicFramePr>
          <p:cNvPr id="76" name="Chart 75"/>
          <p:cNvGraphicFramePr>
            <a:graphicFrameLocks noGrp="1"/>
          </p:cNvGraphicFramePr>
          <p:nvPr/>
        </p:nvGraphicFramePr>
        <p:xfrm>
          <a:off x="5230262" y="2057510"/>
          <a:ext cx="2485125" cy="1992299"/>
        </p:xfrm>
        <a:graphic>
          <a:graphicData uri="http://schemas.openxmlformats.org/drawingml/2006/chart">
            <c:chart xmlns:c="http://schemas.openxmlformats.org/drawingml/2006/chart" r:id="rId4"/>
          </a:graphicData>
        </a:graphic>
      </p:graphicFrame>
    </p:spTree>
  </p:cSld>
  <p:clrMapOvr>
    <a:masterClrMapping/>
  </p:clrMapOvr>
</p:sld>
</file>

<file path=ppt/slides/slide10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11" name="Rectangle 10">
            <a:extLst>
              <a:ext uri="{FF2B5EF4-FFF2-40B4-BE49-F238E27FC236}">
                <a16:creationId xmlns:a16="http://schemas.microsoft.com/office/drawing/2014/main" id="{6C92289B-9317-EB4D-8046-447E0DB76B42}"/>
              </a:ext>
            </a:extLst>
          </p:cNvPr>
          <p:cNvSpPr>
            <a:spLocks/>
          </p:cNvSpPr>
          <p:nvPr/>
        </p:nvSpPr>
        <p:spPr>
          <a:xfrm>
            <a:off x="2513699" y="1020415"/>
            <a:ext cx="9121709" cy="1774441"/>
          </a:xfrm>
          <a:prstGeom prst="rect">
            <a:avLst/>
          </a:prstGeom>
          <a:noFill/>
          <a:ln w="952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50000"/>
              </a:lnSpc>
              <a:buFont typeface="Arial" panose="020B0604020202020204" pitchFamily="34" charset="0"/>
              <a:buChar char="•"/>
              <a:defRPr/>
            </a:pPr>
            <a:r>
              <a:rPr sz="1200" b="0" u="none" i="0">
                <a:solidFill>
                  <a:srgbClr val="000000"/>
                </a:solidFill>
                <a:latin typeface="calibri"/>
                <a:hlinkClick r:id="rId5"/>
              </a:rPr>
              <a:t>TotalEnergies ENEOS completes rooftop solar power plant with TechnipFMC in Malaysia</a:t>
            </a:r>
            <a:r>
              <a:rPr sz="1200" b="0" u="none" i="0">
                <a:solidFill>
                  <a:srgbClr val="000000"/>
                </a:solidFill>
                <a:latin typeface="calibri"/>
                <a:hlinkClick r:id="rId6"/>
              </a:rPr>
              <a:t>
TotalEnergies ENEOS completes rooftop solar project with TechnipFMC in Malaysia</a:t>
            </a:r>
            <a:r>
              <a:rPr sz="1200" b="0" u="none" i="0">
                <a:solidFill>
                  <a:srgbClr val="000000"/>
                </a:solidFill>
                <a:latin typeface="calibri"/>
                <a:hlinkClick r:id="rId7"/>
              </a:rPr>
              <a:t>
TechnipFMC bags work on Equinors North Sea project</a:t>
            </a:r>
            <a:r>
              <a:rPr sz="1200" b="0" u="none" i="0">
                <a:solidFill>
                  <a:srgbClr val="000000"/>
                </a:solidFill>
                <a:latin typeface="calibri"/>
                <a:hlinkClick r:id="rId8"/>
              </a:rPr>
              <a:t>
TechnipFMC wins significant contract for Equinor's Heidrun extension</a:t>
            </a:r>
          </a:p>
        </p:txBody>
      </p:sp>
      <p:sp>
        <p:nvSpPr>
          <p:cNvPr id="18" name="Title 1">
            <a:extLst>
              <a:ext uri="{FF2B5EF4-FFF2-40B4-BE49-F238E27FC236}">
                <a16:creationId xmlns:a16="http://schemas.microsoft.com/office/drawing/2014/main" id="{E2DAA3B0-B990-DFA8-A43B-3F69B59CDD8A}"/>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a:ln>
                  <a:noFill/>
                </a:ln>
                <a:solidFill>
                  <a:srgbClr val="C00000"/>
                </a:solidFill>
                <a:effectLst/>
                <a:uLnTx/>
                <a:uFillTx/>
                <a:latin typeface="Calibri" panose="020F0502020204030204" pitchFamily="34" charset="0"/>
                <a:ea typeface="+mj-ea"/>
                <a:cs typeface="Calibri" panose="020F0502020204030204" pitchFamily="34" charset="0"/>
              </a:rPr>
              <a:t>Key Signals</a:t>
            </a:r>
          </a:p>
        </p:txBody>
      </p:sp>
      <p:sp>
        <p:nvSpPr>
          <p:cNvPr id="19" name="TextBox 18">
            <a:extLst>
              <a:ext uri="{FF2B5EF4-FFF2-40B4-BE49-F238E27FC236}">
                <a16:creationId xmlns:a16="http://schemas.microsoft.com/office/drawing/2014/main" id="{F89832A3-83C0-11CB-1326-CA516465098C}"/>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The signals mentioned above are not exhaustive.</a:t>
            </a:r>
          </a:p>
        </p:txBody>
      </p:sp>
      <p:sp>
        <p:nvSpPr>
          <p:cNvPr id="2" name="Rectangle 1">
            <a:extLst>
              <a:ext uri="{FF2B5EF4-FFF2-40B4-BE49-F238E27FC236}">
                <a16:creationId xmlns:a16="http://schemas.microsoft.com/office/drawing/2014/main" id="{52FE401B-058E-2FA9-572B-8CAA4D31F6E1}"/>
              </a:ext>
            </a:extLst>
          </p:cNvPr>
          <p:cNvSpPr>
            <a:spLocks/>
          </p:cNvSpPr>
          <p:nvPr/>
        </p:nvSpPr>
        <p:spPr>
          <a:xfrm>
            <a:off x="2520326" y="2913513"/>
            <a:ext cx="9121709" cy="1769777"/>
          </a:xfrm>
          <a:prstGeom prst="rect">
            <a:avLst/>
          </a:prstGeom>
          <a:noFill/>
          <a:ln w="952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50000"/>
              </a:lnSpc>
              <a:buFont typeface="Arial" panose="020B0604020202020204" pitchFamily="34" charset="0"/>
              <a:buChar char="•"/>
              <a:defRPr/>
            </a:pPr>
            <a:r>
              <a:rPr sz="1200" b="0" u="none" i="0">
                <a:solidFill>
                  <a:srgbClr val="000000"/>
                </a:solidFill>
                <a:latin typeface="calibri"/>
                <a:hlinkClick r:id="rId9"/>
              </a:rPr>
              <a:t>Brazils Petrobras and TechnipFMC trial new electric subsea technology</a:t>
            </a:r>
            <a:endParaRPr lang="en-IN" sz="1100">
              <a:solidFill>
                <a:srgbClr val="000000"/>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6E002F1E-F9FD-27D3-F009-EA0F62630751}"/>
              </a:ext>
            </a:extLst>
          </p:cNvPr>
          <p:cNvSpPr>
            <a:spLocks/>
          </p:cNvSpPr>
          <p:nvPr/>
        </p:nvSpPr>
        <p:spPr>
          <a:xfrm>
            <a:off x="2513700" y="4801947"/>
            <a:ext cx="9121709" cy="1769777"/>
          </a:xfrm>
          <a:prstGeom prst="rect">
            <a:avLst/>
          </a:prstGeom>
          <a:noFill/>
          <a:ln w="952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50000"/>
              </a:lnSpc>
              <a:buFont typeface="Arial" panose="020B0604020202020204" pitchFamily="34" charset="0"/>
              <a:buChar char="•"/>
              <a:defRPr/>
            </a:pPr>
            <a:r>
              <a:rPr sz="1200" b="0" u="none" i="0">
                <a:solidFill>
                  <a:srgbClr val="000000"/>
                </a:solidFill>
                <a:latin typeface="calibri"/>
                <a:hlinkClick r:id="rId10"/>
              </a:rPr>
              <a:t>TechnipFMC begins operations at GMR AeroCity Hyderabads SEZ park</a:t>
            </a:r>
            <a:endParaRPr lang="en-IN" sz="1100">
              <a:solidFill>
                <a:srgbClr val="000000"/>
              </a:solidFill>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920894A2-7BDB-77C9-A854-B8571E2F4C38}"/>
              </a:ext>
            </a:extLst>
          </p:cNvPr>
          <p:cNvSpPr/>
          <p:nvPr/>
        </p:nvSpPr>
        <p:spPr>
          <a:xfrm>
            <a:off x="307112" y="1014906"/>
            <a:ext cx="1920082" cy="1774441"/>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a:solidFill>
                <a:srgbClr val="000000"/>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372F8B17-9856-3D0F-DC85-29D63B617E24}"/>
              </a:ext>
            </a:extLst>
          </p:cNvPr>
          <p:cNvSpPr/>
          <p:nvPr/>
        </p:nvSpPr>
        <p:spPr>
          <a:xfrm>
            <a:off x="307112" y="4801947"/>
            <a:ext cx="1920082" cy="1774441"/>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a:solidFill>
                <a:srgbClr val="000000"/>
              </a:solidFill>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968E5654-52D8-B3E6-0352-3D70B19074F3}"/>
              </a:ext>
            </a:extLst>
          </p:cNvPr>
          <p:cNvSpPr/>
          <p:nvPr/>
        </p:nvSpPr>
        <p:spPr>
          <a:xfrm>
            <a:off x="307112" y="3027506"/>
            <a:ext cx="1920082" cy="1774441"/>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a:solidFill>
                <a:srgbClr val="000000"/>
              </a:solidFill>
              <a:latin typeface="Calibri" panose="020F0502020204030204" pitchFamily="34" charset="0"/>
              <a:cs typeface="Calibri" panose="020F0502020204030204" pitchFamily="34" charset="0"/>
            </a:endParaRPr>
          </a:p>
        </p:txBody>
      </p:sp>
      <p:pic>
        <p:nvPicPr>
          <p:cNvPr id="20" name="Picture 19" descr="image.png"/>
          <p:cNvPicPr>
            <a:picLocks noChangeAspect="1"/>
          </p:cNvPicPr>
          <p:nvPr/>
        </p:nvPicPr>
        <p:blipFill>
          <a:blip r:embed="rId2"/>
          <a:stretch>
            <a:fillRect/>
          </a:stretch>
        </p:blipFill>
        <p:spPr>
          <a:xfrm>
            <a:off x="308303" y="1114726"/>
            <a:ext cx="1917700" cy="1574800"/>
          </a:xfrm>
          <a:prstGeom prst="rect">
            <a:avLst/>
          </a:prstGeom>
        </p:spPr>
      </p:pic>
      <p:pic>
        <p:nvPicPr>
          <p:cNvPr id="21" name="Picture 20" descr="image.png"/>
          <p:cNvPicPr>
            <a:picLocks noChangeAspect="1"/>
          </p:cNvPicPr>
          <p:nvPr/>
        </p:nvPicPr>
        <p:blipFill>
          <a:blip r:embed="rId3"/>
          <a:stretch>
            <a:fillRect/>
          </a:stretch>
        </p:blipFill>
        <p:spPr>
          <a:xfrm>
            <a:off x="308303" y="4901767"/>
            <a:ext cx="1917700" cy="1574800"/>
          </a:xfrm>
          <a:prstGeom prst="rect">
            <a:avLst/>
          </a:prstGeom>
        </p:spPr>
      </p:pic>
      <p:pic>
        <p:nvPicPr>
          <p:cNvPr id="22" name="Picture 21" descr="image.png"/>
          <p:cNvPicPr>
            <a:picLocks noChangeAspect="1"/>
          </p:cNvPicPr>
          <p:nvPr/>
        </p:nvPicPr>
        <p:blipFill>
          <a:blip r:embed="rId4"/>
          <a:stretch>
            <a:fillRect/>
          </a:stretch>
        </p:blipFill>
        <p:spPr>
          <a:xfrm>
            <a:off x="308303" y="3127326"/>
            <a:ext cx="1917700" cy="1574800"/>
          </a:xfrm>
          <a:prstGeom prst="rect">
            <a:avLst/>
          </a:prstGeom>
        </p:spPr>
      </p:pic>
    </p:spTree>
  </p:cSld>
  <p:clrMapOvr>
    <a:masterClrMapping/>
  </p:clrMapOvr>
</p:sld>
</file>

<file path=ppt/slides/slide10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18" name="Title 1">
            <a:extLst>
              <a:ext uri="{FF2B5EF4-FFF2-40B4-BE49-F238E27FC236}">
                <a16:creationId xmlns:a16="http://schemas.microsoft.com/office/drawing/2014/main" id="{E2DAA3B0-B990-DFA8-A43B-3F69B59CDD8A}"/>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a:ln>
                  <a:noFill/>
                </a:ln>
                <a:solidFill>
                  <a:srgbClr val="C00000"/>
                </a:solidFill>
                <a:effectLst/>
                <a:uLnTx/>
                <a:uFillTx/>
                <a:latin typeface="Calibri" panose="020F0502020204030204" pitchFamily="34" charset="0"/>
                <a:ea typeface="+mj-ea"/>
                <a:cs typeface="Calibri" panose="020F0502020204030204" pitchFamily="34" charset="0"/>
              </a:rPr>
              <a:t>Key Signals</a:t>
            </a:r>
          </a:p>
        </p:txBody>
      </p:sp>
      <p:sp>
        <p:nvSpPr>
          <p:cNvPr id="19" name="TextBox 18">
            <a:extLst>
              <a:ext uri="{FF2B5EF4-FFF2-40B4-BE49-F238E27FC236}">
                <a16:creationId xmlns:a16="http://schemas.microsoft.com/office/drawing/2014/main" id="{F89832A3-83C0-11CB-1326-CA516465098C}"/>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The signals mentioned above are not exhaustive.</a:t>
            </a:r>
          </a:p>
        </p:txBody>
      </p:sp>
      <p:sp>
        <p:nvSpPr>
          <p:cNvPr id="4" name="Rectangle 3">
            <a:extLst>
              <a:ext uri="{FF2B5EF4-FFF2-40B4-BE49-F238E27FC236}">
                <a16:creationId xmlns:a16="http://schemas.microsoft.com/office/drawing/2014/main" id="{D599295E-036B-92C2-A3EB-4B3D6559B64D}"/>
              </a:ext>
            </a:extLst>
          </p:cNvPr>
          <p:cNvSpPr>
            <a:spLocks/>
          </p:cNvSpPr>
          <p:nvPr/>
        </p:nvSpPr>
        <p:spPr>
          <a:xfrm>
            <a:off x="2513699" y="1209262"/>
            <a:ext cx="9121709" cy="2355573"/>
          </a:xfrm>
          <a:prstGeom prst="rect">
            <a:avLst/>
          </a:prstGeom>
          <a:noFill/>
          <a:ln w="952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50000"/>
              </a:lnSpc>
              <a:buFont typeface="Arial" panose="020B0604020202020204" pitchFamily="34" charset="0"/>
              <a:buChar char="•"/>
              <a:defRPr/>
            </a:pPr>
            <a:r>
              <a:rPr sz="1200" b="0" u="none" i="0">
                <a:solidFill>
                  <a:srgbClr val="000000"/>
                </a:solidFill>
                <a:latin typeface="calibri"/>
                <a:hlinkClick r:id="rId4"/>
              </a:rPr>
              <a:t>TechnipFMC plc : Redefining oil extraction -February 10, 2025 at 04:07 pm EST</a:t>
            </a:r>
          </a:p>
        </p:txBody>
      </p:sp>
      <p:sp>
        <p:nvSpPr>
          <p:cNvPr id="15" name="Rectangle 14">
            <a:extLst>
              <a:ext uri="{FF2B5EF4-FFF2-40B4-BE49-F238E27FC236}">
                <a16:creationId xmlns:a16="http://schemas.microsoft.com/office/drawing/2014/main" id="{A27C331F-51B9-A26A-EE2D-220C3B01204A}"/>
              </a:ext>
            </a:extLst>
          </p:cNvPr>
          <p:cNvSpPr>
            <a:spLocks/>
          </p:cNvSpPr>
          <p:nvPr/>
        </p:nvSpPr>
        <p:spPr>
          <a:xfrm>
            <a:off x="2520326" y="3760306"/>
            <a:ext cx="9121709" cy="2355573"/>
          </a:xfrm>
          <a:prstGeom prst="rect">
            <a:avLst/>
          </a:prstGeom>
          <a:noFill/>
          <a:ln w="952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50000"/>
              </a:lnSpc>
              <a:buFont typeface="Arial" panose="020B0604020202020204" pitchFamily="34" charset="0"/>
              <a:buChar char="•"/>
              <a:defRPr/>
            </a:pPr>
            <a:r>
              <a:rPr sz="1200" b="0" u="none" i="0">
                <a:solidFill>
                  <a:srgbClr val="000000"/>
                </a:solidFill>
                <a:latin typeface="calibri"/>
                <a:hlinkClick r:id="rId5"/>
              </a:rPr>
              <a:t>Interval Partners LP Makes New $4.27 Million Investment in TechnipFMC plc (NYSE:FTI)</a:t>
            </a:r>
            <a:r>
              <a:rPr sz="1200" b="0" u="none" i="0">
                <a:solidFill>
                  <a:srgbClr val="000000"/>
                </a:solidFill>
                <a:latin typeface="calibri"/>
                <a:hlinkClick r:id="rId6"/>
              </a:rPr>
              <a:t>
Acadian Asset Management LLC Invests $4.06 Million in TechnipFMC plc (NYSE:FTI)</a:t>
            </a:r>
            <a:r>
              <a:rPr sz="1200" b="0" u="none" i="0">
                <a:solidFill>
                  <a:srgbClr val="000000"/>
                </a:solidFill>
                <a:latin typeface="calibri"/>
                <a:hlinkClick r:id="rId7"/>
              </a:rPr>
              <a:t>
ORG Partners LLC Invests $33,000 in TechnipFMC plc (NYSE:FTI)</a:t>
            </a:r>
            <a:endParaRPr lang="en-IN" sz="1100">
              <a:solidFill>
                <a:srgbClr val="000000"/>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F3E3488F-5BF3-8B13-95AA-D671F65E21F0}"/>
              </a:ext>
            </a:extLst>
          </p:cNvPr>
          <p:cNvSpPr/>
          <p:nvPr/>
        </p:nvSpPr>
        <p:spPr>
          <a:xfrm>
            <a:off x="311522" y="4069281"/>
            <a:ext cx="1920082" cy="1774441"/>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a:solidFill>
                <a:srgbClr val="000000"/>
              </a:solidFill>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70584D4E-084B-CC9C-7343-65873F886995}"/>
              </a:ext>
            </a:extLst>
          </p:cNvPr>
          <p:cNvSpPr/>
          <p:nvPr/>
        </p:nvSpPr>
        <p:spPr>
          <a:xfrm>
            <a:off x="311522" y="1499827"/>
            <a:ext cx="1920082" cy="1774441"/>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a:solidFill>
                <a:srgbClr val="000000"/>
              </a:solidFill>
              <a:latin typeface="Calibri" panose="020F0502020204030204" pitchFamily="34" charset="0"/>
              <a:cs typeface="Calibri" panose="020F0502020204030204" pitchFamily="34" charset="0"/>
            </a:endParaRPr>
          </a:p>
        </p:txBody>
      </p:sp>
      <p:pic>
        <p:nvPicPr>
          <p:cNvPr id="20" name="Picture 19" descr="image.png"/>
          <p:cNvPicPr>
            <a:picLocks noChangeAspect="1"/>
          </p:cNvPicPr>
          <p:nvPr/>
        </p:nvPicPr>
        <p:blipFill>
          <a:blip r:embed="rId2"/>
          <a:stretch>
            <a:fillRect/>
          </a:stretch>
        </p:blipFill>
        <p:spPr>
          <a:xfrm>
            <a:off x="312713" y="4169101"/>
            <a:ext cx="1917700" cy="1574800"/>
          </a:xfrm>
          <a:prstGeom prst="rect">
            <a:avLst/>
          </a:prstGeom>
        </p:spPr>
      </p:pic>
      <p:pic>
        <p:nvPicPr>
          <p:cNvPr id="21" name="Picture 20" descr="image.png"/>
          <p:cNvPicPr>
            <a:picLocks noChangeAspect="1"/>
          </p:cNvPicPr>
          <p:nvPr/>
        </p:nvPicPr>
        <p:blipFill>
          <a:blip r:embed="rId3"/>
          <a:stretch>
            <a:fillRect/>
          </a:stretch>
        </p:blipFill>
        <p:spPr>
          <a:xfrm>
            <a:off x="312713" y="1599647"/>
            <a:ext cx="1917700" cy="1574800"/>
          </a:xfrm>
          <a:prstGeom prst="rect">
            <a:avLst/>
          </a:prstGeom>
        </p:spPr>
      </p:pic>
    </p:spTree>
  </p:cSld>
  <p:clrMapOvr>
    <a:masterClrMapping/>
  </p:clrMapOvr>
</p:sld>
</file>

<file path=ppt/slides/slide10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5" name="Title 1">
            <a:extLst>
              <a:ext uri="{FF2B5EF4-FFF2-40B4-BE49-F238E27FC236}">
                <a16:creationId xmlns:a16="http://schemas.microsoft.com/office/drawing/2014/main" id="{0290F2F1-4E0B-DFD3-64B4-BDE59FBDDD8D}"/>
              </a:ext>
            </a:extLst>
          </p:cNvPr>
          <p:cNvSpPr txBox="1">
            <a:spLocks/>
          </p:cNvSpPr>
          <p:nvPr/>
        </p:nvSpPr>
        <p:spPr>
          <a:xfrm>
            <a:off x="0" y="71261"/>
            <a:ext cx="10127038" cy="851391"/>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u="none" i="0">
                <a:solidFill>
                  <a:srgbClr val="C00000"/>
                </a:solidFill>
                <a:latin typeface="calibri"/>
              </a:rPr>
              <a:t>Outsourcing Overview: </a:t>
            </a:r>
            <a:r>
              <a:rPr sz="1600" b="1" u="none" i="0">
                <a:solidFill>
                  <a:srgbClr val="7F7F7F"/>
                </a:solidFill>
                <a:latin typeface="calibri"/>
              </a:rPr>
              <a:t>Plant Maintenance is the highly outsourced segment</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8CFBBDBA-AF50-2DC5-8D2E-7B6865036D7B}"/>
              </a:ext>
            </a:extLst>
          </p:cNvPr>
          <p:cNvSpPr/>
          <p:nvPr/>
        </p:nvSpPr>
        <p:spPr>
          <a:xfrm>
            <a:off x="373437" y="1137328"/>
            <a:ext cx="11447502" cy="797950"/>
          </a:xfrm>
          <a:prstGeom prst="rect">
            <a:avLst/>
          </a:prstGeom>
          <a:solidFill>
            <a:schemeClr val="accent1">
              <a:lumMod val="50000"/>
            </a:schemeClr>
          </a:solidFill>
          <a:ln>
            <a:noFill/>
          </a:ln>
          <a:effectLst>
            <a:outerShdw blurRad="203200" dist="76200" dir="24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 name="Group 6">
            <a:extLst>
              <a:ext uri="{FF2B5EF4-FFF2-40B4-BE49-F238E27FC236}">
                <a16:creationId xmlns:a16="http://schemas.microsoft.com/office/drawing/2014/main" id="{071B7A50-8708-BA7A-1806-6A3EB5E61CEA}"/>
              </a:ext>
            </a:extLst>
          </p:cNvPr>
          <p:cNvGrpSpPr/>
          <p:nvPr/>
        </p:nvGrpSpPr>
        <p:grpSpPr>
          <a:xfrm>
            <a:off x="974553" y="1240242"/>
            <a:ext cx="3855324" cy="622936"/>
            <a:chOff x="9324488" y="3601245"/>
            <a:chExt cx="3855324" cy="622936"/>
          </a:xfrm>
        </p:grpSpPr>
        <p:sp>
          <p:nvSpPr>
            <p:cNvPr id="8" name="TextBox 7">
              <a:extLst>
                <a:ext uri="{FF2B5EF4-FFF2-40B4-BE49-F238E27FC236}">
                  <a16:creationId xmlns:a16="http://schemas.microsoft.com/office/drawing/2014/main" id="{561A4513-9577-F1E1-5993-7B1ABEF435C8}"/>
                </a:ext>
              </a:extLst>
            </p:cNvPr>
            <p:cNvSpPr txBox="1"/>
            <p:nvPr/>
          </p:nvSpPr>
          <p:spPr>
            <a:xfrm>
              <a:off x="9943637" y="3742302"/>
              <a:ext cx="2395203" cy="307777"/>
            </a:xfrm>
            <a:prstGeom prst="rect">
              <a:avLst/>
            </a:prstGeom>
            <a:noFill/>
          </p:spPr>
          <p:txBody>
            <a:bodyPr wrap="square" rtlCol="0">
              <a:spAutoFit/>
            </a:bodyPr>
            <a:lstStyle/>
            <a:p>
              <a:pPr algn="ctr"/>
              <a:r>
                <a:rPr lang="en-US" sz="1400" b="1" i="1" dirty="0">
                  <a:solidFill>
                    <a:schemeClr val="bg1"/>
                  </a:solidFill>
                  <a:latin typeface="Calibiri"/>
                </a:rPr>
                <a:t>Active Outsourcing Partners</a:t>
              </a:r>
              <a:endParaRPr lang="en-IN" sz="1400" b="1" i="1" dirty="0">
                <a:solidFill>
                  <a:schemeClr val="bg1"/>
                </a:solidFill>
                <a:latin typeface="Calibiri"/>
              </a:endParaRPr>
            </a:p>
          </p:txBody>
        </p:sp>
        <p:sp>
          <p:nvSpPr>
            <p:cNvPr id="9" name="TextBox 8">
              <a:extLst>
                <a:ext uri="{FF2B5EF4-FFF2-40B4-BE49-F238E27FC236}">
                  <a16:creationId xmlns:a16="http://schemas.microsoft.com/office/drawing/2014/main" id="{B9B336C7-D467-F372-FED8-42AFFF3B0B01}"/>
                </a:ext>
              </a:extLst>
            </p:cNvPr>
            <p:cNvSpPr txBox="1"/>
            <p:nvPr/>
          </p:nvSpPr>
          <p:spPr>
            <a:xfrm>
              <a:off x="11977291" y="3700961"/>
              <a:ext cx="1202521" cy="523220"/>
            </a:xfrm>
            <a:prstGeom prst="rect">
              <a:avLst/>
            </a:prstGeom>
            <a:noFill/>
          </p:spPr>
          <p:txBody>
            <a:bodyPr wrap="square" rtlCol="0">
              <a:spAutoFit/>
            </a:bodyPr>
            <a:lstStyle/>
            <a:p>
              <a:pPr algn="ctr"/>
              <a:r>
                <a:rPr lang="en-US" sz="2800" b="1" dirty="0">
                  <a:solidFill>
                    <a:srgbClr val="FFC000"/>
                  </a:solidFill>
                  <a:latin typeface="Calibiri"/>
                </a:rPr>
                <a:t>~</a:t>
              </a:r>
              <a:endParaRPr lang="en-IN" sz="2800" b="1" dirty="0">
                <a:solidFill>
                  <a:srgbClr val="FFC000"/>
                </a:solidFill>
                <a:latin typeface="Calibiri"/>
              </a:endParaRPr>
            </a:p>
          </p:txBody>
        </p:sp>
        <p:pic>
          <p:nvPicPr>
            <p:cNvPr id="10" name="Graphic 9" descr="Handshake with solid fill">
              <a:extLst>
                <a:ext uri="{FF2B5EF4-FFF2-40B4-BE49-F238E27FC236}">
                  <a16:creationId xmlns:a16="http://schemas.microsoft.com/office/drawing/2014/main" id="{75BA32F3-517C-E169-563B-02C6BC217FC4}"/>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24488" y="3601245"/>
              <a:ext cx="612000" cy="612000"/>
            </a:xfrm>
            <a:prstGeom prst="rect">
              <a:avLst/>
            </a:prstGeom>
          </p:spPr>
        </p:pic>
      </p:grpSp>
      <p:cxnSp>
        <p:nvCxnSpPr>
          <p:cNvPr id="15" name="Straight Connector 14">
            <a:extLst>
              <a:ext uri="{FF2B5EF4-FFF2-40B4-BE49-F238E27FC236}">
                <a16:creationId xmlns:a16="http://schemas.microsoft.com/office/drawing/2014/main" id="{37DF8A43-6216-06D0-7424-BF2E7D3CB384}"/>
              </a:ext>
            </a:extLst>
          </p:cNvPr>
          <p:cNvCxnSpPr>
            <a:cxnSpLocks/>
            <a:stCxn id="6" idx="2"/>
            <a:endCxn id="6" idx="0"/>
          </p:cNvCxnSpPr>
          <p:nvPr/>
        </p:nvCxnSpPr>
        <p:spPr>
          <a:xfrm flipV="1">
            <a:off x="6097188" y="1137328"/>
            <a:ext cx="0" cy="7979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48F3D993-B3C8-263E-AFB7-084F316156FF}"/>
              </a:ext>
            </a:extLst>
          </p:cNvPr>
          <p:cNvGrpSpPr/>
          <p:nvPr/>
        </p:nvGrpSpPr>
        <p:grpSpPr>
          <a:xfrm>
            <a:off x="6778101" y="1273073"/>
            <a:ext cx="3829723" cy="588784"/>
            <a:chOff x="6778101" y="1269760"/>
            <a:chExt cx="3829723" cy="588784"/>
          </a:xfrm>
        </p:grpSpPr>
        <p:grpSp>
          <p:nvGrpSpPr>
            <p:cNvPr id="19" name="Group 18">
              <a:extLst>
                <a:ext uri="{FF2B5EF4-FFF2-40B4-BE49-F238E27FC236}">
                  <a16:creationId xmlns:a16="http://schemas.microsoft.com/office/drawing/2014/main" id="{9A3CE645-6CDC-BB7C-69C7-85A12253C6C4}"/>
                </a:ext>
              </a:extLst>
            </p:cNvPr>
            <p:cNvGrpSpPr/>
            <p:nvPr/>
          </p:nvGrpSpPr>
          <p:grpSpPr>
            <a:xfrm>
              <a:off x="7484293" y="1335324"/>
              <a:ext cx="3123531" cy="523220"/>
              <a:chOff x="9943637" y="3700840"/>
              <a:chExt cx="3123531" cy="523220"/>
            </a:xfrm>
          </p:grpSpPr>
          <p:sp>
            <p:nvSpPr>
              <p:cNvPr id="20" name="TextBox 19">
                <a:extLst>
                  <a:ext uri="{FF2B5EF4-FFF2-40B4-BE49-F238E27FC236}">
                    <a16:creationId xmlns:a16="http://schemas.microsoft.com/office/drawing/2014/main" id="{4696D11B-3B55-6773-CE1B-1765AF2AB36F}"/>
                  </a:ext>
                </a:extLst>
              </p:cNvPr>
              <p:cNvSpPr txBox="1"/>
              <p:nvPr/>
            </p:nvSpPr>
            <p:spPr>
              <a:xfrm>
                <a:off x="9943637" y="3742302"/>
                <a:ext cx="2395203" cy="307777"/>
              </a:xfrm>
              <a:prstGeom prst="rect">
                <a:avLst/>
              </a:prstGeom>
              <a:noFill/>
            </p:spPr>
            <p:txBody>
              <a:bodyPr wrap="square" rtlCol="0">
                <a:spAutoFit/>
              </a:bodyPr>
              <a:lstStyle/>
              <a:p>
                <a:pPr algn="ctr"/>
                <a:r>
                  <a:rPr lang="en-US" sz="1400" b="1" i="1" dirty="0">
                    <a:solidFill>
                      <a:schemeClr val="bg1"/>
                    </a:solidFill>
                    <a:latin typeface="Calibiri"/>
                  </a:rPr>
                  <a:t>Total Workforce analyzed</a:t>
                </a:r>
              </a:p>
            </p:txBody>
          </p:sp>
          <p:sp>
            <p:nvSpPr>
              <p:cNvPr id="21" name="TextBox 20">
                <a:extLst>
                  <a:ext uri="{FF2B5EF4-FFF2-40B4-BE49-F238E27FC236}">
                    <a16:creationId xmlns:a16="http://schemas.microsoft.com/office/drawing/2014/main" id="{5CF17B96-97CC-5399-2B16-B08F581D0853}"/>
                  </a:ext>
                </a:extLst>
              </p:cNvPr>
              <p:cNvSpPr txBox="1"/>
              <p:nvPr/>
            </p:nvSpPr>
            <p:spPr>
              <a:xfrm>
                <a:off x="11864647" y="3700840"/>
                <a:ext cx="1202521" cy="523220"/>
              </a:xfrm>
              <a:prstGeom prst="rect">
                <a:avLst/>
              </a:prstGeom>
              <a:noFill/>
            </p:spPr>
            <p:txBody>
              <a:bodyPr wrap="square" rtlCol="0">
                <a:spAutoFit/>
              </a:bodyPr>
              <a:lstStyle/>
              <a:p>
                <a:pPr algn="ctr"/>
                <a:r>
                  <a:rPr lang="en-US" sz="2800" b="1" dirty="0">
                    <a:solidFill>
                      <a:srgbClr val="FFC000"/>
                    </a:solidFill>
                    <a:latin typeface="Calibiri"/>
                  </a:rPr>
                  <a:t>~</a:t>
                </a:r>
                <a:endParaRPr lang="en-IN" sz="2800" b="1" dirty="0">
                  <a:solidFill>
                    <a:srgbClr val="FFC000"/>
                  </a:solidFill>
                  <a:latin typeface="Calibiri"/>
                </a:endParaRPr>
              </a:p>
            </p:txBody>
          </p:sp>
        </p:grpSp>
        <p:pic>
          <p:nvPicPr>
            <p:cNvPr id="23" name="Graphic 22" descr="Users">
              <a:extLst>
                <a:ext uri="{FF2B5EF4-FFF2-40B4-BE49-F238E27FC236}">
                  <a16:creationId xmlns:a16="http://schemas.microsoft.com/office/drawing/2014/main" id="{49680862-E07E-3D90-DDCC-49526DE7A362}"/>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78101" y="1269760"/>
              <a:ext cx="586399" cy="556364"/>
            </a:xfrm>
            <a:prstGeom prst="rect">
              <a:avLst/>
            </a:prstGeom>
          </p:spPr>
        </p:pic>
      </p:grpSp>
      <p:sp>
        <p:nvSpPr>
          <p:cNvPr id="26" name="Rectangle 25">
            <a:extLst>
              <a:ext uri="{FF2B5EF4-FFF2-40B4-BE49-F238E27FC236}">
                <a16:creationId xmlns:a16="http://schemas.microsoft.com/office/drawing/2014/main" id="{9043CB1D-6966-D555-DC69-E7B3D86E4A6B}"/>
              </a:ext>
            </a:extLst>
          </p:cNvPr>
          <p:cNvSpPr/>
          <p:nvPr/>
        </p:nvSpPr>
        <p:spPr>
          <a:xfrm>
            <a:off x="384313" y="4488380"/>
            <a:ext cx="5634538" cy="340734"/>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90000" rtlCol="0" anchor="ctr">
            <a:spAutoFit/>
          </a:bodyPr>
          <a:lstStyle/>
          <a:p>
            <a:pPr>
              <a:lnSpc>
                <a:spcPct val="150000"/>
              </a:lnSpc>
            </a:pPr>
            <a:r>
              <a:rPr lang="en-US" sz="1200" b="1" i="0" dirty="0" u="none">
                <a:solidFill>
                  <a:srgbClr val="2D3740"/>
                </a:solidFill>
                <a:effectLst/>
                <a:latin typeface="Calibiri"/>
              </a:rPr>
              <a:t/>
            </a:r>
          </a:p>
        </p:txBody>
      </p:sp>
      <p:sp>
        <p:nvSpPr>
          <p:cNvPr id="27" name="Rectangle 26">
            <a:extLst>
              <a:ext uri="{FF2B5EF4-FFF2-40B4-BE49-F238E27FC236}">
                <a16:creationId xmlns:a16="http://schemas.microsoft.com/office/drawing/2014/main" id="{BBEDF721-4BA5-B4EB-8554-550C7450A24E}"/>
              </a:ext>
            </a:extLst>
          </p:cNvPr>
          <p:cNvSpPr/>
          <p:nvPr/>
        </p:nvSpPr>
        <p:spPr>
          <a:xfrm>
            <a:off x="383448" y="2200024"/>
            <a:ext cx="2051575" cy="295491"/>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Calibiri"/>
              </a:rPr>
              <a:t>Highlights</a:t>
            </a:r>
          </a:p>
        </p:txBody>
      </p:sp>
      <p:sp>
        <p:nvSpPr>
          <p:cNvPr id="28" name="Rectangle 27">
            <a:extLst>
              <a:ext uri="{FF2B5EF4-FFF2-40B4-BE49-F238E27FC236}">
                <a16:creationId xmlns:a16="http://schemas.microsoft.com/office/drawing/2014/main" id="{0A652EC2-719D-433F-9C6A-18EC455F7FAB}"/>
              </a:ext>
            </a:extLst>
          </p:cNvPr>
          <p:cNvSpPr/>
          <p:nvPr/>
        </p:nvSpPr>
        <p:spPr>
          <a:xfrm>
            <a:off x="6093529" y="2074129"/>
            <a:ext cx="2730647" cy="295491"/>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Calibiri"/>
              </a:rPr>
              <a:t>Workflows split by Micro verticals</a:t>
            </a:r>
            <a:endParaRPr lang="en-IN" sz="1200" b="1" dirty="0">
              <a:solidFill>
                <a:schemeClr val="tx1"/>
              </a:solidFill>
              <a:latin typeface="Calibiri"/>
            </a:endParaRPr>
          </a:p>
        </p:txBody>
      </p:sp>
      <p:cxnSp>
        <p:nvCxnSpPr>
          <p:cNvPr id="29" name="Straight Connector 28">
            <a:extLst>
              <a:ext uri="{FF2B5EF4-FFF2-40B4-BE49-F238E27FC236}">
                <a16:creationId xmlns:a16="http://schemas.microsoft.com/office/drawing/2014/main" id="{301DBC5A-FCA5-BC94-92B6-66417B1E69FE}"/>
              </a:ext>
            </a:extLst>
          </p:cNvPr>
          <p:cNvCxnSpPr>
            <a:cxnSpLocks/>
          </p:cNvCxnSpPr>
          <p:nvPr/>
        </p:nvCxnSpPr>
        <p:spPr>
          <a:xfrm flipV="1">
            <a:off x="6077309" y="2084858"/>
            <a:ext cx="0" cy="42761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C6D1A054-B04D-5692-F082-8212EC3AFCDC}"/>
              </a:ext>
            </a:extLst>
          </p:cNvPr>
          <p:cNvSpPr/>
          <p:nvPr/>
        </p:nvSpPr>
        <p:spPr>
          <a:xfrm>
            <a:off x="10078505" y="1399779"/>
            <a:ext cx="1201554" cy="257341"/>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2800" dirty="0" b="0" u="none" i="0">
                <a:solidFill>
                  <a:srgbClr val="FFFF00"/>
                </a:solidFill>
                <a:latin typeface="calibri" panose="020B0604020202020204" pitchFamily="34" charset="0"/>
                <a:cs typeface="Arial" panose="020B0604020202020204" pitchFamily="34" charset="0"/>
              </a:rPr>
              <a:t>770</a:t>
            </a:r>
            <a:endParaRPr lang="en-IN" sz="1000" dirty="0">
              <a:solidFill>
                <a:srgbClr val="FFFF00"/>
              </a:solidFill>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1122FAE5-8BDB-2A9E-F188-4ABB5A15BE57}"/>
              </a:ext>
            </a:extLst>
          </p:cNvPr>
          <p:cNvSpPr/>
          <p:nvPr/>
        </p:nvSpPr>
        <p:spPr>
          <a:xfrm>
            <a:off x="4287179" y="1424588"/>
            <a:ext cx="1201554" cy="257341"/>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2800" dirty="0" b="0" u="none" i="0">
                <a:solidFill>
                  <a:srgbClr val="FFFF00"/>
                </a:solidFill>
                <a:latin typeface="calibri" panose="020B0604020202020204" pitchFamily="34" charset="0"/>
                <a:cs typeface="Arial" panose="020B0604020202020204" pitchFamily="34" charset="0"/>
              </a:rPr>
              <a:t>33</a:t>
            </a:r>
            <a:endParaRPr lang="en-IN" sz="1000" dirty="0">
              <a:solidFill>
                <a:srgbClr val="FFFF00"/>
              </a:solidFill>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6537E877-960B-6374-A38A-6F08408C7CA4}"/>
              </a:ext>
            </a:extLst>
          </p:cNvPr>
          <p:cNvSpPr txBox="1"/>
          <p:nvPr/>
        </p:nvSpPr>
        <p:spPr>
          <a:xfrm>
            <a:off x="383447" y="2769807"/>
            <a:ext cx="5635407" cy="1690249"/>
          </a:xfrm>
          <a:prstGeom prst="rect">
            <a:avLst/>
          </a:prstGeom>
          <a:noFill/>
        </p:spPr>
        <p:txBody>
          <a:bodyPr wrap="square" lIns="91440" tIns="45720" rIns="91440" bIns="45720" rtlCol="0" anchor="t">
            <a:noAutofit/>
          </a:bodyPr>
          <a:lstStyle/>
          <a:p>
            <a:pPr marL="171450" indent="-171450">
              <a:buFont typeface="Arial" panose="020B0604020202020204" pitchFamily="34" charset="0"/>
              <a:buChar char="•"/>
              <a:defRPr/>
            </a:pPr>
            <a:r>
              <a:rPr lang="en-US" sz="1200" dirty="0" b="0" u="none" i="0">
                <a:solidFill>
                  <a:srgbClr val="000000"/>
                </a:solidFill>
                <a:latin typeface="calibri"/>
                <a:cs typeface="Calibri"/>
              </a:rPr>
              <a:t>Key Service Providers are Adecco Group AG | Capgemini | Cognizant
Top Outsourced Workloads are Plant Maintenance | Project/Programs Management | Product Installation, Maintenance &amp; Technical Support
Top Service Partner Locations are Seine-Maritime Area, France | Hyderabad Area, India | Bengaluru Area, India</a:t>
            </a:r>
            <a:endParaRPr lang="en-IN" sz="1100" dirty="0">
              <a:solidFill>
                <a:schemeClr val="accent3">
                  <a:lumMod val="75000"/>
                </a:schemeClr>
              </a:solidFill>
              <a:latin typeface="Calibri"/>
              <a:cs typeface="Calibri"/>
            </a:endParaRPr>
          </a:p>
        </p:txBody>
      </p:sp>
      <p:sp>
        <p:nvSpPr>
          <p:cNvPr id="12" name="TextBox 11">
            <a:extLst>
              <a:ext uri="{FF2B5EF4-FFF2-40B4-BE49-F238E27FC236}">
                <a16:creationId xmlns:a16="http://schemas.microsoft.com/office/drawing/2014/main" id="{1BDB0DC7-BA18-89D6-B082-BD636887793E}"/>
              </a:ext>
            </a:extLst>
          </p:cNvPr>
          <p:cNvSpPr txBox="1"/>
          <p:nvPr/>
        </p:nvSpPr>
        <p:spPr>
          <a:xfrm>
            <a:off x="383447" y="4891488"/>
            <a:ext cx="5635407" cy="1690249"/>
          </a:xfrm>
          <a:prstGeom prst="rect">
            <a:avLst/>
          </a:prstGeom>
          <a:noFill/>
        </p:spPr>
        <p:txBody>
          <a:bodyPr wrap="square" lIns="91440" tIns="45720" rIns="91440" bIns="45720" rtlCol="0" anchor="t">
            <a:noAutofit/>
          </a:bodyPr>
          <a:lstStyle/>
          <a:p>
            <a:pPr marL="171450" indent="-171450">
              <a:buFont typeface="Arial" panose="020B0604020202020204" pitchFamily="34" charset="0"/>
              <a:buChar char="•"/>
              <a:defRPr/>
            </a:pPr>
            <a:r>
              <a:rPr lang="en-US" sz="1200" dirty="0" b="0" u="none" i="0">
                <a:solidFill>
                  <a:srgbClr val="000000"/>
                </a:solidFill>
                <a:latin typeface="calibri"/>
                <a:cs typeface="Calibri"/>
              </a:rPr>
              <a:t/>
            </a:r>
            <a:endParaRPr lang="en-IN" sz="1100" dirty="0">
              <a:solidFill>
                <a:schemeClr val="accent3">
                  <a:lumMod val="75000"/>
                </a:schemeClr>
              </a:solidFill>
              <a:latin typeface="Calibri"/>
              <a:cs typeface="Calibri"/>
            </a:endParaRPr>
          </a:p>
        </p:txBody>
      </p:sp>
      <p:sp>
        <p:nvSpPr>
          <p:cNvPr id="30" name="TextBox 29"/>
          <p:cNvSpPr txBox="1"/>
          <p:nvPr/>
        </p:nvSpPr>
        <p:spPr>
          <a:xfrm>
            <a:off x="6194213" y="2613132"/>
            <a:ext cx="5517638" cy="4017928"/>
          </a:xfrm>
          <a:prstGeom prst="rect">
            <a:avLst/>
          </a:prstGeom>
          <a:noFill/>
        </p:spPr>
        <p:txBody>
          <a:bodyPr wrap="none">
            <a:spAutoFit/>
          </a:bodyPr>
          <a:lstStyle/>
          <a:p/>
        </p:txBody>
      </p:sp>
      <p:graphicFrame>
        <p:nvGraphicFramePr>
          <p:cNvPr id="31" name="Chart 30"/>
          <p:cNvGraphicFramePr>
            <a:graphicFrameLocks noGrp="1"/>
          </p:cNvGraphicFramePr>
          <p:nvPr/>
        </p:nvGraphicFramePr>
        <p:xfrm>
          <a:off x="6194213" y="2613132"/>
          <a:ext cx="5517638" cy="4017928"/>
        </p:xfrm>
        <a:graphic>
          <a:graphicData uri="http://schemas.openxmlformats.org/drawingml/2006/chart">
            <c:chart xmlns:c="http://schemas.openxmlformats.org/drawingml/2006/chart" r:id="rId2"/>
          </a:graphicData>
        </a:graphic>
      </p:graphicFrame>
    </p:spTree>
  </p:cSld>
  <p:clrMapOvr>
    <a:masterClrMapping/>
  </p:clrMapOvr>
</p:sld>
</file>

<file path=ppt/slides/slide10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 name="Rectangle 6">
            <a:extLst>
              <a:ext uri="{FF2B5EF4-FFF2-40B4-BE49-F238E27FC236}">
                <a16:creationId xmlns:a16="http://schemas.microsoft.com/office/drawing/2014/main" id="{DA9F2877-6605-1D27-B4EB-61915EC1D805}"/>
              </a:ext>
            </a:extLst>
          </p:cNvPr>
          <p:cNvSpPr/>
          <p:nvPr/>
        </p:nvSpPr>
        <p:spPr>
          <a:xfrm>
            <a:off x="8375376" y="1099931"/>
            <a:ext cx="3464614" cy="5274366"/>
          </a:xfrm>
          <a:prstGeom prst="rect">
            <a:avLst/>
          </a:prstGeom>
          <a:solidFill>
            <a:schemeClr val="accent4">
              <a:lumMod val="20000"/>
              <a:lumOff val="80000"/>
            </a:schemeClr>
          </a:solidFill>
          <a:ln>
            <a:noFill/>
          </a:ln>
          <a:effectLst>
            <a:outerShdw blurRad="203200" dist="76200" dir="24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42794187-5309-379F-2C08-1A74EF7B3D2E}"/>
              </a:ext>
            </a:extLst>
          </p:cNvPr>
          <p:cNvSpPr txBox="1"/>
          <p:nvPr/>
        </p:nvSpPr>
        <p:spPr>
          <a:xfrm>
            <a:off x="8586198" y="3415010"/>
            <a:ext cx="3084315" cy="383503"/>
          </a:xfrm>
          <a:prstGeom prst="rect">
            <a:avLst/>
          </a:prstGeom>
          <a:noFill/>
        </p:spPr>
        <p:txBody>
          <a:bodyPr wrap="square" rtlCol="0">
            <a:spAutoFit/>
          </a:bodyPr>
          <a:lstStyle/>
          <a:p>
            <a:pPr marL="171450" indent="-171450">
              <a:lnSpc>
                <a:spcPct val="200000"/>
              </a:lnSpc>
              <a:buFont typeface="Arial" panose="020B0604020202020204" pitchFamily="34" charset="0"/>
              <a:buChar char="•"/>
            </a:pPr>
            <a:r>
              <a:rPr lang="en-IN" sz="1100" dirty="0" b="0" u="none" i="0">
                <a:solidFill>
                  <a:srgbClr val="000000"/>
                </a:solidFill>
                <a:latin typeface="calibri"/>
              </a:rPr>
              <a:t>Key Provider Locations:</a:t>
            </a:r>
          </a:p>
        </p:txBody>
      </p:sp>
      <p:sp>
        <p:nvSpPr>
          <p:cNvPr id="13" name="Rectangle 12">
            <a:extLst>
              <a:ext uri="{FF2B5EF4-FFF2-40B4-BE49-F238E27FC236}">
                <a16:creationId xmlns:a16="http://schemas.microsoft.com/office/drawing/2014/main" id="{3F654E96-730A-60DC-9A3A-598C6239B452}"/>
              </a:ext>
            </a:extLst>
          </p:cNvPr>
          <p:cNvSpPr/>
          <p:nvPr/>
        </p:nvSpPr>
        <p:spPr>
          <a:xfrm>
            <a:off x="8577599" y="2082790"/>
            <a:ext cx="3178972" cy="731662"/>
          </a:xfrm>
          <a:prstGeom prst="rect">
            <a:avLst/>
          </a:prstGeom>
          <a:noFill/>
          <a:ln w="12700" cap="flat" cmpd="sng" algn="ctr">
            <a:noFill/>
            <a:prstDash val="solid"/>
            <a:miter lim="800000"/>
          </a:ln>
          <a:effectLst/>
        </p:spPr>
        <p:txBody>
          <a:bodyPr lIns="9000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buFont typeface="Arial" panose="020B0604020202020204" pitchFamily="34" charset="0"/>
              <a:buChar char="•"/>
              <a:defRPr/>
            </a:pPr>
            <a:r>
              <a:rPr lang="en-US" sz="1100" dirty="0" b="0" u="none" i="0">
                <a:solidFill>
                  <a:srgbClr val="000000"/>
                </a:solidFill>
                <a:latin typeface="calibri" panose="020F0502020204030204" pitchFamily="34" charset="0"/>
                <a:cs typeface="Calibri" panose="020F0502020204030204" pitchFamily="34" charset="0"/>
              </a:rPr>
              <a:t>Adecco Group AG, Capgemini, Cognizant are the key service providers for TechnipFMC PLC</a:t>
            </a:r>
            <a:endParaRPr lang="en-IN" sz="1200" dirty="0">
              <a:solidFill>
                <a:srgbClr val="000000"/>
              </a:solidFill>
              <a:latin typeface="Calibri" panose="020F0502020204030204" pitchFamily="34" charset="0"/>
              <a:cs typeface="Calibri" panose="020F0502020204030204" pitchFamily="34" charset="0"/>
            </a:endParaRPr>
          </a:p>
        </p:txBody>
      </p:sp>
      <p:sp>
        <p:nvSpPr>
          <p:cNvPr id="14" name="Rectangle 13">
            <a:extLst>
              <a:ext uri="{FF2B5EF4-FFF2-40B4-BE49-F238E27FC236}">
                <a16:creationId xmlns:a16="http://schemas.microsoft.com/office/drawing/2014/main" id="{9A902DD0-4197-FA1E-DFCE-51D90D7E9FB5}"/>
              </a:ext>
            </a:extLst>
          </p:cNvPr>
          <p:cNvSpPr/>
          <p:nvPr/>
        </p:nvSpPr>
        <p:spPr>
          <a:xfrm>
            <a:off x="8586198" y="2814452"/>
            <a:ext cx="3084315" cy="614548"/>
          </a:xfrm>
          <a:prstGeom prst="rect">
            <a:avLst/>
          </a:prstGeom>
          <a:noFill/>
          <a:ln w="12700" cap="flat" cmpd="sng" algn="ctr">
            <a:noFill/>
            <a:prstDash val="solid"/>
            <a:miter lim="800000"/>
          </a:ln>
          <a:effectLst/>
        </p:spPr>
        <p:txBody>
          <a:bodyPr lIns="9000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buFont typeface="Arial" panose="020B0604020202020204" pitchFamily="34" charset="0"/>
              <a:buChar char="•"/>
              <a:defRPr/>
            </a:pPr>
            <a:r>
              <a:rPr lang="en-US" sz="1100" dirty="0" b="0" u="none" i="0">
                <a:solidFill>
                  <a:srgbClr val="000000"/>
                </a:solidFill>
                <a:latin typeface="calibri" panose="020F0502020204030204" pitchFamily="34" charset="0"/>
                <a:cs typeface="Calibri" panose="020F0502020204030204" pitchFamily="34" charset="0"/>
              </a:rPr>
              <a:t>Top 15 service providers cover 77% of the total outsourcing workflows</a:t>
            </a:r>
            <a:endParaRPr lang="en-IN" sz="1200" dirty="0">
              <a:solidFill>
                <a:srgbClr val="000000"/>
              </a:solidFill>
              <a:latin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7577C3F6-DAD4-456E-8890-513DDE57E49C}"/>
              </a:ext>
            </a:extLst>
          </p:cNvPr>
          <p:cNvSpPr/>
          <p:nvPr/>
        </p:nvSpPr>
        <p:spPr>
          <a:xfrm>
            <a:off x="9037121" y="3797311"/>
            <a:ext cx="2624793" cy="1626191"/>
          </a:xfrm>
          <a:prstGeom prst="rect">
            <a:avLst/>
          </a:prstGeom>
          <a:noFill/>
          <a:ln w="12700" cap="flat" cmpd="sng" algn="ctr">
            <a:noFill/>
            <a:prstDash val="solid"/>
            <a:miter lim="800000"/>
          </a:ln>
          <a:effectLst/>
        </p:spPr>
        <p:txBody>
          <a:bodyPr lIns="9000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lnSpc>
                <a:spcPct val="150000"/>
              </a:lnSpc>
              <a:buFont typeface="Arial" panose="020B0604020202020204" pitchFamily="34" charset="0"/>
              <a:buChar char="•"/>
              <a:defRPr/>
            </a:pPr>
            <a:r>
              <a:rPr lang="en-US" sz="1100" dirty="0" b="0" u="none" i="0">
                <a:solidFill>
                  <a:srgbClr val="000000"/>
                </a:solidFill>
                <a:latin typeface="calibri" panose="020F0502020204030204" pitchFamily="34" charset="0"/>
                <a:cs typeface="Calibri" panose="020F0502020204030204" pitchFamily="34" charset="0"/>
              </a:rPr>
              <a:t>Seine-Maritime Area, France
Hyderabad Area, India
Bengaluru Area, India
Rio de Janeiro Area, Brazil
Paris Area, France</a:t>
            </a:r>
            <a:endParaRPr lang="en-IN" sz="1200" dirty="0">
              <a:solidFill>
                <a:srgbClr val="000000"/>
              </a:solidFill>
              <a:latin typeface="Calibri" panose="020F0502020204030204" pitchFamily="34" charset="0"/>
              <a:cs typeface="Calibri" panose="020F0502020204030204" pitchFamily="34" charset="0"/>
            </a:endParaRPr>
          </a:p>
        </p:txBody>
      </p:sp>
      <p:sp>
        <p:nvSpPr>
          <p:cNvPr id="16" name="TextBox 15"/>
          <p:cNvSpPr txBox="1"/>
          <p:nvPr/>
        </p:nvSpPr>
        <p:spPr>
          <a:xfrm>
            <a:off x="69300" y="1176483"/>
            <a:ext cx="8007900" cy="5274076"/>
          </a:xfrm>
          <a:prstGeom prst="rect">
            <a:avLst/>
          </a:prstGeom>
          <a:noFill/>
        </p:spPr>
        <p:txBody>
          <a:bodyPr wrap="none">
            <a:spAutoFit/>
          </a:bodyPr>
          <a:lstStyle/>
          <a:p/>
        </p:txBody>
      </p:sp>
      <p:sp>
        <p:nvSpPr>
          <p:cNvPr id="3" name="Title 1">
            <a:extLst>
              <a:ext uri="{FF2B5EF4-FFF2-40B4-BE49-F238E27FC236}">
                <a16:creationId xmlns:a16="http://schemas.microsoft.com/office/drawing/2014/main" id="{D5343C40-C534-CBB9-5EED-FD5B187C0A17}"/>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a:defRPr/>
            </a:pPr>
            <a:r>
              <a:rPr sz="1600" b="1" u="none" i="0">
                <a:solidFill>
                  <a:srgbClr val="C00000"/>
                </a:solidFill>
                <a:latin typeface="calibri"/>
              </a:rPr>
              <a:t>Vendor Analysis: </a:t>
            </a:r>
            <a:r>
              <a:rPr sz="1600" b="1" u="none" i="0">
                <a:solidFill>
                  <a:srgbClr val="7F7F7F"/>
                </a:solidFill>
                <a:latin typeface="calibri"/>
              </a:rPr>
              <a:t>A Comprehensive List of Top 15 Companies</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graphicFrame>
        <p:nvGraphicFramePr>
          <p:cNvPr id="17" name="Chart 16"/>
          <p:cNvGraphicFramePr>
            <a:graphicFrameLocks noGrp="1"/>
          </p:cNvGraphicFramePr>
          <p:nvPr/>
        </p:nvGraphicFramePr>
        <p:xfrm>
          <a:off x="69300" y="1176483"/>
          <a:ext cx="8007900" cy="5274076"/>
        </p:xfrm>
        <a:graphic>
          <a:graphicData uri="http://schemas.openxmlformats.org/drawingml/2006/chart">
            <c:chart xmlns:c="http://schemas.openxmlformats.org/drawingml/2006/chart" r:id="rId5"/>
          </a:graphicData>
        </a:graphic>
      </p:graphicFrame>
    </p:spTree>
  </p:cSld>
  <p:clrMapOvr>
    <a:masterClrMapping/>
  </p:clrMapOvr>
</p:sld>
</file>

<file path=ppt/slides/slide10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graphicFrame>
        <p:nvGraphicFramePr>
          <p:cNvPr id="2" name="Table 2">
            <a:extLst>
              <a:ext uri="{FF2B5EF4-FFF2-40B4-BE49-F238E27FC236}">
                <a16:creationId xmlns:a16="http://schemas.microsoft.com/office/drawing/2014/main" id="{70174DCB-350F-8DD4-8AE0-199AA87D58CF}"/>
              </a:ext>
            </a:extLst>
          </p:cNvPr>
          <p:cNvGraphicFramePr>
            <a:graphicFrameLocks noGrp="1"/>
          </p:cNvGraphicFramePr>
          <p:nvPr/>
        </p:nvGraphicFramePr>
        <p:xfrm>
          <a:off x="278295" y="1060174"/>
          <a:ext cx="11502887" cy="5420138"/>
        </p:xfrm>
        <a:graphic>
          <a:graphicData uri="http://schemas.openxmlformats.org/drawingml/2006/table">
            <a:tbl>
              <a:tblPr firstRow="1" bandRow="1">
                <a:tableStyleId>{5C22544A-7EE6-4342-B048-85BDC9FD1C3A}</a:tableStyleId>
              </a:tblPr>
              <a:tblGrid>
                <a:gridCol w="1826078">
                  <a:extLst>
                    <a:ext uri="{9D8B030D-6E8A-4147-A177-3AD203B41FA5}">
                      <a16:colId xmlns:a16="http://schemas.microsoft.com/office/drawing/2014/main" val="3593729141"/>
                    </a:ext>
                  </a:extLst>
                </a:gridCol>
                <a:gridCol w="2321853">
                  <a:extLst>
                    <a:ext uri="{9D8B030D-6E8A-4147-A177-3AD203B41FA5}">
                      <a16:colId xmlns:a16="http://schemas.microsoft.com/office/drawing/2014/main" val="243771452"/>
                    </a:ext>
                  </a:extLst>
                </a:gridCol>
                <a:gridCol w="7354956">
                  <a:extLst>
                    <a:ext uri="{9D8B030D-6E8A-4147-A177-3AD203B41FA5}">
                      <a16:colId xmlns:a16="http://schemas.microsoft.com/office/drawing/2014/main" val="2120268798"/>
                    </a:ext>
                  </a:extLst>
                </a:gridCol>
              </a:tblGrid>
              <a:tr h="605398">
                <a:tc>
                  <a:txBody>
                    <a:bodyPr/>
                    <a:lstStyle/>
                    <a:p>
                      <a:pPr algn="ctr"/>
                      <a:r>
                        <a:rPr lang="en-US" sz="1200" dirty="0">
                          <a:solidFill>
                            <a:schemeClr val="tx1"/>
                          </a:solidFill>
                          <a:latin typeface="Calibiri"/>
                        </a:rPr>
                        <a:t>Key Provider</a:t>
                      </a:r>
                      <a:endParaRPr lang="en-IN" sz="1200" dirty="0">
                        <a:solidFill>
                          <a:schemeClr val="tx1"/>
                        </a:solidFill>
                        <a:latin typeface="Calibiri"/>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4">
                        <a:lumMod val="40000"/>
                        <a:lumOff val="60000"/>
                      </a:schemeClr>
                    </a:solidFill>
                  </a:tcPr>
                </a:tc>
                <a:tc>
                  <a:txBody>
                    <a:bodyPr/>
                    <a:lstStyle/>
                    <a:p>
                      <a:pPr algn="ctr"/>
                      <a:r>
                        <a:rPr lang="en-US" sz="1200" dirty="0">
                          <a:solidFill>
                            <a:schemeClr val="tx1"/>
                          </a:solidFill>
                          <a:latin typeface="Calibiri"/>
                        </a:rPr>
                        <a:t>Key Provider MSA</a:t>
                      </a:r>
                      <a:endParaRPr lang="en-IN" sz="1200" dirty="0">
                        <a:solidFill>
                          <a:schemeClr val="tx1"/>
                        </a:solidFill>
                        <a:latin typeface="Calibiri"/>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4">
                        <a:lumMod val="40000"/>
                        <a:lumOff val="60000"/>
                      </a:schemeClr>
                    </a:solidFill>
                  </a:tcPr>
                </a:tc>
                <a:tc>
                  <a:txBody>
                    <a:bodyPr/>
                    <a:lstStyle/>
                    <a:p>
                      <a:pPr algn="ctr"/>
                      <a:r>
                        <a:rPr lang="en-US" sz="1200" dirty="0">
                          <a:solidFill>
                            <a:schemeClr val="tx1"/>
                          </a:solidFill>
                          <a:latin typeface="Calibiri"/>
                        </a:rPr>
                        <a:t>Workflows split by Micro Vertical</a:t>
                      </a:r>
                      <a:endParaRPr lang="en-IN" sz="1200" dirty="0">
                        <a:solidFill>
                          <a:schemeClr val="tx1"/>
                        </a:solidFill>
                        <a:latin typeface="Calibiri"/>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998031672"/>
                  </a:ext>
                </a:extLst>
              </a:tr>
              <a:tr h="962948">
                <a:tc>
                  <a:txBody>
                    <a:bodyPr/>
                    <a:lstStyle/>
                    <a:p>
                      <a:pPr algn="ctr" fontAlgn="b"/>
                      <a:endParaRPr lang="en-IN"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171450" indent="-171450" algn="l" fontAlgn="b">
                        <a:buFont typeface="Arial" panose="020B0604020202020204" pitchFamily="34" charset="0"/>
                        <a:buChar char="•"/>
                      </a:pPr>
                      <a:endParaRPr lang="en-IN" sz="1100" b="0" i="0" u="none" strike="noStrike" dirty="0">
                        <a:solidFill>
                          <a:srgbClr val="000000"/>
                        </a:solidFill>
                        <a:effectLst/>
                        <a:latin typeface="Calibri" panose="020F0502020204030204" pitchFamily="34" charset="0"/>
                      </a:endParaRPr>
                    </a:p>
                  </a:txBody>
                  <a:tcPr marL="857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 typeface="Arial" panose="020B0604020202020204" pitchFamily="34" charset="0"/>
                        <a:buNone/>
                        <a:tabLst/>
                        <a:defRPr/>
                      </a:pPr>
                      <a:endParaRPr lang="en-IN" sz="1100" b="0" i="0" u="none" strike="noStrike" dirty="0">
                        <a:solidFill>
                          <a:srgbClr val="000000"/>
                        </a:solidFill>
                        <a:effectLst/>
                        <a:latin typeface="Calibri" panose="020F0502020204030204" pitchFamily="34" charset="0"/>
                      </a:endParaRPr>
                    </a:p>
                  </a:txBody>
                  <a:tcPr marL="857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177781287"/>
                  </a:ext>
                </a:extLst>
              </a:tr>
              <a:tr h="962948">
                <a:tc>
                  <a:txBody>
                    <a:bodyPr/>
                    <a:lstStyle/>
                    <a:p>
                      <a:pPr algn="ctr" fontAlgn="b"/>
                      <a:endParaRPr lang="en-IN"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171450" marR="0" lvl="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endParaRPr lang="en-IN" sz="1100" b="0" i="0" u="none" strike="noStrike" dirty="0">
                        <a:solidFill>
                          <a:srgbClr val="000000"/>
                        </a:solidFill>
                        <a:effectLst/>
                        <a:latin typeface="Calibri" panose="020F0502020204030204" pitchFamily="34" charset="0"/>
                      </a:endParaRPr>
                    </a:p>
                  </a:txBody>
                  <a:tcPr marL="857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171450" indent="-171450" algn="l" fontAlgn="b">
                        <a:buFont typeface="Arial" panose="020B0604020202020204" pitchFamily="34" charset="0"/>
                        <a:buChar char="•"/>
                      </a:pPr>
                      <a:endParaRPr lang="en-IN" sz="1100" b="0" i="0" u="none" strike="noStrike" dirty="0">
                        <a:solidFill>
                          <a:srgbClr val="000000"/>
                        </a:solidFill>
                        <a:effectLst/>
                        <a:latin typeface="Calibri" panose="020F0502020204030204" pitchFamily="34" charset="0"/>
                      </a:endParaRPr>
                    </a:p>
                  </a:txBody>
                  <a:tcPr marL="857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117872431"/>
                  </a:ext>
                </a:extLst>
              </a:tr>
              <a:tr h="962948">
                <a:tc>
                  <a:txBody>
                    <a:bodyPr/>
                    <a:lstStyle/>
                    <a:p>
                      <a:pPr algn="ctr" fontAlgn="b"/>
                      <a:endParaRPr lang="en-IN"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171450" indent="-171450" algn="l" fontAlgn="b">
                        <a:buFont typeface="Arial" panose="020B0604020202020204" pitchFamily="34" charset="0"/>
                        <a:buChar char="•"/>
                      </a:pPr>
                      <a:endParaRPr lang="en-IN" sz="1100" b="0" i="0" u="none" strike="noStrike" dirty="0">
                        <a:solidFill>
                          <a:srgbClr val="000000"/>
                        </a:solidFill>
                        <a:effectLst/>
                        <a:latin typeface="Calibri" panose="020F0502020204030204" pitchFamily="34" charset="0"/>
                      </a:endParaRPr>
                    </a:p>
                  </a:txBody>
                  <a:tcPr marL="857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171450" marR="0" lvl="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endParaRPr lang="en-IN" sz="1100" b="0" i="0" u="none" strike="noStrike" dirty="0">
                        <a:solidFill>
                          <a:srgbClr val="000000"/>
                        </a:solidFill>
                        <a:effectLst/>
                        <a:latin typeface="Calibri" panose="020F0502020204030204" pitchFamily="34" charset="0"/>
                      </a:endParaRPr>
                    </a:p>
                  </a:txBody>
                  <a:tcPr marL="857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38219912"/>
                  </a:ext>
                </a:extLst>
              </a:tr>
              <a:tr h="962948">
                <a:tc>
                  <a:txBody>
                    <a:bodyPr/>
                    <a:lstStyle/>
                    <a:p>
                      <a:pPr algn="ctr" fontAlgn="b"/>
                      <a:endParaRPr lang="en-IN"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171450" indent="-171450" algn="l">
                        <a:buFont typeface="Arial" panose="020B0604020202020204" pitchFamily="34" charset="0"/>
                        <a:buChar char="•"/>
                      </a:pPr>
                      <a:endParaRPr lang="en-IN" sz="1200" dirty="0">
                        <a:latin typeface="Calibiri"/>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171450" indent="-171450" algn="l">
                        <a:buFont typeface="Arial" panose="020B0604020202020204" pitchFamily="34" charset="0"/>
                        <a:buChar char="•"/>
                      </a:pPr>
                      <a:endParaRPr lang="en-IN" sz="1200" dirty="0">
                        <a:latin typeface="Calibiri"/>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33555447"/>
                  </a:ext>
                </a:extLst>
              </a:tr>
              <a:tr h="962948">
                <a:tc>
                  <a:txBody>
                    <a:bodyPr/>
                    <a:lstStyle/>
                    <a:p>
                      <a:pPr algn="ctr" fontAlgn="b"/>
                      <a:endParaRPr lang="en-IN"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171450" indent="-171450" algn="l">
                        <a:buFont typeface="Arial" panose="020B0604020202020204" pitchFamily="34" charset="0"/>
                        <a:buChar char="•"/>
                      </a:pPr>
                      <a:endParaRPr lang="en-IN" sz="1200" dirty="0">
                        <a:latin typeface="Calibiri"/>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171450" indent="-171450" algn="l">
                        <a:buFont typeface="Arial" panose="020B0604020202020204" pitchFamily="34" charset="0"/>
                        <a:buChar char="•"/>
                      </a:pPr>
                      <a:endParaRPr lang="en-IN" sz="1200" dirty="0">
                        <a:latin typeface="Calibiri"/>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852972817"/>
                  </a:ext>
                </a:extLst>
              </a:tr>
            </a:tbl>
          </a:graphicData>
        </a:graphic>
      </p:graphicFrame>
      <p:sp>
        <p:nvSpPr>
          <p:cNvPr id="4" name="Rectangle 3">
            <a:extLst>
              <a:ext uri="{FF2B5EF4-FFF2-40B4-BE49-F238E27FC236}">
                <a16:creationId xmlns:a16="http://schemas.microsoft.com/office/drawing/2014/main" id="{CF79B35B-E44C-AC22-EB92-6FBCAA0D664F}"/>
              </a:ext>
            </a:extLst>
          </p:cNvPr>
          <p:cNvSpPr/>
          <p:nvPr/>
        </p:nvSpPr>
        <p:spPr>
          <a:xfrm>
            <a:off x="468000" y="1728000"/>
            <a:ext cx="1440000" cy="792000"/>
          </a:xfrm>
          <a:prstGeom prst="rect">
            <a:avLst/>
          </a:prstGeom>
          <a:noFill/>
          <a:ln w="12700" cap="flat" cmpd="sng" algn="ctr">
            <a:noFill/>
            <a:prstDash val="solid"/>
            <a:miter lim="800000"/>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9CF32F08-F95F-6099-FE2A-4E74AA2A63B4}"/>
              </a:ext>
            </a:extLst>
          </p:cNvPr>
          <p:cNvSpPr/>
          <p:nvPr/>
        </p:nvSpPr>
        <p:spPr>
          <a:xfrm>
            <a:off x="468000" y="2700000"/>
            <a:ext cx="1440000" cy="792000"/>
          </a:xfrm>
          <a:prstGeom prst="rect">
            <a:avLst/>
          </a:prstGeom>
          <a:noFill/>
          <a:ln w="12700" cap="flat" cmpd="sng" algn="ctr">
            <a:noFill/>
            <a:prstDash val="solid"/>
            <a:miter lim="800000"/>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05072239-3FD3-9D10-110D-041195FE0C44}"/>
              </a:ext>
            </a:extLst>
          </p:cNvPr>
          <p:cNvSpPr/>
          <p:nvPr/>
        </p:nvSpPr>
        <p:spPr>
          <a:xfrm>
            <a:off x="468000" y="3672000"/>
            <a:ext cx="1440000" cy="792000"/>
          </a:xfrm>
          <a:prstGeom prst="rect">
            <a:avLst/>
          </a:prstGeom>
          <a:noFill/>
          <a:ln w="12700" cap="flat" cmpd="sng" algn="ctr">
            <a:noFill/>
            <a:prstDash val="solid"/>
            <a:miter lim="800000"/>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A54DB7E4-29B0-797C-8C84-4AA32A4143B9}"/>
              </a:ext>
            </a:extLst>
          </p:cNvPr>
          <p:cNvSpPr/>
          <p:nvPr/>
        </p:nvSpPr>
        <p:spPr>
          <a:xfrm>
            <a:off x="468000" y="4644000"/>
            <a:ext cx="1440000" cy="792000"/>
          </a:xfrm>
          <a:prstGeom prst="rect">
            <a:avLst/>
          </a:prstGeom>
          <a:noFill/>
          <a:ln w="12700" cap="flat" cmpd="sng" algn="ctr">
            <a:noFill/>
            <a:prstDash val="solid"/>
            <a:miter lim="800000"/>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sz="1600" b="1" u="none" i="0">
                <a:solidFill>
                  <a:srgbClr val="000000"/>
                </a:solidFill>
                <a:latin typeface="calibri"/>
              </a:rPr>
              <a:t>GI GROUP HOLDING S.p.A.</a:t>
            </a:r>
            <a:endParaRPr lang="en-IN" sz="1200" dirty="0">
              <a:solidFill>
                <a:srgbClr val="000000"/>
              </a:solidFill>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5607AD3C-1EF2-FAB2-1BF8-66D7CD55EEC7}"/>
              </a:ext>
            </a:extLst>
          </p:cNvPr>
          <p:cNvSpPr/>
          <p:nvPr/>
        </p:nvSpPr>
        <p:spPr>
          <a:xfrm>
            <a:off x="468000" y="5580000"/>
            <a:ext cx="1440000" cy="792000"/>
          </a:xfrm>
          <a:prstGeom prst="rect">
            <a:avLst/>
          </a:prstGeom>
          <a:noFill/>
          <a:ln w="12700" cap="flat" cmpd="sng" algn="ctr">
            <a:noFill/>
            <a:prstDash val="solid"/>
            <a:miter lim="800000"/>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5FA59721-2517-5E26-1536-E96A06BAEF8B}"/>
              </a:ext>
            </a:extLst>
          </p:cNvPr>
          <p:cNvSpPr txBox="1"/>
          <p:nvPr/>
        </p:nvSpPr>
        <p:spPr>
          <a:xfrm>
            <a:off x="2160000" y="1728000"/>
            <a:ext cx="2160000" cy="827999"/>
          </a:xfrm>
          <a:prstGeom prst="rect">
            <a:avLst/>
          </a:prstGeom>
          <a:noFill/>
        </p:spPr>
        <p:txBody>
          <a:bodyPr wrap="square" lIns="91440" tIns="45720" rIns="91440" bIns="45720" rtlCol="0" anchor="t">
            <a:noAutofit/>
          </a:bodyPr>
          <a:lstStyle/>
          <a:p>
            <a:pPr marL="171450" indent="-171450">
              <a:buFont typeface="Arial" panose="020B0604020202020204" pitchFamily="34" charset="0"/>
              <a:buChar char="•"/>
              <a:defRPr/>
            </a:pPr>
            <a:r>
              <a:rPr lang="en-US" sz="1100" dirty="0" b="0" u="none" i="0">
                <a:solidFill>
                  <a:srgbClr val="000000"/>
                </a:solidFill>
                <a:latin typeface="calibri"/>
                <a:cs typeface="Calibri"/>
              </a:rPr>
              <a:t>Seine-Maritime Area, France
Paris Area, France</a:t>
            </a:r>
            <a:endParaRPr lang="en-IN" sz="1100" dirty="0">
              <a:solidFill>
                <a:schemeClr val="accent3">
                  <a:lumMod val="75000"/>
                </a:schemeClr>
              </a:solidFill>
              <a:latin typeface="Calibri"/>
              <a:cs typeface="Calibri"/>
            </a:endParaRPr>
          </a:p>
        </p:txBody>
      </p:sp>
      <p:sp>
        <p:nvSpPr>
          <p:cNvPr id="19" name="TextBox 18">
            <a:extLst>
              <a:ext uri="{FF2B5EF4-FFF2-40B4-BE49-F238E27FC236}">
                <a16:creationId xmlns:a16="http://schemas.microsoft.com/office/drawing/2014/main" id="{D1245B38-34EB-B6A4-F0D4-1BA72B86D1D2}"/>
              </a:ext>
            </a:extLst>
          </p:cNvPr>
          <p:cNvSpPr txBox="1"/>
          <p:nvPr/>
        </p:nvSpPr>
        <p:spPr>
          <a:xfrm>
            <a:off x="2160000" y="2700000"/>
            <a:ext cx="2160000" cy="827999"/>
          </a:xfrm>
          <a:prstGeom prst="rect">
            <a:avLst/>
          </a:prstGeom>
          <a:noFill/>
        </p:spPr>
        <p:txBody>
          <a:bodyPr wrap="square" lIns="91440" tIns="45720" rIns="91440" bIns="45720" rtlCol="0" anchor="t">
            <a:noAutofit/>
          </a:bodyPr>
          <a:lstStyle/>
          <a:p>
            <a:pPr marL="171450" indent="-171450">
              <a:buFont typeface="Arial" panose="020B0604020202020204" pitchFamily="34" charset="0"/>
              <a:buChar char="•"/>
              <a:defRPr/>
            </a:pPr>
            <a:r>
              <a:rPr lang="en-US" sz="1100" dirty="0" b="0" u="none" i="0">
                <a:solidFill>
                  <a:srgbClr val="000000"/>
                </a:solidFill>
                <a:latin typeface="calibri"/>
                <a:cs typeface="Calibri"/>
              </a:rPr>
              <a:t>Hyderabad Area, India
Bengaluru Area, India
Mumbai Area, India</a:t>
            </a:r>
            <a:endParaRPr lang="en-IN" sz="1100" dirty="0">
              <a:solidFill>
                <a:schemeClr val="accent3">
                  <a:lumMod val="75000"/>
                </a:schemeClr>
              </a:solidFill>
              <a:latin typeface="Calibri"/>
              <a:cs typeface="Calibri"/>
            </a:endParaRPr>
          </a:p>
        </p:txBody>
      </p:sp>
      <p:sp>
        <p:nvSpPr>
          <p:cNvPr id="21" name="TextBox 20">
            <a:extLst>
              <a:ext uri="{FF2B5EF4-FFF2-40B4-BE49-F238E27FC236}">
                <a16:creationId xmlns:a16="http://schemas.microsoft.com/office/drawing/2014/main" id="{9A0CD0D5-D8A0-3C40-7919-FF06D3CD5493}"/>
              </a:ext>
            </a:extLst>
          </p:cNvPr>
          <p:cNvSpPr txBox="1"/>
          <p:nvPr/>
        </p:nvSpPr>
        <p:spPr>
          <a:xfrm>
            <a:off x="2160000" y="3672000"/>
            <a:ext cx="2160000" cy="827999"/>
          </a:xfrm>
          <a:prstGeom prst="rect">
            <a:avLst/>
          </a:prstGeom>
          <a:noFill/>
        </p:spPr>
        <p:txBody>
          <a:bodyPr wrap="square" lIns="91440" tIns="45720" rIns="91440" bIns="45720" rtlCol="0" anchor="t">
            <a:noAutofit/>
          </a:bodyPr>
          <a:lstStyle/>
          <a:p>
            <a:pPr marL="171450" indent="-171450">
              <a:buFont typeface="Arial" panose="020B0604020202020204" pitchFamily="34" charset="0"/>
              <a:buChar char="•"/>
              <a:defRPr/>
            </a:pPr>
            <a:r>
              <a:rPr lang="en-US" sz="1100" dirty="0" b="0" u="none" i="0">
                <a:solidFill>
                  <a:srgbClr val="000000"/>
                </a:solidFill>
                <a:latin typeface="calibri"/>
                <a:cs typeface="Calibri"/>
              </a:rPr>
              <a:t>Hyderabad Area, India
Bengaluru Area, India
Chennai Area, India</a:t>
            </a:r>
            <a:endParaRPr lang="en-IN" sz="1100" dirty="0">
              <a:solidFill>
                <a:schemeClr val="accent3">
                  <a:lumMod val="75000"/>
                </a:schemeClr>
              </a:solidFill>
              <a:latin typeface="Calibri"/>
              <a:cs typeface="Calibri"/>
            </a:endParaRPr>
          </a:p>
        </p:txBody>
      </p:sp>
      <p:sp>
        <p:nvSpPr>
          <p:cNvPr id="22" name="TextBox 21">
            <a:extLst>
              <a:ext uri="{FF2B5EF4-FFF2-40B4-BE49-F238E27FC236}">
                <a16:creationId xmlns:a16="http://schemas.microsoft.com/office/drawing/2014/main" id="{5AD27CCA-0AA7-3522-CA56-0C24769A39BF}"/>
              </a:ext>
            </a:extLst>
          </p:cNvPr>
          <p:cNvSpPr txBox="1"/>
          <p:nvPr/>
        </p:nvSpPr>
        <p:spPr>
          <a:xfrm>
            <a:off x="2160000" y="4608000"/>
            <a:ext cx="2160000" cy="827999"/>
          </a:xfrm>
          <a:prstGeom prst="rect">
            <a:avLst/>
          </a:prstGeom>
          <a:noFill/>
        </p:spPr>
        <p:txBody>
          <a:bodyPr wrap="square" lIns="91440" tIns="45720" rIns="91440" bIns="45720" rtlCol="0" anchor="t">
            <a:noAutofit/>
          </a:bodyPr>
          <a:lstStyle/>
          <a:p>
            <a:pPr marL="171450" indent="-171450">
              <a:buFont typeface="Arial" panose="020B0604020202020204" pitchFamily="34" charset="0"/>
              <a:buChar char="•"/>
              <a:defRPr/>
            </a:pPr>
            <a:r>
              <a:rPr lang="en-US" sz="1100" dirty="0" b="0" u="none" i="0">
                <a:solidFill>
                  <a:srgbClr val="000000"/>
                </a:solidFill>
                <a:latin typeface="calibri"/>
                <a:cs typeface="Calibri"/>
              </a:rPr>
              <a:t>Rio de Janeiro Area, Brazil
Minas Gerais Area, Brazil</a:t>
            </a:r>
            <a:endParaRPr lang="en-IN" sz="1100" dirty="0">
              <a:solidFill>
                <a:schemeClr val="accent3">
                  <a:lumMod val="75000"/>
                </a:schemeClr>
              </a:solidFill>
              <a:latin typeface="Calibri"/>
              <a:cs typeface="Calibri"/>
            </a:endParaRPr>
          </a:p>
        </p:txBody>
      </p:sp>
      <p:sp>
        <p:nvSpPr>
          <p:cNvPr id="23" name="TextBox 22">
            <a:extLst>
              <a:ext uri="{FF2B5EF4-FFF2-40B4-BE49-F238E27FC236}">
                <a16:creationId xmlns:a16="http://schemas.microsoft.com/office/drawing/2014/main" id="{60407B79-18C8-0127-1172-920B0F72FA43}"/>
              </a:ext>
            </a:extLst>
          </p:cNvPr>
          <p:cNvSpPr txBox="1"/>
          <p:nvPr/>
        </p:nvSpPr>
        <p:spPr>
          <a:xfrm>
            <a:off x="2160000" y="5580000"/>
            <a:ext cx="2160000" cy="827999"/>
          </a:xfrm>
          <a:prstGeom prst="rect">
            <a:avLst/>
          </a:prstGeom>
          <a:noFill/>
        </p:spPr>
        <p:txBody>
          <a:bodyPr wrap="square" lIns="91440" tIns="45720" rIns="91440" bIns="45720" rtlCol="0" anchor="t">
            <a:noAutofit/>
          </a:bodyPr>
          <a:lstStyle/>
          <a:p>
            <a:pPr marL="171450" indent="-171450">
              <a:buFont typeface="Arial" panose="020B0604020202020204" pitchFamily="34" charset="0"/>
              <a:buChar char="•"/>
              <a:defRPr/>
            </a:pPr>
            <a:r>
              <a:rPr lang="en-US" sz="1100" dirty="0" b="0" u="none" i="0">
                <a:solidFill>
                  <a:srgbClr val="000000"/>
                </a:solidFill>
                <a:latin typeface="calibri"/>
                <a:cs typeface="Calibri"/>
              </a:rPr>
              <a:t>Bengaluru Area, India</a:t>
            </a:r>
            <a:endParaRPr lang="en-IN" sz="1100" dirty="0">
              <a:solidFill>
                <a:schemeClr val="accent3">
                  <a:lumMod val="75000"/>
                </a:schemeClr>
              </a:solidFill>
              <a:latin typeface="Calibri"/>
              <a:cs typeface="Calibri"/>
            </a:endParaRPr>
          </a:p>
        </p:txBody>
      </p:sp>
      <p:sp>
        <p:nvSpPr>
          <p:cNvPr id="24" name="TextBox 23"/>
          <p:cNvSpPr txBox="1"/>
          <p:nvPr/>
        </p:nvSpPr>
        <p:spPr>
          <a:xfrm>
            <a:off x="4418818" y="2608200"/>
            <a:ext cx="7362000" cy="975600"/>
          </a:xfrm>
          <a:prstGeom prst="rect">
            <a:avLst/>
          </a:prstGeom>
          <a:noFill/>
        </p:spPr>
        <p:txBody>
          <a:bodyPr wrap="none">
            <a:spAutoFit/>
          </a:bodyPr>
          <a:lstStyle/>
          <a:p/>
        </p:txBody>
      </p:sp>
      <p:sp>
        <p:nvSpPr>
          <p:cNvPr id="25" name="TextBox 24"/>
          <p:cNvSpPr txBox="1"/>
          <p:nvPr/>
        </p:nvSpPr>
        <p:spPr>
          <a:xfrm>
            <a:off x="4408625" y="3573108"/>
            <a:ext cx="7362000" cy="974037"/>
          </a:xfrm>
          <a:prstGeom prst="rect">
            <a:avLst/>
          </a:prstGeom>
          <a:noFill/>
        </p:spPr>
        <p:txBody>
          <a:bodyPr wrap="none">
            <a:spAutoFit/>
          </a:bodyPr>
          <a:lstStyle/>
          <a:p/>
        </p:txBody>
      </p:sp>
      <p:sp>
        <p:nvSpPr>
          <p:cNvPr id="26" name="TextBox 25"/>
          <p:cNvSpPr txBox="1"/>
          <p:nvPr/>
        </p:nvSpPr>
        <p:spPr>
          <a:xfrm>
            <a:off x="4408951" y="5510425"/>
            <a:ext cx="7362000" cy="975600"/>
          </a:xfrm>
          <a:prstGeom prst="rect">
            <a:avLst/>
          </a:prstGeom>
          <a:noFill/>
        </p:spPr>
        <p:txBody>
          <a:bodyPr wrap="none">
            <a:spAutoFit/>
          </a:bodyPr>
          <a:lstStyle/>
          <a:p/>
        </p:txBody>
      </p:sp>
      <p:sp>
        <p:nvSpPr>
          <p:cNvPr id="27" name="TextBox 26"/>
          <p:cNvSpPr txBox="1"/>
          <p:nvPr/>
        </p:nvSpPr>
        <p:spPr>
          <a:xfrm>
            <a:off x="4418818" y="1654199"/>
            <a:ext cx="7362364" cy="974037"/>
          </a:xfrm>
          <a:prstGeom prst="rect">
            <a:avLst/>
          </a:prstGeom>
          <a:noFill/>
        </p:spPr>
        <p:txBody>
          <a:bodyPr wrap="none">
            <a:spAutoFit/>
          </a:bodyPr>
          <a:lstStyle/>
          <a:p/>
        </p:txBody>
      </p:sp>
      <p:sp>
        <p:nvSpPr>
          <p:cNvPr id="28" name="TextBox 27"/>
          <p:cNvSpPr txBox="1"/>
          <p:nvPr/>
        </p:nvSpPr>
        <p:spPr>
          <a:xfrm>
            <a:off x="4408624" y="4552200"/>
            <a:ext cx="7362000" cy="975600"/>
          </a:xfrm>
          <a:prstGeom prst="rect">
            <a:avLst/>
          </a:prstGeom>
          <a:noFill/>
        </p:spPr>
        <p:txBody>
          <a:bodyPr wrap="none">
            <a:spAutoFit/>
          </a:bodyPr>
          <a:lstStyle/>
          <a:p/>
        </p:txBody>
      </p:sp>
      <p:sp>
        <p:nvSpPr>
          <p:cNvPr id="5" name="Title 1">
            <a:extLst>
              <a:ext uri="{FF2B5EF4-FFF2-40B4-BE49-F238E27FC236}">
                <a16:creationId xmlns:a16="http://schemas.microsoft.com/office/drawing/2014/main" id="{B9D1E5F3-DEB7-67CE-4B95-A6BF06B9DEF4}"/>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a:defRPr/>
            </a:pPr>
            <a:r>
              <a:rPr lang="en-IN" sz="1600" dirty="0">
                <a:solidFill>
                  <a:srgbClr val="C00000"/>
                </a:solidFill>
                <a:latin typeface="Calibri" panose="020F0502020204030204" pitchFamily="34" charset="0"/>
                <a:cs typeface="Calibri" panose="020F0502020204030204" pitchFamily="34" charset="0"/>
              </a:rPr>
              <a:t>Top 5 Service Providers:</a:t>
            </a:r>
            <a:endPar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endParaRPr>
          </a:p>
        </p:txBody>
      </p:sp>
      <p:sp>
        <p:nvSpPr>
          <p:cNvPr id="16" name="Title 1">
            <a:extLst>
              <a:ext uri="{FF2B5EF4-FFF2-40B4-BE49-F238E27FC236}">
                <a16:creationId xmlns:a16="http://schemas.microsoft.com/office/drawing/2014/main" id="{41522BB7-BF6A-E7C2-7DCE-B6621F2E9FC6}"/>
              </a:ext>
            </a:extLst>
          </p:cNvPr>
          <p:cNvSpPr>
            <a:spLocks noGrp="1"/>
          </p:cNvSpPr>
          <p:nvPr/>
        </p:nvSpPr>
        <p:spPr>
          <a:xfrm>
            <a:off x="2079171" y="23404"/>
            <a:ext cx="8285742"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7F7F7F"/>
                </a:solidFill>
                <a:effectLst/>
                <a:uLnTx/>
                <a:uFillTx/>
                <a:latin typeface="calibri" panose="020F0502020204030204" pitchFamily="34" charset="0"/>
                <a:ea typeface="+mj-ea"/>
                <a:cs typeface="Calibri" panose="020F0502020204030204" pitchFamily="34" charset="0"/>
              </a:rPr>
              <a:t>Adecco Group AG is the key strategic partner for TechnipFMC PLC</a:t>
            </a:r>
          </a:p>
        </p:txBody>
      </p:sp>
      <p:pic>
        <p:nvPicPr>
          <p:cNvPr id="29" name="Picture 28" descr="image.png"/>
          <p:cNvPicPr>
            <a:picLocks noChangeAspect="1"/>
          </p:cNvPicPr>
          <p:nvPr/>
        </p:nvPicPr>
        <p:blipFill>
          <a:blip r:embed="rId2"/>
          <a:stretch>
            <a:fillRect/>
          </a:stretch>
        </p:blipFill>
        <p:spPr>
          <a:xfrm>
            <a:off x="470450" y="1882700"/>
            <a:ext cx="1435100" cy="482600"/>
          </a:xfrm>
          <a:prstGeom prst="rect">
            <a:avLst/>
          </a:prstGeom>
        </p:spPr>
      </p:pic>
      <p:pic>
        <p:nvPicPr>
          <p:cNvPr id="30" name="Picture 29" descr="image.png"/>
          <p:cNvPicPr>
            <a:picLocks noChangeAspect="1"/>
          </p:cNvPicPr>
          <p:nvPr/>
        </p:nvPicPr>
        <p:blipFill>
          <a:blip r:embed="rId8"/>
          <a:stretch>
            <a:fillRect/>
          </a:stretch>
        </p:blipFill>
        <p:spPr>
          <a:xfrm>
            <a:off x="470450" y="2880100"/>
            <a:ext cx="1435100" cy="431800"/>
          </a:xfrm>
          <a:prstGeom prst="rect">
            <a:avLst/>
          </a:prstGeom>
        </p:spPr>
      </p:pic>
      <p:pic>
        <p:nvPicPr>
          <p:cNvPr id="31" name="Picture 30" descr="image.png"/>
          <p:cNvPicPr>
            <a:picLocks noChangeAspect="1"/>
          </p:cNvPicPr>
          <p:nvPr/>
        </p:nvPicPr>
        <p:blipFill>
          <a:blip r:embed="rId9"/>
          <a:stretch>
            <a:fillRect/>
          </a:stretch>
        </p:blipFill>
        <p:spPr>
          <a:xfrm>
            <a:off x="489500" y="3674300"/>
            <a:ext cx="1397000" cy="787400"/>
          </a:xfrm>
          <a:prstGeom prst="rect">
            <a:avLst/>
          </a:prstGeom>
        </p:spPr>
      </p:pic>
      <p:pic>
        <p:nvPicPr>
          <p:cNvPr id="32" name="Picture 31" descr="image.png"/>
          <p:cNvPicPr>
            <a:picLocks noChangeAspect="1"/>
          </p:cNvPicPr>
          <p:nvPr/>
        </p:nvPicPr>
        <p:blipFill>
          <a:blip r:embed="rId10"/>
          <a:stretch>
            <a:fillRect/>
          </a:stretch>
        </p:blipFill>
        <p:spPr>
          <a:xfrm>
            <a:off x="794300" y="5582300"/>
            <a:ext cx="787400" cy="787400"/>
          </a:xfrm>
          <a:prstGeom prst="rect">
            <a:avLst/>
          </a:prstGeom>
        </p:spPr>
      </p:pic>
      <p:graphicFrame>
        <p:nvGraphicFramePr>
          <p:cNvPr id="33" name="Chart 32"/>
          <p:cNvGraphicFramePr>
            <a:graphicFrameLocks noGrp="1"/>
          </p:cNvGraphicFramePr>
          <p:nvPr/>
        </p:nvGraphicFramePr>
        <p:xfrm>
          <a:off x="4418818" y="2608200"/>
          <a:ext cx="7362000" cy="975600"/>
        </p:xfrm>
        <a:graphic>
          <a:graphicData uri="http://schemas.openxmlformats.org/drawingml/2006/chart">
            <c:chart xmlns:c="http://schemas.openxmlformats.org/drawingml/2006/chart" r:id="rId11"/>
          </a:graphicData>
        </a:graphic>
      </p:graphicFrame>
      <p:graphicFrame>
        <p:nvGraphicFramePr>
          <p:cNvPr id="34" name="Chart 33"/>
          <p:cNvGraphicFramePr>
            <a:graphicFrameLocks noGrp="1"/>
          </p:cNvGraphicFramePr>
          <p:nvPr/>
        </p:nvGraphicFramePr>
        <p:xfrm>
          <a:off x="4408625" y="3573108"/>
          <a:ext cx="7362000" cy="974037"/>
        </p:xfrm>
        <a:graphic>
          <a:graphicData uri="http://schemas.openxmlformats.org/drawingml/2006/chart">
            <c:chart xmlns:c="http://schemas.openxmlformats.org/drawingml/2006/chart" r:id="rId12"/>
          </a:graphicData>
        </a:graphic>
      </p:graphicFrame>
      <p:graphicFrame>
        <p:nvGraphicFramePr>
          <p:cNvPr id="35" name="Chart 34"/>
          <p:cNvGraphicFramePr>
            <a:graphicFrameLocks noGrp="1"/>
          </p:cNvGraphicFramePr>
          <p:nvPr/>
        </p:nvGraphicFramePr>
        <p:xfrm>
          <a:off x="4408951" y="5510425"/>
          <a:ext cx="7362000" cy="975600"/>
        </p:xfrm>
        <a:graphic>
          <a:graphicData uri="http://schemas.openxmlformats.org/drawingml/2006/chart">
            <c:chart xmlns:c="http://schemas.openxmlformats.org/drawingml/2006/chart" r:id="rId13"/>
          </a:graphicData>
        </a:graphic>
      </p:graphicFrame>
      <p:graphicFrame>
        <p:nvGraphicFramePr>
          <p:cNvPr id="36" name="Chart 35"/>
          <p:cNvGraphicFramePr>
            <a:graphicFrameLocks noGrp="1"/>
          </p:cNvGraphicFramePr>
          <p:nvPr/>
        </p:nvGraphicFramePr>
        <p:xfrm>
          <a:off x="4418818" y="1654199"/>
          <a:ext cx="7362364" cy="974037"/>
        </p:xfrm>
        <a:graphic>
          <a:graphicData uri="http://schemas.openxmlformats.org/drawingml/2006/chart">
            <c:chart xmlns:c="http://schemas.openxmlformats.org/drawingml/2006/chart" r:id="rId14"/>
          </a:graphicData>
        </a:graphic>
      </p:graphicFrame>
      <p:graphicFrame>
        <p:nvGraphicFramePr>
          <p:cNvPr id="37" name="Chart 36"/>
          <p:cNvGraphicFramePr>
            <a:graphicFrameLocks noGrp="1"/>
          </p:cNvGraphicFramePr>
          <p:nvPr/>
        </p:nvGraphicFramePr>
        <p:xfrm>
          <a:off x="4408624" y="4552200"/>
          <a:ext cx="7362000" cy="975600"/>
        </p:xfrm>
        <a:graphic>
          <a:graphicData uri="http://schemas.openxmlformats.org/drawingml/2006/chart">
            <c:chart xmlns:c="http://schemas.openxmlformats.org/drawingml/2006/chart" r:id="rId15"/>
          </a:graphicData>
        </a:graphic>
      </p:graphicFrame>
    </p:spTree>
  </p:cSld>
  <p:clrMapOvr>
    <a:masterClrMapping/>
  </p:clrMapOvr>
</p:sld>
</file>

<file path=ppt/slides/slide1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u="none" i="0">
                <a:solidFill>
                  <a:srgbClr val="C00000"/>
                </a:solidFill>
                <a:latin typeface="calibri"/>
              </a:rPr>
              <a:t>Functional Workload Deep Dive (1/20): </a:t>
            </a:r>
            <a:r>
              <a:rPr sz="1600" b="1" u="none" i="0">
                <a:solidFill>
                  <a:srgbClr val="7F7F7F"/>
                </a:solidFill>
                <a:latin typeface="calibri"/>
              </a:rPr>
              <a:t>Plant Maintenance</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Maintenance System Coordinator responsibilities</a:t>
                      </a:r>
                    </a:p>
                    <a:p>
                      <a:pPr algn="l"/>
                      <a:r>
                        <a:rPr sz="1100" b="0">
                          <a:solidFill>
                            <a:srgbClr val="000000"/>
                          </a:solidFill>
                          <a:latin typeface="calibri"/>
                        </a:rPr>
                        <a:t>•   Triggering and monitoring equipment cycle stages in management system</a:t>
                      </a:r>
                    </a:p>
                    <a:p>
                      <a:pPr algn="l"/>
                      <a:r>
                        <a:rPr sz="1100" b="0">
                          <a:solidFill>
                            <a:srgbClr val="000000"/>
                          </a:solidFill>
                          <a:latin typeface="calibri"/>
                        </a:rPr>
                        <a:t>•   Updating compliance indicators and pending loads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1</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14</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Seine-Maritime Area, France</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r:id="rId2"/>
          </a:graphicData>
        </a:graphic>
      </p:graphicFrame>
      <p:pic>
        <p:nvPicPr>
          <p:cNvPr id="82" name="Picture 81" descr="image.png"/>
          <p:cNvPicPr>
            <a:picLocks noChangeAspect="1"/>
          </p:cNvPicPr>
          <p:nvPr/>
        </p:nvPicPr>
        <p:blipFill>
          <a:blip r:embed="rId4"/>
          <a:stretch>
            <a:fillRect/>
          </a:stretch>
        </p:blipFill>
        <p:spPr>
          <a:xfrm>
            <a:off x="6300376" y="1720064"/>
            <a:ext cx="1676400" cy="571500"/>
          </a:xfrm>
          <a:prstGeom prst="rect">
            <a:avLst/>
          </a:prstGeom>
        </p:spPr>
      </p:pic>
    </p:spTree>
  </p:cSld>
  <p:clrMapOvr>
    <a:masterClrMapping/>
  </p:clrMapOvr>
</p:sld>
</file>

<file path=ppt/slides/slide1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u="none" i="0">
                <a:solidFill>
                  <a:srgbClr val="C00000"/>
                </a:solidFill>
                <a:latin typeface="calibri"/>
              </a:rPr>
              <a:t>Functional Workload Deep Dive (2/20): </a:t>
            </a:r>
            <a:r>
              <a:rPr sz="1600" b="1" u="none" i="0">
                <a:solidFill>
                  <a:srgbClr val="7F7F7F"/>
                </a:solidFill>
                <a:latin typeface="calibri"/>
              </a:rPr>
              <a:t>Project/Programs Management</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Managing production of required deliverables</a:t>
                      </a:r>
                    </a:p>
                    <a:p>
                      <a:pPr algn="l"/>
                      <a:r>
                        <a:rPr sz="1100" b="0">
                          <a:solidFill>
                            <a:srgbClr val="000000"/>
                          </a:solidFill>
                          <a:latin typeface="calibri"/>
                        </a:rPr>
                        <a:t>•   Planning and monitoring projects</a:t>
                      </a:r>
                    </a:p>
                    <a:p>
                      <a:pPr algn="l"/>
                      <a:r>
                        <a:rPr sz="1100" b="0">
                          <a:solidFill>
                            <a:srgbClr val="000000"/>
                          </a:solidFill>
                          <a:latin typeface="calibri"/>
                        </a:rPr>
                        <a:t>•   Programming application according to functional requirements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1016570">
                <a:tc>
                  <a:txBody>
                    <a:bodyPr/>
                    <a:lstStyle/>
                    <a:p>
                      <a:pPr algn="ctr"/>
                      <a:r>
                        <a:rPr sz="1600" b="1" u="none" i="0">
                          <a:solidFill>
                            <a:srgbClr val="000000"/>
                          </a:solidFill>
                          <a:latin typeface="calibri"/>
                        </a:rPr>
                        <a:t>Arabian International Contracting Co. WLL.</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Planning and coordination of steel structures erection</a:t>
                      </a:r>
                    </a:p>
                    <a:p>
                      <a:pPr algn="l"/>
                      <a:r>
                        <a:rPr sz="1100" b="0">
                          <a:solidFill>
                            <a:srgbClr val="000000"/>
                          </a:solidFill>
                          <a:latin typeface="calibri"/>
                        </a:rPr>
                        <a:t>•   Management of piping works</a:t>
                      </a:r>
                    </a:p>
                    <a:p>
                      <a:pPr algn="l"/>
                      <a:r>
                        <a:rPr sz="1100" b="0">
                          <a:solidFill>
                            <a:srgbClr val="000000"/>
                          </a:solidFill>
                          <a:latin typeface="calibri"/>
                        </a:rPr>
                        <a:t>•   Oversight of project timelines and milestones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Engineering schedules management</a:t>
                      </a:r>
                    </a:p>
                    <a:p>
                      <a:pPr algn="l"/>
                      <a:r>
                        <a:rPr sz="1100" b="0">
                          <a:solidFill>
                            <a:srgbClr val="000000"/>
                          </a:solidFill>
                          <a:latin typeface="calibri"/>
                        </a:rPr>
                        <a:t>•   Timely updates communication to project and engineering management</a:t>
                      </a:r>
                    </a:p>
                    <a:p>
                      <a:pPr algn="l"/>
                      <a:r>
                        <a:rPr sz="1100" b="0">
                          <a:solidFill>
                            <a:srgbClr val="000000"/>
                          </a:solidFill>
                          <a:latin typeface="calibri"/>
                        </a:rPr>
                        <a:t>•   Root Cause Analyses facilitation for issue identification</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r h="863493">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EPC package execution of 126m high RCC prilling tower</a:t>
                      </a:r>
                    </a:p>
                    <a:p>
                      <a:pPr algn="l"/>
                      <a:r>
                        <a:rPr sz="1100" b="0">
                          <a:solidFill>
                            <a:srgbClr val="000000"/>
                          </a:solidFill>
                          <a:latin typeface="calibri"/>
                        </a:rPr>
                        <a:t>•   Miscellaneous civil work execution for urea unit</a:t>
                      </a:r>
                    </a:p>
                    <a:p>
                      <a:pPr algn="l"/>
                      <a:r>
                        <a:rPr sz="1100" b="0">
                          <a:solidFill>
                            <a:srgbClr val="000000"/>
                          </a:solidFill>
                          <a:latin typeface="calibri"/>
                        </a:rPr>
                        <a:t>•   Collaboration with Technip FMC for project delivery</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9574496"/>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Leading a team of engineers</a:t>
                      </a:r>
                    </a:p>
                    <a:p>
                      <a:pPr algn="l"/>
                      <a:r>
                        <a:rPr sz="1100" b="0">
                          <a:solidFill>
                            <a:srgbClr val="000000"/>
                          </a:solidFill>
                          <a:latin typeface="calibri"/>
                        </a:rPr>
                        <a:t>•   Preparation of WBR, MBR, and QBR presentations</a:t>
                      </a:r>
                    </a:p>
                    <a:p>
                      <a:pPr algn="l"/>
                      <a:r>
                        <a:rPr sz="1100" b="0">
                          <a:solidFill>
                            <a:srgbClr val="000000"/>
                          </a:solidFill>
                          <a:latin typeface="calibri"/>
                        </a:rPr>
                        <a:t>•   Improvement of KPIs and metrics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657195"/>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6</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7</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Attica, Greece</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0">
                <a:tc>
                  <a:txBody>
                    <a:bodyPr/>
                    <a:lstStyle/>
                    <a:p>
                      <a:pPr algn="ctr"/>
                      <a:r>
                        <a:rPr sz="1200" b="0">
                          <a:solidFill>
                            <a:srgbClr val="000000"/>
                          </a:solidFill>
                          <a:latin typeface="calibri"/>
                        </a:rPr>
                        <a:t>Bengaluru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0">
                <a:tc>
                  <a:txBody>
                    <a:bodyPr/>
                    <a:lstStyle/>
                    <a:p>
                      <a:pPr algn="ctr"/>
                      <a:r>
                        <a:rPr sz="1200" b="0">
                          <a:solidFill>
                            <a:srgbClr val="000000"/>
                          </a:solidFill>
                          <a:latin typeface="calibri"/>
                        </a:rPr>
                        <a:t>Bokaro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r h="0">
                <a:tc>
                  <a:txBody>
                    <a:bodyPr/>
                    <a:lstStyle/>
                    <a:p>
                      <a:pPr algn="ctr"/>
                      <a:r>
                        <a:rPr sz="1200" b="0">
                          <a:solidFill>
                            <a:srgbClr val="000000"/>
                          </a:solidFill>
                          <a:latin typeface="calibri"/>
                        </a:rPr>
                        <a:t>Capital Governorate, Bahrain</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9574496"/>
                  </a:ext>
                </a:extLst>
              </a:tr>
              <a:tr h="0">
                <a:tc>
                  <a:txBody>
                    <a:bodyPr/>
                    <a:lstStyle/>
                    <a:p>
                      <a:pPr algn="ctr"/>
                      <a:r>
                        <a:rPr sz="1200" b="0">
                          <a:solidFill>
                            <a:srgbClr val="000000"/>
                          </a:solidFill>
                          <a:latin typeface="calibri"/>
                        </a:rPr>
                        <a:t>Hyderabad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657195"/>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r:id="rId2"/>
          </a:graphicData>
        </a:graphic>
      </p:graphicFrame>
      <p:pic>
        <p:nvPicPr>
          <p:cNvPr id="82" name="Picture 81" descr="image.png"/>
          <p:cNvPicPr>
            <a:picLocks noChangeAspect="1"/>
          </p:cNvPicPr>
          <p:nvPr/>
        </p:nvPicPr>
        <p:blipFill>
          <a:blip r:embed="rId4"/>
          <a:stretch>
            <a:fillRect/>
          </a:stretch>
        </p:blipFill>
        <p:spPr>
          <a:xfrm>
            <a:off x="6300376" y="1758164"/>
            <a:ext cx="1676400" cy="495300"/>
          </a:xfrm>
          <a:prstGeom prst="rect">
            <a:avLst/>
          </a:prstGeom>
        </p:spPr>
      </p:pic>
      <p:pic>
        <p:nvPicPr>
          <p:cNvPr id="83" name="Picture 82" descr="image.png"/>
          <p:cNvPicPr>
            <a:picLocks noChangeAspect="1"/>
          </p:cNvPicPr>
          <p:nvPr/>
        </p:nvPicPr>
        <p:blipFill>
          <a:blip r:embed="rId5"/>
          <a:stretch>
            <a:fillRect/>
          </a:stretch>
        </p:blipFill>
        <p:spPr>
          <a:xfrm>
            <a:off x="6681376" y="3581754"/>
            <a:ext cx="914400" cy="914400"/>
          </a:xfrm>
          <a:prstGeom prst="rect">
            <a:avLst/>
          </a:prstGeom>
        </p:spPr>
      </p:pic>
      <p:pic>
        <p:nvPicPr>
          <p:cNvPr id="84" name="Picture 83" descr="image.png"/>
          <p:cNvPicPr>
            <a:picLocks noChangeAspect="1"/>
          </p:cNvPicPr>
          <p:nvPr/>
        </p:nvPicPr>
        <p:blipFill>
          <a:blip r:embed="rId6"/>
          <a:stretch>
            <a:fillRect/>
          </a:stretch>
        </p:blipFill>
        <p:spPr>
          <a:xfrm>
            <a:off x="6757576" y="4597985"/>
            <a:ext cx="762000" cy="762000"/>
          </a:xfrm>
          <a:prstGeom prst="rect">
            <a:avLst/>
          </a:prstGeom>
        </p:spPr>
      </p:pic>
      <p:pic>
        <p:nvPicPr>
          <p:cNvPr id="85" name="Picture 84" descr="image.png"/>
          <p:cNvPicPr>
            <a:picLocks noChangeAspect="1"/>
          </p:cNvPicPr>
          <p:nvPr/>
        </p:nvPicPr>
        <p:blipFill>
          <a:blip r:embed="rId7"/>
          <a:stretch>
            <a:fillRect/>
          </a:stretch>
        </p:blipFill>
        <p:spPr>
          <a:xfrm>
            <a:off x="6681376" y="5461817"/>
            <a:ext cx="914400" cy="914400"/>
          </a:xfrm>
          <a:prstGeom prst="rect">
            <a:avLst/>
          </a:prstGeom>
        </p:spPr>
      </p:pic>
    </p:spTree>
  </p:cSld>
  <p:clrMapOvr>
    <a:masterClrMapping/>
  </p:clrMapOvr>
</p:sld>
</file>

<file path=ppt/slides/slide1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u="none" i="0">
                <a:solidFill>
                  <a:srgbClr val="C00000"/>
                </a:solidFill>
                <a:latin typeface="calibri"/>
              </a:rPr>
              <a:t>Functional Workload Deep Dive (3/20): </a:t>
            </a:r>
            <a:r>
              <a:rPr sz="1600" b="1" u="none" i="0">
                <a:solidFill>
                  <a:srgbClr val="7F7F7F"/>
                </a:solidFill>
                <a:latin typeface="calibri"/>
              </a:rPr>
              <a:t>Product Installation, Maintenance &amp; Technical Support</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Preparation and reintegration of tools and equipment for Assembly and Distribution Unit activities</a:t>
                      </a:r>
                    </a:p>
                    <a:p>
                      <a:pPr algn="l"/>
                      <a:r>
                        <a:rPr sz="1100" b="0">
                          <a:solidFill>
                            <a:srgbClr val="000000"/>
                          </a:solidFill>
                          <a:latin typeface="calibri"/>
                        </a:rPr>
                        <a:t>•   Preventive and curative maintenance of equipment and installations for Assembly and Distri...</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Azure Data Engineer Jr - management, optimization, supervision, and monitoring of data retrieval, storage, and distribution</a:t>
                      </a:r>
                    </a:p>
                    <a:p>
                      <a:pPr algn="l"/>
                      <a:r>
                        <a:rPr sz="1100" b="0">
                          <a:solidFill>
                            <a:srgbClr val="000000"/>
                          </a:solidFill>
                          <a:latin typeface="calibri"/>
                        </a:rPr>
                        <a:t>•   development of algorithms for transforming raw data into useful i...</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Technip HARP Portal project</a:t>
                      </a:r>
                    </a:p>
                    <a:p>
                      <a:pPr algn="l"/>
                      <a:r>
                        <a:rPr sz="1100" b="0">
                          <a:solidFill>
                            <a:srgbClr val="000000"/>
                          </a:solidFill>
                          <a:latin typeface="calibri"/>
                        </a:rPr>
                        <a:t>•   SOX portal</a:t>
                      </a:r>
                    </a:p>
                    <a:p>
                      <a:pPr algn="l"/>
                      <a:r>
                        <a:rPr sz="1100" b="0">
                          <a:solidFill>
                            <a:srgbClr val="000000"/>
                          </a:solidFill>
                          <a:latin typeface="calibri"/>
                        </a:rPr>
                        <a:t>•   Different applications reviewers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r h="863493">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Senior Oracle SCM Functional Consultant</a:t>
                      </a:r>
                    </a:p>
                    <a:p>
                      <a:pPr algn="l"/>
                      <a:r>
                        <a:rPr sz="1100" b="0">
                          <a:solidFill>
                            <a:srgbClr val="000000"/>
                          </a:solidFill>
                          <a:latin typeface="calibri"/>
                        </a:rPr>
                        <a:t>•   Management of supply chain processes</a:t>
                      </a:r>
                    </a:p>
                    <a:p>
                      <a:pPr algn="l"/>
                      <a:r>
                        <a:rPr sz="1100" b="0">
                          <a:solidFill>
                            <a:srgbClr val="000000"/>
                          </a:solidFill>
                          <a:latin typeface="calibri"/>
                        </a:rPr>
                        <a:t>•   Configuration of Oracle SCM modules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9574496"/>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4</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6</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Seine-Maritime Area, France</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0">
                <a:tc>
                  <a:txBody>
                    <a:bodyPr/>
                    <a:lstStyle/>
                    <a:p>
                      <a:pPr algn="ctr"/>
                      <a:r>
                        <a:rPr sz="1200" b="0">
                          <a:solidFill>
                            <a:srgbClr val="000000"/>
                          </a:solidFill>
                          <a:latin typeface="calibri"/>
                        </a:rPr>
                        <a:t>Bengaluru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0">
                <a:tc>
                  <a:txBody>
                    <a:bodyPr/>
                    <a:lstStyle/>
                    <a:p>
                      <a:pPr algn="ctr"/>
                      <a:r>
                        <a:rPr sz="1200" b="0">
                          <a:solidFill>
                            <a:srgbClr val="000000"/>
                          </a:solidFill>
                          <a:latin typeface="calibri"/>
                        </a:rPr>
                        <a:t>Espirito Santo Area, Brazil</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r h="0">
                <a:tc>
                  <a:txBody>
                    <a:bodyPr/>
                    <a:lstStyle/>
                    <a:p>
                      <a:pPr algn="ctr"/>
                      <a:r>
                        <a:rPr sz="1200" b="0">
                          <a:solidFill>
                            <a:srgbClr val="000000"/>
                          </a:solidFill>
                          <a:latin typeface="calibri"/>
                        </a:rPr>
                        <a:t>Federal Territory of Kuala Lumpur, Malaysia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9574496"/>
                  </a:ext>
                </a:extLst>
              </a:tr>
              <a:tr h="0">
                <a:tc>
                  <a:txBody>
                    <a:bodyPr/>
                    <a:lstStyle/>
                    <a:p>
                      <a:pPr algn="ctr"/>
                      <a:r>
                        <a:rPr sz="1200" b="0">
                          <a:solidFill>
                            <a:srgbClr val="000000"/>
                          </a:solidFill>
                          <a:latin typeface="calibri"/>
                        </a:rPr>
                        <a:t>Mumbai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657195"/>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r:id="rId2"/>
          </a:graphicData>
        </a:graphic>
      </p:graphicFrame>
      <p:pic>
        <p:nvPicPr>
          <p:cNvPr id="82" name="Picture 81" descr="image.png"/>
          <p:cNvPicPr>
            <a:picLocks noChangeAspect="1"/>
          </p:cNvPicPr>
          <p:nvPr/>
        </p:nvPicPr>
        <p:blipFill>
          <a:blip r:embed="rId4"/>
          <a:stretch>
            <a:fillRect/>
          </a:stretch>
        </p:blipFill>
        <p:spPr>
          <a:xfrm>
            <a:off x="6300376" y="1720064"/>
            <a:ext cx="1676400" cy="571500"/>
          </a:xfrm>
          <a:prstGeom prst="rect">
            <a:avLst/>
          </a:prstGeom>
        </p:spPr>
      </p:pic>
      <p:pic>
        <p:nvPicPr>
          <p:cNvPr id="83" name="Picture 82" descr="image.png"/>
          <p:cNvPicPr>
            <a:picLocks noChangeAspect="1"/>
          </p:cNvPicPr>
          <p:nvPr/>
        </p:nvPicPr>
        <p:blipFill>
          <a:blip r:embed="rId5"/>
          <a:stretch>
            <a:fillRect/>
          </a:stretch>
        </p:blipFill>
        <p:spPr>
          <a:xfrm>
            <a:off x="6319426" y="2565184"/>
            <a:ext cx="1638300" cy="914400"/>
          </a:xfrm>
          <a:prstGeom prst="rect">
            <a:avLst/>
          </a:prstGeom>
        </p:spPr>
      </p:pic>
      <p:pic>
        <p:nvPicPr>
          <p:cNvPr id="84" name="Picture 83" descr="image.png"/>
          <p:cNvPicPr>
            <a:picLocks noChangeAspect="1"/>
          </p:cNvPicPr>
          <p:nvPr/>
        </p:nvPicPr>
        <p:blipFill>
          <a:blip r:embed="rId6"/>
          <a:stretch>
            <a:fillRect/>
          </a:stretch>
        </p:blipFill>
        <p:spPr>
          <a:xfrm>
            <a:off x="6300376" y="3791304"/>
            <a:ext cx="1676400" cy="495300"/>
          </a:xfrm>
          <a:prstGeom prst="rect">
            <a:avLst/>
          </a:prstGeom>
        </p:spPr>
      </p:pic>
      <p:pic>
        <p:nvPicPr>
          <p:cNvPr id="85" name="Picture 84" descr="image.png"/>
          <p:cNvPicPr>
            <a:picLocks noChangeAspect="1"/>
          </p:cNvPicPr>
          <p:nvPr/>
        </p:nvPicPr>
        <p:blipFill>
          <a:blip r:embed="rId7"/>
          <a:stretch>
            <a:fillRect/>
          </a:stretch>
        </p:blipFill>
        <p:spPr>
          <a:xfrm>
            <a:off x="6300376" y="4744035"/>
            <a:ext cx="1676400" cy="469900"/>
          </a:xfrm>
          <a:prstGeom prst="rect">
            <a:avLst/>
          </a:prstGeom>
        </p:spPr>
      </p:pic>
    </p:spTree>
  </p:cSld>
  <p:clrMapOvr>
    <a:masterClrMapping/>
  </p:clrMapOvr>
</p:sld>
</file>

<file path=ppt/slides/slide1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u="none" i="0">
                <a:solidFill>
                  <a:srgbClr val="C00000"/>
                </a:solidFill>
                <a:latin typeface="calibri"/>
              </a:rPr>
              <a:t>Functional Workload Deep Dive (4/20): </a:t>
            </a:r>
            <a:r>
              <a:rPr sz="1600" b="1" u="none" i="0">
                <a:solidFill>
                  <a:srgbClr val="7F7F7F"/>
                </a:solidFill>
                <a:latin typeface="calibri"/>
              </a:rPr>
              <a:t>Business Intelligence &amp; Analytics</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SSAS/PBI Developer role</a:t>
                      </a:r>
                    </a:p>
                    <a:p>
                      <a:pPr algn="l"/>
                      <a:r>
                        <a:rPr sz="1100" b="0">
                          <a:solidFill>
                            <a:srgbClr val="000000"/>
                          </a:solidFill>
                          <a:latin typeface="calibri"/>
                        </a:rPr>
                        <a:t>•   June 2020- Till Date duration</a:t>
                      </a:r>
                    </a:p>
                    <a:p>
                      <a:pPr algn="l"/>
                      <a:r>
                        <a:rPr sz="1100" b="0">
                          <a:solidFill>
                            <a:srgbClr val="000000"/>
                          </a:solidFill>
                          <a:latin typeface="calibri"/>
                        </a:rPr>
                        <a:t>•   Power BI, Visual Studio, SSMS, SQL Developer environment</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Highly impactful dashboards</a:t>
                      </a:r>
                    </a:p>
                    <a:p>
                      <a:pPr algn="l"/>
                      <a:r>
                        <a:rPr sz="1100" b="0">
                          <a:solidFill>
                            <a:srgbClr val="000000"/>
                          </a:solidFill>
                          <a:latin typeface="calibri"/>
                        </a:rPr>
                        <a:t>•   Contingent and services metrics for SLAs, KPIs, cost savings, headcount, spend, and supplier scorecards</a:t>
                      </a:r>
                    </a:p>
                    <a:p>
                      <a:pPr algn="l"/>
                      <a:r>
                        <a:rPr sz="1100" b="0">
                          <a:solidFill>
                            <a:srgbClr val="000000"/>
                          </a:solidFill>
                          <a:latin typeface="calibri"/>
                        </a:rPr>
                        <a:t>•   Scheduled and ad hoc report development in various tools...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Understanding and analyzing client data for business requirements</a:t>
                      </a:r>
                    </a:p>
                    <a:p>
                      <a:pPr algn="l"/>
                      <a:r>
                        <a:rPr sz="1100" b="0">
                          <a:solidFill>
                            <a:srgbClr val="000000"/>
                          </a:solidFill>
                          <a:latin typeface="calibri"/>
                        </a:rPr>
                        <a:t>•   Writing SQL queries for data extraction from the database</a:t>
                      </a:r>
                    </a:p>
                    <a:p>
                      <a:pPr algn="l"/>
                      <a:r>
                        <a:rPr sz="1100" b="0">
                          <a:solidFill>
                            <a:srgbClr val="000000"/>
                          </a:solidFill>
                          <a:latin typeface="calibri"/>
                        </a:rPr>
                        <a:t>•   Extracting, transforming, and loading data for dashboard creatio...</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r h="863493">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Importing data from SharePoint and Power BI semantic model</a:t>
                      </a:r>
                    </a:p>
                    <a:p>
                      <a:pPr algn="l"/>
                      <a:r>
                        <a:rPr sz="1100" b="0">
                          <a:solidFill>
                            <a:srgbClr val="000000"/>
                          </a:solidFill>
                          <a:latin typeface="calibri"/>
                        </a:rPr>
                        <a:t>•   Implementing row-level security on data and understanding application security layer models in Power BI</a:t>
                      </a:r>
                    </a:p>
                    <a:p>
                      <a:pPr algn="l"/>
                      <a:r>
                        <a:rPr sz="1100" b="0">
                          <a:solidFill>
                            <a:srgbClr val="000000"/>
                          </a:solidFill>
                          <a:latin typeface="calibri"/>
                        </a:rPr>
                        <a:t>•   Creating DAX queries to g...</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9574496"/>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4</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5</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Hyderabad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0">
                <a:tc>
                  <a:txBody>
                    <a:bodyPr/>
                    <a:lstStyle/>
                    <a:p>
                      <a:pPr algn="ctr"/>
                      <a:r>
                        <a:rPr sz="1200" b="0">
                          <a:solidFill>
                            <a:srgbClr val="000000"/>
                          </a:solidFill>
                          <a:latin typeface="calibri"/>
                        </a:rPr>
                        <a:t>Greater Detroit Area, United States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r:id="rId2"/>
          </a:graphicData>
        </a:graphic>
      </p:graphicFrame>
      <p:pic>
        <p:nvPicPr>
          <p:cNvPr id="82" name="Picture 81" descr="image.png"/>
          <p:cNvPicPr>
            <a:picLocks noChangeAspect="1"/>
          </p:cNvPicPr>
          <p:nvPr/>
        </p:nvPicPr>
        <p:blipFill>
          <a:blip r:embed="rId4"/>
          <a:stretch>
            <a:fillRect/>
          </a:stretch>
        </p:blipFill>
        <p:spPr>
          <a:xfrm>
            <a:off x="6300376" y="1758164"/>
            <a:ext cx="1676400" cy="495300"/>
          </a:xfrm>
          <a:prstGeom prst="rect">
            <a:avLst/>
          </a:prstGeom>
        </p:spPr>
      </p:pic>
      <p:pic>
        <p:nvPicPr>
          <p:cNvPr id="83" name="Picture 82" descr="image.png"/>
          <p:cNvPicPr>
            <a:picLocks noChangeAspect="1"/>
          </p:cNvPicPr>
          <p:nvPr/>
        </p:nvPicPr>
        <p:blipFill>
          <a:blip r:embed="rId5"/>
          <a:stretch>
            <a:fillRect/>
          </a:stretch>
        </p:blipFill>
        <p:spPr>
          <a:xfrm>
            <a:off x="6300376" y="2781084"/>
            <a:ext cx="1676400" cy="482600"/>
          </a:xfrm>
          <a:prstGeom prst="rect">
            <a:avLst/>
          </a:prstGeom>
        </p:spPr>
      </p:pic>
      <p:pic>
        <p:nvPicPr>
          <p:cNvPr id="84" name="Picture 83" descr="image.png"/>
          <p:cNvPicPr>
            <a:picLocks noChangeAspect="1"/>
          </p:cNvPicPr>
          <p:nvPr/>
        </p:nvPicPr>
        <p:blipFill>
          <a:blip r:embed="rId6"/>
          <a:stretch>
            <a:fillRect/>
          </a:stretch>
        </p:blipFill>
        <p:spPr>
          <a:xfrm>
            <a:off x="6319426" y="3581754"/>
            <a:ext cx="1638300" cy="914400"/>
          </a:xfrm>
          <a:prstGeom prst="rect">
            <a:avLst/>
          </a:prstGeom>
        </p:spPr>
      </p:pic>
      <p:pic>
        <p:nvPicPr>
          <p:cNvPr id="85" name="Picture 84" descr="image.png"/>
          <p:cNvPicPr>
            <a:picLocks noChangeAspect="1"/>
          </p:cNvPicPr>
          <p:nvPr/>
        </p:nvPicPr>
        <p:blipFill>
          <a:blip r:embed="rId7"/>
          <a:stretch>
            <a:fillRect/>
          </a:stretch>
        </p:blipFill>
        <p:spPr>
          <a:xfrm>
            <a:off x="6624226" y="4597985"/>
            <a:ext cx="1028700" cy="762000"/>
          </a:xfrm>
          <a:prstGeom prst="rect">
            <a:avLst/>
          </a:prstGeom>
        </p:spPr>
      </p:pic>
    </p:spTree>
  </p:cSld>
  <p:clrMapOvr>
    <a:masterClrMapping/>
  </p:clrMapOvr>
</p:sld>
</file>

<file path=ppt/slides/slide1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u="none" i="0">
                <a:solidFill>
                  <a:srgbClr val="C00000"/>
                </a:solidFill>
                <a:latin typeface="calibri"/>
              </a:rPr>
              <a:t>Functional Workload Deep Dive (5/20): </a:t>
            </a:r>
            <a:r>
              <a:rPr sz="1600" b="1" u="none" i="0">
                <a:solidFill>
                  <a:srgbClr val="7F7F7F"/>
                </a:solidFill>
                <a:latin typeface="calibri"/>
              </a:rPr>
              <a:t>Quality Control</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 N2 Welding Inspector</a:t>
                      </a:r>
                    </a:p>
                    <a:p>
                      <a:pPr algn="l"/>
                      <a:r>
                        <a:rPr sz="1100" b="0">
                          <a:solidFill>
                            <a:srgbClr val="000000"/>
                          </a:solidFill>
                          <a:latin typeface="calibri"/>
                        </a:rPr>
                        <a:t>- Quality Supervisor</a:t>
                      </a:r>
                    </a:p>
                    <a:p>
                      <a:pPr algn="l"/>
                      <a:r>
                        <a:rPr sz="1100" b="0">
                          <a:solidFill>
                            <a:srgbClr val="000000"/>
                          </a:solidFill>
                          <a:latin typeface="calibri"/>
                        </a:rPr>
                        <a:t>- Manufacture of Jumpers, Risers, and FlowLines</a:t>
                      </a:r>
                    </a:p>
                    <a:p>
                      <a:pPr algn="l"/>
                      <a:r>
                        <a:rPr sz="1100" b="0">
                          <a:solidFill>
                            <a:srgbClr val="000000"/>
                          </a:solidFill>
                          <a:latin typeface="calibri"/>
                        </a:rPr>
                        <a:t>- Mero 2 Project</a:t>
                      </a:r>
                    </a:p>
                    <a:p>
                      <a:pPr algn="l"/>
                      <a:r>
                        <a:rPr sz="1100" b="0">
                          <a:solidFill>
                            <a:srgbClr val="000000"/>
                          </a:solidFill>
                          <a:latin typeface="calibri"/>
                        </a:rPr>
                        <a:t>- TechnipFMC Spoolbase</a:t>
                      </a:r>
                    </a:p>
                    <a:p>
                      <a:pPr algn="l"/>
                      <a:r>
                        <a:rPr sz="1100" b="0">
                          <a:solidFill>
                            <a:srgbClr val="000000"/>
                          </a:solidFill>
                          <a:latin typeface="calibri"/>
                        </a:rPr>
                        <a:t>- Porto do AASSu Rj</a:t>
                      </a:r>
                    </a:p>
                    <a:p>
                      <a:pPr algn="l"/>
                      <a:r>
                        <a:rPr sz="1100" b="0">
                          <a:solidFill>
                            <a:srgbClr val="000000"/>
                          </a:solidFill>
                          <a:latin typeface="calibri"/>
                        </a:rPr>
                        <a:t>- Standards: DNVOSF1012017, API 1104 E...</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Subsea 7 Julimar Phase 2 Connector Project ICB Fabrication Surveillance</a:t>
                      </a:r>
                    </a:p>
                    <a:p>
                      <a:pPr algn="l"/>
                      <a:r>
                        <a:rPr sz="1100" b="0">
                          <a:solidFill>
                            <a:srgbClr val="000000"/>
                          </a:solidFill>
                          <a:latin typeface="calibri"/>
                        </a:rPr>
                        <a:t>•   Onesubsea Trident Ceiba TPIA Project ICB Fabrication Surveillance</a:t>
                      </a:r>
                    </a:p>
                    <a:p>
                      <a:pPr algn="l"/>
                      <a:r>
                        <a:rPr sz="1100" b="0">
                          <a:solidFill>
                            <a:srgbClr val="000000"/>
                          </a:solidFill>
                          <a:latin typeface="calibri"/>
                        </a:rPr>
                        <a:t>•   Onesubsea Interco PROTLETHEN Anausuria Project ICB...</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Manifold equipment for submerged oil and gas extraction</a:t>
                      </a:r>
                    </a:p>
                    <a:p>
                      <a:pPr algn="l"/>
                      <a:r>
                        <a:rPr sz="1100" b="0">
                          <a:solidFill>
                            <a:srgbClr val="000000"/>
                          </a:solidFill>
                          <a:latin typeface="calibri"/>
                        </a:rPr>
                        <a:t>•   Quality control and monitoring of assembly and maintenance teams</a:t>
                      </a:r>
                    </a:p>
                    <a:p>
                      <a:pPr algn="l"/>
                      <a:r>
                        <a:rPr sz="1100" b="0">
                          <a:solidFill>
                            <a:srgbClr val="000000"/>
                          </a:solidFill>
                          <a:latin typeface="calibri"/>
                        </a:rPr>
                        <a:t>•   Hydrostatic and functional testing responsibilities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r h="863493">
                <a:tc>
                  <a:txBody>
                    <a:bodyPr/>
                    <a:lstStyle/>
                    <a:p>
                      <a:pPr algn="ctr"/>
                      <a:r>
                        <a:rPr sz="1600" b="1" u="none" i="0">
                          <a:solidFill>
                            <a:srgbClr val="000000"/>
                          </a:solidFill>
                          <a:latin typeface="calibri"/>
                        </a:rPr>
                        <a:t>GI GROUP HOLDING S.p.A.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Roles in project management</a:t>
                      </a:r>
                    </a:p>
                    <a:p>
                      <a:pPr algn="l"/>
                      <a:r>
                        <a:rPr sz="1100" b="0">
                          <a:solidFill>
                            <a:srgbClr val="000000"/>
                          </a:solidFill>
                          <a:latin typeface="calibri"/>
                        </a:rPr>
                        <a:t>•   Responsibilities in engineering design</a:t>
                      </a:r>
                    </a:p>
                    <a:p>
                      <a:pPr algn="l"/>
                      <a:r>
                        <a:rPr sz="1100" b="0">
                          <a:solidFill>
                            <a:srgbClr val="000000"/>
                          </a:solidFill>
                          <a:latin typeface="calibri"/>
                        </a:rPr>
                        <a:t>•   Coordination of project activities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9574496"/>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Product Engineer responsibilities</a:t>
                      </a:r>
                    </a:p>
                    <a:p>
                      <a:pPr algn="l"/>
                      <a:r>
                        <a:rPr sz="1100" b="0">
                          <a:solidFill>
                            <a:srgbClr val="000000"/>
                          </a:solidFill>
                          <a:latin typeface="calibri"/>
                        </a:rPr>
                        <a:t>•   Qualification Team duties</a:t>
                      </a:r>
                    </a:p>
                    <a:p>
                      <a:pPr algn="l"/>
                      <a:r>
                        <a:rPr sz="1100" b="0">
                          <a:solidFill>
                            <a:srgbClr val="000000"/>
                          </a:solidFill>
                          <a:latin typeface="calibri"/>
                        </a:rPr>
                        <a:t>•   Development of test procedures for seals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657195"/>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5</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5</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Minas Gerais Area, Brazil</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0">
                <a:tc>
                  <a:txBody>
                    <a:bodyPr/>
                    <a:lstStyle/>
                    <a:p>
                      <a:pPr algn="ctr"/>
                      <a:r>
                        <a:rPr sz="1200" b="0">
                          <a:solidFill>
                            <a:srgbClr val="000000"/>
                          </a:solidFill>
                          <a:latin typeface="calibri"/>
                        </a:rPr>
                        <a:t>Hyderabad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0">
                <a:tc>
                  <a:txBody>
                    <a:bodyPr/>
                    <a:lstStyle/>
                    <a:p>
                      <a:pPr algn="ctr"/>
                      <a:r>
                        <a:rPr sz="1200" b="0">
                          <a:solidFill>
                            <a:srgbClr val="000000"/>
                          </a:solidFill>
                          <a:latin typeface="calibri"/>
                        </a:rPr>
                        <a:t>Rio de Janeiro Area, Brazil</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r h="0">
                <a:tc>
                  <a:txBody>
                    <a:bodyPr/>
                    <a:lstStyle/>
                    <a:p>
                      <a:pPr algn="ctr"/>
                      <a:r>
                        <a:rPr sz="1200" b="0">
                          <a:solidFill>
                            <a:srgbClr val="000000"/>
                          </a:solidFill>
                          <a:latin typeface="calibri"/>
                        </a:rPr>
                        <a:t>Singapore</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9574496"/>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r:id="rId2"/>
          </a:graphicData>
        </a:graphic>
      </p:graphicFrame>
      <p:pic>
        <p:nvPicPr>
          <p:cNvPr id="82" name="Picture 81" descr="image.png"/>
          <p:cNvPicPr>
            <a:picLocks noChangeAspect="1"/>
          </p:cNvPicPr>
          <p:nvPr/>
        </p:nvPicPr>
        <p:blipFill>
          <a:blip r:embed="rId4"/>
          <a:stretch>
            <a:fillRect/>
          </a:stretch>
        </p:blipFill>
        <p:spPr>
          <a:xfrm>
            <a:off x="6370226" y="1548614"/>
            <a:ext cx="1536700" cy="914400"/>
          </a:xfrm>
          <a:prstGeom prst="rect">
            <a:avLst/>
          </a:prstGeom>
        </p:spPr>
      </p:pic>
      <p:pic>
        <p:nvPicPr>
          <p:cNvPr id="83" name="Picture 82" descr="image.png"/>
          <p:cNvPicPr>
            <a:picLocks noChangeAspect="1"/>
          </p:cNvPicPr>
          <p:nvPr/>
        </p:nvPicPr>
        <p:blipFill>
          <a:blip r:embed="rId5"/>
          <a:stretch>
            <a:fillRect/>
          </a:stretch>
        </p:blipFill>
        <p:spPr>
          <a:xfrm>
            <a:off x="6681376" y="2565184"/>
            <a:ext cx="914400" cy="914400"/>
          </a:xfrm>
          <a:prstGeom prst="rect">
            <a:avLst/>
          </a:prstGeom>
        </p:spPr>
      </p:pic>
      <p:pic>
        <p:nvPicPr>
          <p:cNvPr id="84" name="Picture 83" descr="image.png"/>
          <p:cNvPicPr>
            <a:picLocks noChangeAspect="1"/>
          </p:cNvPicPr>
          <p:nvPr/>
        </p:nvPicPr>
        <p:blipFill>
          <a:blip r:embed="rId6"/>
          <a:stretch>
            <a:fillRect/>
          </a:stretch>
        </p:blipFill>
        <p:spPr>
          <a:xfrm>
            <a:off x="6300376" y="3613504"/>
            <a:ext cx="1676400" cy="850900"/>
          </a:xfrm>
          <a:prstGeom prst="rect">
            <a:avLst/>
          </a:prstGeom>
        </p:spPr>
      </p:pic>
      <p:pic>
        <p:nvPicPr>
          <p:cNvPr id="85" name="Picture 84" descr="image.png"/>
          <p:cNvPicPr>
            <a:picLocks noChangeAspect="1"/>
          </p:cNvPicPr>
          <p:nvPr/>
        </p:nvPicPr>
        <p:blipFill>
          <a:blip r:embed="rId7"/>
          <a:stretch>
            <a:fillRect/>
          </a:stretch>
        </p:blipFill>
        <p:spPr>
          <a:xfrm>
            <a:off x="6300376" y="5493567"/>
            <a:ext cx="1676400" cy="850900"/>
          </a:xfrm>
          <a:prstGeom prst="rect">
            <a:avLst/>
          </a:prstGeom>
        </p:spPr>
      </p:pic>
    </p:spTree>
  </p:cSld>
  <p:clrMapOvr>
    <a:masterClrMapping/>
  </p:clrMapOvr>
</p:sld>
</file>

<file path=ppt/slides/slide1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u="none" i="0">
                <a:solidFill>
                  <a:srgbClr val="C00000"/>
                </a:solidFill>
                <a:latin typeface="calibri"/>
              </a:rPr>
              <a:t>Functional Workload Deep Dive (6/20): </a:t>
            </a:r>
            <a:r>
              <a:rPr sz="1600" b="1" u="none" i="0">
                <a:solidFill>
                  <a:srgbClr val="7F7F7F"/>
                </a:solidFill>
                <a:latin typeface="calibri"/>
              </a:rPr>
              <a:t>Application Development &amp; Maintenance</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End-to-end HAM project implementation activities</a:t>
                      </a:r>
                    </a:p>
                    <a:p>
                      <a:pPr algn="l"/>
                      <a:r>
                        <a:rPr sz="1100" b="0">
                          <a:solidFill>
                            <a:srgbClr val="000000"/>
                          </a:solidFill>
                          <a:latin typeface="calibri"/>
                        </a:rPr>
                        <a:t>•   Client asset tool migration to Service Now platform</a:t>
                      </a:r>
                    </a:p>
                    <a:p>
                      <a:pPr algn="l"/>
                      <a:r>
                        <a:rPr sz="1100" b="0">
                          <a:solidFill>
                            <a:srgbClr val="000000"/>
                          </a:solidFill>
                          <a:latin typeface="calibri"/>
                        </a:rPr>
                        <a:t>•   Coordination of project timelines and deliverables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User creation and role assignment</a:t>
                      </a:r>
                    </a:p>
                    <a:p>
                      <a:pPr algn="l"/>
                      <a:r>
                        <a:rPr sz="1100" b="0">
                          <a:solidFill>
                            <a:srgbClr val="000000"/>
                          </a:solidFill>
                          <a:latin typeface="calibri"/>
                        </a:rPr>
                        <a:t>•   Custom role creation and authorization management in SAP</a:t>
                      </a:r>
                    </a:p>
                    <a:p>
                      <a:pPr algn="l"/>
                      <a:r>
                        <a:rPr sz="1100" b="0">
                          <a:solidFill>
                            <a:srgbClr val="000000"/>
                          </a:solidFill>
                          <a:latin typeface="calibri"/>
                        </a:rPr>
                        <a:t>•   Modification of existing roles based on change requests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1016570">
                <a:tc>
                  <a:txBody>
                    <a:bodyPr/>
                    <a:lstStyle/>
                    <a:p>
                      <a:pPr algn="ctr"/>
                      <a:r>
                        <a:rPr sz="1600" b="1" u="none" i="0">
                          <a:solidFill>
                            <a:srgbClr val="000000"/>
                          </a:solidFill>
                          <a:latin typeface="calibri"/>
                        </a:rPr>
                        <a:t>Disys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Back-End development using Python Node.js and .NET Core 3.1</a:t>
                      </a:r>
                    </a:p>
                    <a:p>
                      <a:pPr algn="l"/>
                      <a:r>
                        <a:rPr sz="1100" b="0">
                          <a:solidFill>
                            <a:srgbClr val="000000"/>
                          </a:solidFill>
                          <a:latin typeface="calibri"/>
                        </a:rPr>
                        <a:t>•   Building RESTful APIs as a primary focus</a:t>
                      </a:r>
                    </a:p>
                    <a:p>
                      <a:pPr algn="l"/>
                      <a:r>
                        <a:rPr sz="1100" b="0">
                          <a:solidFill>
                            <a:srgbClr val="000000"/>
                          </a:solidFill>
                          <a:latin typeface="calibri"/>
                        </a:rPr>
                        <a:t>•   Configuration of Azure repositories and implementation of pipelines for CI/CD</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3</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4</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Hyderabad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0">
                <a:tc>
                  <a:txBody>
                    <a:bodyPr/>
                    <a:lstStyle/>
                    <a:p>
                      <a:pPr algn="ctr"/>
                      <a:r>
                        <a:rPr sz="1200" b="0">
                          <a:solidFill>
                            <a:srgbClr val="000000"/>
                          </a:solidFill>
                          <a:latin typeface="calibri"/>
                        </a:rPr>
                        <a:t>Sao Paulo Area, Brazil</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r:id="rId2"/>
          </a:graphicData>
        </a:graphic>
      </p:graphicFrame>
      <p:pic>
        <p:nvPicPr>
          <p:cNvPr id="82" name="Picture 81" descr="image.png"/>
          <p:cNvPicPr>
            <a:picLocks noChangeAspect="1"/>
          </p:cNvPicPr>
          <p:nvPr/>
        </p:nvPicPr>
        <p:blipFill>
          <a:blip r:embed="rId4"/>
          <a:stretch>
            <a:fillRect/>
          </a:stretch>
        </p:blipFill>
        <p:spPr>
          <a:xfrm>
            <a:off x="6319426" y="1548614"/>
            <a:ext cx="1638300" cy="914400"/>
          </a:xfrm>
          <a:prstGeom prst="rect">
            <a:avLst/>
          </a:prstGeom>
        </p:spPr>
      </p:pic>
      <p:pic>
        <p:nvPicPr>
          <p:cNvPr id="83" name="Picture 82" descr="image.png"/>
          <p:cNvPicPr>
            <a:picLocks noChangeAspect="1"/>
          </p:cNvPicPr>
          <p:nvPr/>
        </p:nvPicPr>
        <p:blipFill>
          <a:blip r:embed="rId5"/>
          <a:stretch>
            <a:fillRect/>
          </a:stretch>
        </p:blipFill>
        <p:spPr>
          <a:xfrm>
            <a:off x="6300376" y="2774734"/>
            <a:ext cx="1676400" cy="495300"/>
          </a:xfrm>
          <a:prstGeom prst="rect">
            <a:avLst/>
          </a:prstGeom>
        </p:spPr>
      </p:pic>
    </p:spTree>
  </p:cSld>
  <p:clrMapOvr>
    <a:masterClrMapping/>
  </p:clrMapOvr>
</p:sld>
</file>

<file path=ppt/slides/slide1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u="none" i="0">
                <a:solidFill>
                  <a:srgbClr val="C00000"/>
                </a:solidFill>
                <a:latin typeface="calibri"/>
              </a:rPr>
              <a:t>Functional Workload Deep Dive (7/20): </a:t>
            </a:r>
            <a:r>
              <a:rPr sz="1600" b="1" u="none" i="0">
                <a:solidFill>
                  <a:srgbClr val="7F7F7F"/>
                </a:solidFill>
                <a:latin typeface="calibri"/>
              </a:rPr>
              <a:t>Software Testing</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Understanding functionality</a:t>
                      </a:r>
                    </a:p>
                    <a:p>
                      <a:pPr algn="l"/>
                      <a:r>
                        <a:rPr sz="1100" b="0">
                          <a:solidFill>
                            <a:srgbClr val="000000"/>
                          </a:solidFill>
                          <a:latin typeface="calibri"/>
                        </a:rPr>
                        <a:t>•   Utilizing UFT Framework Automation Scripts based on client expectations</a:t>
                      </a:r>
                    </a:p>
                    <a:p>
                      <a:pPr algn="l"/>
                      <a:r>
                        <a:rPr sz="1100" b="0">
                          <a:solidFill>
                            <a:srgbClr val="000000"/>
                          </a:solidFill>
                          <a:latin typeface="calibri"/>
                        </a:rPr>
                        <a:t>•   Executing all scripts, fixing failed scripts, and continuing execution</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Technical Testing and Expertise Agent responsibilities</a:t>
                      </a:r>
                    </a:p>
                    <a:p>
                      <a:pPr algn="l"/>
                      <a:r>
                        <a:rPr sz="1100" b="0">
                          <a:solidFill>
                            <a:srgbClr val="000000"/>
                          </a:solidFill>
                          <a:latin typeface="calibri"/>
                        </a:rPr>
                        <a:t>•   Conducting tests and manufacturing prototypes within established procedures</a:t>
                      </a:r>
                    </a:p>
                    <a:p>
                      <a:pPr algn="l"/>
                      <a:r>
                        <a:rPr sz="1100" b="0">
                          <a:solidFill>
                            <a:srgbClr val="000000"/>
                          </a:solidFill>
                          <a:latin typeface="calibri"/>
                        </a:rPr>
                        <a:t>•   Participating in test execution and prototype manufacturi...</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Functional study of the application</a:t>
                      </a:r>
                    </a:p>
                    <a:p>
                      <a:pPr algn="l"/>
                      <a:r>
                        <a:rPr sz="1100" b="0">
                          <a:solidFill>
                            <a:srgbClr val="000000"/>
                          </a:solidFill>
                          <a:latin typeface="calibri"/>
                        </a:rPr>
                        <a:t>•   Running jobs and workflows for ETL process</a:t>
                      </a:r>
                    </a:p>
                    <a:p>
                      <a:pPr algn="l"/>
                      <a:r>
                        <a:rPr sz="1100" b="0">
                          <a:solidFill>
                            <a:srgbClr val="000000"/>
                          </a:solidFill>
                          <a:latin typeface="calibri"/>
                        </a:rPr>
                        <a:t>•   Preparation of SQL queries for data verification</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3</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4</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Bengaluru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0">
                <a:tc>
                  <a:txBody>
                    <a:bodyPr/>
                    <a:lstStyle/>
                    <a:p>
                      <a:pPr algn="ctr"/>
                      <a:r>
                        <a:rPr sz="1200" b="0">
                          <a:solidFill>
                            <a:srgbClr val="000000"/>
                          </a:solidFill>
                          <a:latin typeface="calibri"/>
                        </a:rPr>
                        <a:t>Hyderabad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0">
                <a:tc>
                  <a:txBody>
                    <a:bodyPr/>
                    <a:lstStyle/>
                    <a:p>
                      <a:pPr algn="ctr"/>
                      <a:r>
                        <a:rPr sz="1200" b="0">
                          <a:solidFill>
                            <a:srgbClr val="000000"/>
                          </a:solidFill>
                          <a:latin typeface="calibri"/>
                        </a:rPr>
                        <a:t>Seine-Maritime Area, France</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r h="0">
                <a:tc>
                  <a:txBody>
                    <a:bodyPr/>
                    <a:lstStyle/>
                    <a:p>
                      <a:pPr algn="ctr"/>
                      <a:r>
                        <a:rPr sz="1200" b="0">
                          <a:solidFill>
                            <a:srgbClr val="000000"/>
                          </a:solidFill>
                          <a:latin typeface="calibri"/>
                        </a:rPr>
                        <a:t>Srikakulam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9574496"/>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r:id="rId2"/>
          </a:graphicData>
        </a:graphic>
      </p:graphicFrame>
      <p:pic>
        <p:nvPicPr>
          <p:cNvPr id="82" name="Picture 81" descr="image.png"/>
          <p:cNvPicPr>
            <a:picLocks noChangeAspect="1"/>
          </p:cNvPicPr>
          <p:nvPr/>
        </p:nvPicPr>
        <p:blipFill>
          <a:blip r:embed="rId4"/>
          <a:stretch>
            <a:fillRect/>
          </a:stretch>
        </p:blipFill>
        <p:spPr>
          <a:xfrm>
            <a:off x="6681376" y="1548614"/>
            <a:ext cx="914400" cy="914400"/>
          </a:xfrm>
          <a:prstGeom prst="rect">
            <a:avLst/>
          </a:prstGeom>
        </p:spPr>
      </p:pic>
      <p:pic>
        <p:nvPicPr>
          <p:cNvPr id="83" name="Picture 82" descr="image.png"/>
          <p:cNvPicPr>
            <a:picLocks noChangeAspect="1"/>
          </p:cNvPicPr>
          <p:nvPr/>
        </p:nvPicPr>
        <p:blipFill>
          <a:blip r:embed="rId5"/>
          <a:stretch>
            <a:fillRect/>
          </a:stretch>
        </p:blipFill>
        <p:spPr>
          <a:xfrm>
            <a:off x="6300376" y="2736634"/>
            <a:ext cx="1676400" cy="571500"/>
          </a:xfrm>
          <a:prstGeom prst="rect">
            <a:avLst/>
          </a:prstGeom>
        </p:spPr>
      </p:pic>
      <p:pic>
        <p:nvPicPr>
          <p:cNvPr id="84" name="Picture 83" descr="image.png"/>
          <p:cNvPicPr>
            <a:picLocks noChangeAspect="1"/>
          </p:cNvPicPr>
          <p:nvPr/>
        </p:nvPicPr>
        <p:blipFill>
          <a:blip r:embed="rId6"/>
          <a:stretch>
            <a:fillRect/>
          </a:stretch>
        </p:blipFill>
        <p:spPr>
          <a:xfrm>
            <a:off x="6319426" y="3581754"/>
            <a:ext cx="1638300" cy="914400"/>
          </a:xfrm>
          <a:prstGeom prst="rect">
            <a:avLst/>
          </a:prstGeom>
        </p:spPr>
      </p:pic>
    </p:spTree>
  </p:cSld>
  <p:clrMapOvr>
    <a:masterClrMapping/>
  </p:clrMapOvr>
</p:sld>
</file>

<file path=ppt/slides/slide1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u="none" i="0">
                <a:solidFill>
                  <a:srgbClr val="C00000"/>
                </a:solidFill>
                <a:latin typeface="calibri"/>
              </a:rPr>
              <a:t>Functional Workload Deep Dive (8/20): </a:t>
            </a:r>
            <a:r>
              <a:rPr sz="1600" b="1" u="none" i="0">
                <a:solidFill>
                  <a:srgbClr val="7F7F7F"/>
                </a:solidFill>
                <a:latin typeface="calibri"/>
              </a:rPr>
              <a:t>Data Engineering</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Advanced ETL workflows using SSIS, SQL Stored Procedures, and C# scripting for report generation and cube refresh operations</a:t>
                      </a:r>
                    </a:p>
                    <a:p>
                      <a:pPr algn="l"/>
                      <a:r>
                        <a:rPr sz="1100" b="0">
                          <a:solidFill>
                            <a:srgbClr val="000000"/>
                          </a:solidFill>
                          <a:latin typeface="calibri"/>
                        </a:rPr>
                        <a:t>•   Intricate SSIS packages with enhanced control flow mechanisms, r...</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1</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3</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Bengaluru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0">
                <a:tc>
                  <a:txBody>
                    <a:bodyPr/>
                    <a:lstStyle/>
                    <a:p>
                      <a:pPr algn="ctr"/>
                      <a:r>
                        <a:rPr sz="1200" b="0">
                          <a:solidFill>
                            <a:srgbClr val="000000"/>
                          </a:solidFill>
                          <a:latin typeface="calibri"/>
                        </a:rPr>
                        <a:t>Hyderabad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0">
                <a:tc>
                  <a:txBody>
                    <a:bodyPr/>
                    <a:lstStyle/>
                    <a:p>
                      <a:pPr algn="ctr"/>
                      <a:r>
                        <a:rPr sz="1200" b="0">
                          <a:solidFill>
                            <a:srgbClr val="000000"/>
                          </a:solidFill>
                          <a:latin typeface="calibri"/>
                        </a:rPr>
                        <a:t>Mumbai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r:id="rId2"/>
          </a:graphicData>
        </a:graphic>
      </p:graphicFrame>
      <p:pic>
        <p:nvPicPr>
          <p:cNvPr id="82" name="Picture 81" descr="image.png"/>
          <p:cNvPicPr>
            <a:picLocks noChangeAspect="1"/>
          </p:cNvPicPr>
          <p:nvPr/>
        </p:nvPicPr>
        <p:blipFill>
          <a:blip r:embed="rId4"/>
          <a:stretch>
            <a:fillRect/>
          </a:stretch>
        </p:blipFill>
        <p:spPr>
          <a:xfrm>
            <a:off x="6300376" y="1758164"/>
            <a:ext cx="1676400" cy="495300"/>
          </a:xfrm>
          <a:prstGeom prst="rect">
            <a:avLst/>
          </a:prstGeom>
        </p:spPr>
      </p:pic>
    </p:spTree>
  </p:cSld>
  <p:clrMapOvr>
    <a:masterClrMapping/>
  </p:clrMapOvr>
</p:sld>
</file>

<file path=ppt/slides/slide1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u="none" i="0">
                <a:solidFill>
                  <a:srgbClr val="C00000"/>
                </a:solidFill>
                <a:latin typeface="calibri"/>
              </a:rPr>
              <a:t>Functional Workload Deep Dive (9/20): </a:t>
            </a:r>
            <a:r>
              <a:rPr sz="1600" b="1" u="none" i="0">
                <a:solidFill>
                  <a:srgbClr val="7F7F7F"/>
                </a:solidFill>
                <a:latin typeface="calibri"/>
              </a:rPr>
              <a:t>Packaging</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Coil movements packing and assembly of peripheral equipment</a:t>
                      </a:r>
                    </a:p>
                    <a:p>
                      <a:pPr algn="l"/>
                      <a:r>
                        <a:rPr sz="1100" b="0">
                          <a:solidFill>
                            <a:srgbClr val="000000"/>
                          </a:solidFill>
                          <a:latin typeface="calibri"/>
                        </a:rPr>
                        <a:t>•   Implementation of procedures working documents and self-control procedures</a:t>
                      </a:r>
                    </a:p>
                    <a:p>
                      <a:pPr algn="l"/>
                      <a:r>
                        <a:rPr sz="1100" b="0">
                          <a:solidFill>
                            <a:srgbClr val="000000"/>
                          </a:solidFill>
                          <a:latin typeface="calibri"/>
                        </a:rPr>
                        <a:t>•   Coverage of pipes leaving the manufacturing process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1</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3</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Seine-Maritime Area, France</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r:id="rId2"/>
          </a:graphicData>
        </a:graphic>
      </p:graphicFrame>
      <p:pic>
        <p:nvPicPr>
          <p:cNvPr id="82" name="Picture 81" descr="image.png"/>
          <p:cNvPicPr>
            <a:picLocks noChangeAspect="1"/>
          </p:cNvPicPr>
          <p:nvPr/>
        </p:nvPicPr>
        <p:blipFill>
          <a:blip r:embed="rId4"/>
          <a:stretch>
            <a:fillRect/>
          </a:stretch>
        </p:blipFill>
        <p:spPr>
          <a:xfrm>
            <a:off x="6300376" y="1720064"/>
            <a:ext cx="1676400" cy="571500"/>
          </a:xfrm>
          <a:prstGeom prst="rect">
            <a:avLst/>
          </a:prstGeom>
        </p:spPr>
      </p:pic>
    </p:spTree>
  </p:cSld>
  <p:clrMapOvr>
    <a:masterClrMapping/>
  </p:clrMapOvr>
</p:sld>
</file>

<file path=ppt/slides/slide1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u="none" i="0">
                <a:solidFill>
                  <a:srgbClr val="C00000"/>
                </a:solidFill>
                <a:latin typeface="calibri"/>
              </a:rPr>
              <a:t>Functional Workload Deep Dive (10/20): </a:t>
            </a:r>
            <a:r>
              <a:rPr sz="1600" b="1" u="none" i="0">
                <a:solidFill>
                  <a:srgbClr val="7F7F7F"/>
                </a:solidFill>
                <a:latin typeface="calibri"/>
              </a:rPr>
              <a:t>Customer Service &amp; Support</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Documentation creation and maintenance for system configuration, mapping, processes, printers, software, and service records</a:t>
                      </a:r>
                    </a:p>
                    <a:p>
                      <a:pPr algn="l"/>
                      <a:r>
                        <a:rPr sz="1100" b="0">
                          <a:solidFill>
                            <a:srgbClr val="000000"/>
                          </a:solidFill>
                          <a:latin typeface="calibri"/>
                        </a:rPr>
                        <a:t>•   Ticket closure and SOP development</a:t>
                      </a:r>
                    </a:p>
                    <a:p>
                      <a:pPr algn="l"/>
                      <a:r>
                        <a:rPr sz="1100" b="0">
                          <a:solidFill>
                            <a:srgbClr val="000000"/>
                          </a:solidFill>
                          <a:latin typeface="calibri"/>
                        </a:rPr>
                        <a:t>•   Orientation and training for...</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1</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2</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Bengaluru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0">
                <a:tc>
                  <a:txBody>
                    <a:bodyPr/>
                    <a:lstStyle/>
                    <a:p>
                      <a:pPr algn="ctr"/>
                      <a:r>
                        <a:rPr sz="1200" b="0">
                          <a:solidFill>
                            <a:srgbClr val="000000"/>
                          </a:solidFill>
                          <a:latin typeface="calibri"/>
                        </a:rPr>
                        <a:t>Chennai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r:id="rId2"/>
          </a:graphicData>
        </a:graphic>
      </p:graphicFrame>
      <p:pic>
        <p:nvPicPr>
          <p:cNvPr id="82" name="Picture 81" descr="image.png"/>
          <p:cNvPicPr>
            <a:picLocks noChangeAspect="1"/>
          </p:cNvPicPr>
          <p:nvPr/>
        </p:nvPicPr>
        <p:blipFill>
          <a:blip r:embed="rId4"/>
          <a:stretch>
            <a:fillRect/>
          </a:stretch>
        </p:blipFill>
        <p:spPr>
          <a:xfrm>
            <a:off x="6319426" y="1548614"/>
            <a:ext cx="1638300" cy="914400"/>
          </a:xfrm>
          <a:prstGeom prst="rect">
            <a:avLst/>
          </a:prstGeom>
        </p:spPr>
      </p:pic>
    </p:spTree>
  </p:cSld>
  <p:clrMapOvr>
    <a:masterClrMapping/>
  </p:clrMapOvr>
</p:sld>
</file>

<file path=ppt/slides/slide1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u="none" i="0">
                <a:solidFill>
                  <a:srgbClr val="C00000"/>
                </a:solidFill>
                <a:latin typeface="calibri"/>
              </a:rPr>
              <a:t>Functional Workload Deep Dive (11/20): </a:t>
            </a:r>
            <a:r>
              <a:rPr sz="1600" b="1" u="none" i="0">
                <a:solidFill>
                  <a:srgbClr val="7F7F7F"/>
                </a:solidFill>
                <a:latin typeface="calibri"/>
              </a:rPr>
              <a:t>Mobile Application Development</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Senior Consultant</a:t>
                      </a:r>
                    </a:p>
                    <a:p>
                      <a:pPr algn="l"/>
                      <a:r>
                        <a:rPr sz="1100" b="0">
                          <a:solidFill>
                            <a:srgbClr val="000000"/>
                          </a:solidFill>
                          <a:latin typeface="calibri"/>
                        </a:rPr>
                        <a:t>•   Android platform applications</a:t>
                      </a:r>
                    </a:p>
                    <a:p>
                      <a:pPr algn="l"/>
                      <a:r>
                        <a:rPr sz="1100" b="0">
                          <a:solidFill>
                            <a:srgbClr val="000000"/>
                          </a:solidFill>
                          <a:latin typeface="calibri"/>
                        </a:rPr>
                        <a:t>•   Android, Kotlin, MVVM, Jetpack Component, Modular, Clean Architecture, Mockk</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Mobile First project</a:t>
                      </a:r>
                    </a:p>
                    <a:p>
                      <a:pPr algn="l"/>
                      <a:r>
                        <a:rPr sz="1100" b="0">
                          <a:solidFill>
                            <a:srgbClr val="000000"/>
                          </a:solidFill>
                          <a:latin typeface="calibri"/>
                        </a:rPr>
                        <a:t>•   Updated environments to Sitecore 9.2 and Visual Studio 2019</a:t>
                      </a:r>
                    </a:p>
                    <a:p>
                      <a:pPr algn="l"/>
                      <a:r>
                        <a:rPr sz="1100" b="0">
                          <a:solidFill>
                            <a:srgbClr val="000000"/>
                          </a:solidFill>
                          <a:latin typeface="calibri"/>
                        </a:rPr>
                        <a:t>•   Front end technology including Bootstrap 4+ and jQuery 3+</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2</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2</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Pune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0">
                <a:tc>
                  <a:txBody>
                    <a:bodyPr/>
                    <a:lstStyle/>
                    <a:p>
                      <a:pPr algn="ctr"/>
                      <a:r>
                        <a:rPr sz="1200" b="0">
                          <a:solidFill>
                            <a:srgbClr val="000000"/>
                          </a:solidFill>
                          <a:latin typeface="calibri"/>
                        </a:rPr>
                        <a:t>West Yorkshire, United Kingdom</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r:id="rId2"/>
          </a:graphicData>
        </a:graphic>
      </p:graphicFrame>
      <p:pic>
        <p:nvPicPr>
          <p:cNvPr id="82" name="Picture 81" descr="image.png"/>
          <p:cNvPicPr>
            <a:picLocks noChangeAspect="1"/>
          </p:cNvPicPr>
          <p:nvPr/>
        </p:nvPicPr>
        <p:blipFill>
          <a:blip r:embed="rId4"/>
          <a:stretch>
            <a:fillRect/>
          </a:stretch>
        </p:blipFill>
        <p:spPr>
          <a:xfrm>
            <a:off x="6300376" y="1758164"/>
            <a:ext cx="1676400" cy="495300"/>
          </a:xfrm>
          <a:prstGeom prst="rect">
            <a:avLst/>
          </a:prstGeom>
        </p:spPr>
      </p:pic>
      <p:pic>
        <p:nvPicPr>
          <p:cNvPr id="83" name="Picture 82" descr="image.png"/>
          <p:cNvPicPr>
            <a:picLocks noChangeAspect="1"/>
          </p:cNvPicPr>
          <p:nvPr/>
        </p:nvPicPr>
        <p:blipFill>
          <a:blip r:embed="rId5"/>
          <a:stretch>
            <a:fillRect/>
          </a:stretch>
        </p:blipFill>
        <p:spPr>
          <a:xfrm>
            <a:off x="6319426" y="2565184"/>
            <a:ext cx="1638300" cy="914400"/>
          </a:xfrm>
          <a:prstGeom prst="rect">
            <a:avLst/>
          </a:prstGeom>
        </p:spPr>
      </p:pic>
    </p:spTree>
  </p:cSld>
  <p:clrMapOvr>
    <a:masterClrMapping/>
  </p:clrMapOvr>
</p:sld>
</file>

<file path=ppt/slides/slide1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u="none" i="0">
                <a:solidFill>
                  <a:srgbClr val="C00000"/>
                </a:solidFill>
                <a:latin typeface="calibri"/>
              </a:rPr>
              <a:t>Functional Workload Deep Dive (12/20): </a:t>
            </a:r>
            <a:r>
              <a:rPr sz="1600" b="1" u="none" i="0">
                <a:solidFill>
                  <a:srgbClr val="7F7F7F"/>
                </a:solidFill>
                <a:latin typeface="calibri"/>
              </a:rPr>
              <a:t>Production</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Manufacture of products on assigned machines in accordance with performance quality and safety objectives</a:t>
                      </a:r>
                    </a:p>
                    <a:p>
                      <a:pPr algn="l"/>
                      <a:r>
                        <a:rPr sz="1100" b="0">
                          <a:solidFill>
                            <a:srgbClr val="000000"/>
                          </a:solidFill>
                          <a:latin typeface="calibri"/>
                        </a:rPr>
                        <a:t>•   Implementation of manufacturing repair and self-checking procedures including opera...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1</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2</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Seine-Maritime Area, France</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r:id="rId2"/>
          </a:graphicData>
        </a:graphic>
      </p:graphicFrame>
      <p:pic>
        <p:nvPicPr>
          <p:cNvPr id="82" name="Picture 81" descr="image.png"/>
          <p:cNvPicPr>
            <a:picLocks noChangeAspect="1"/>
          </p:cNvPicPr>
          <p:nvPr/>
        </p:nvPicPr>
        <p:blipFill>
          <a:blip r:embed="rId4"/>
          <a:stretch>
            <a:fillRect/>
          </a:stretch>
        </p:blipFill>
        <p:spPr>
          <a:xfrm>
            <a:off x="6300376" y="1720064"/>
            <a:ext cx="1676400" cy="571500"/>
          </a:xfrm>
          <a:prstGeom prst="rect">
            <a:avLst/>
          </a:prstGeom>
        </p:spPr>
      </p:pic>
    </p:spTree>
  </p:cSld>
  <p:clrMapOvr>
    <a:masterClrMapping/>
  </p:clrMapOvr>
</p:sld>
</file>

<file path=ppt/slides/slide1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u="none" i="0">
                <a:solidFill>
                  <a:srgbClr val="C00000"/>
                </a:solidFill>
                <a:latin typeface="calibri"/>
              </a:rPr>
              <a:t>Functional Workload Deep Dive (13/20): </a:t>
            </a:r>
            <a:r>
              <a:rPr sz="1600" b="1" u="none" i="0">
                <a:solidFill>
                  <a:srgbClr val="7F7F7F"/>
                </a:solidFill>
                <a:latin typeface="calibri"/>
              </a:rPr>
              <a:t>System Integration</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Incidents from Payables EBS application</a:t>
                      </a:r>
                    </a:p>
                    <a:p>
                      <a:pPr algn="l"/>
                      <a:r>
                        <a:rPr sz="1100" b="0">
                          <a:solidFill>
                            <a:srgbClr val="000000"/>
                          </a:solidFill>
                          <a:latin typeface="calibri"/>
                        </a:rPr>
                        <a:t>•   Releases from Services Purchase Orders and Complex Purchase Orders</a:t>
                      </a:r>
                    </a:p>
                    <a:p>
                      <a:pPr algn="l"/>
                      <a:r>
                        <a:rPr sz="1100" b="0">
                          <a:solidFill>
                            <a:srgbClr val="000000"/>
                          </a:solidFill>
                          <a:latin typeface="calibri"/>
                        </a:rPr>
                        <a:t>•   Customizations of Projects module</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Proposing alternative or standard solutions where applicable</a:t>
                      </a:r>
                    </a:p>
                    <a:p>
                      <a:pPr algn="l"/>
                      <a:r>
                        <a:rPr sz="1100" b="0">
                          <a:solidFill>
                            <a:srgbClr val="000000"/>
                          </a:solidFill>
                          <a:latin typeface="calibri"/>
                        </a:rPr>
                        <a:t>•   Conducting workshops during sprints to demonstrate solutions to subject matter experts and identify gaps</a:t>
                      </a:r>
                    </a:p>
                    <a:p>
                      <a:pPr algn="l"/>
                      <a:r>
                        <a:rPr sz="1100" b="0">
                          <a:solidFill>
                            <a:srgbClr val="000000"/>
                          </a:solidFill>
                          <a:latin typeface="calibri"/>
                        </a:rPr>
                        <a:t>•   Engaging in green fiel...</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2</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2</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Hyderabad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0">
                <a:tc>
                  <a:txBody>
                    <a:bodyPr/>
                    <a:lstStyle/>
                    <a:p>
                      <a:pPr algn="ctr"/>
                      <a:r>
                        <a:rPr sz="1200" b="0">
                          <a:solidFill>
                            <a:srgbClr val="000000"/>
                          </a:solidFill>
                          <a:latin typeface="calibri"/>
                        </a:rPr>
                        <a:t>Sao Paulo Area, Brazil</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r:id="rId2"/>
          </a:graphicData>
        </a:graphic>
      </p:graphicFrame>
      <p:pic>
        <p:nvPicPr>
          <p:cNvPr id="82" name="Picture 81" descr="image.png"/>
          <p:cNvPicPr>
            <a:picLocks noChangeAspect="1"/>
          </p:cNvPicPr>
          <p:nvPr/>
        </p:nvPicPr>
        <p:blipFill>
          <a:blip r:embed="rId4"/>
          <a:stretch>
            <a:fillRect/>
          </a:stretch>
        </p:blipFill>
        <p:spPr>
          <a:xfrm>
            <a:off x="6300376" y="1853414"/>
            <a:ext cx="1676400" cy="304800"/>
          </a:xfrm>
          <a:prstGeom prst="rect">
            <a:avLst/>
          </a:prstGeom>
        </p:spPr>
      </p:pic>
      <p:pic>
        <p:nvPicPr>
          <p:cNvPr id="83" name="Picture 82" descr="image.png"/>
          <p:cNvPicPr>
            <a:picLocks noChangeAspect="1"/>
          </p:cNvPicPr>
          <p:nvPr/>
        </p:nvPicPr>
        <p:blipFill>
          <a:blip r:embed="rId5"/>
          <a:stretch>
            <a:fillRect/>
          </a:stretch>
        </p:blipFill>
        <p:spPr>
          <a:xfrm>
            <a:off x="6300376" y="2787434"/>
            <a:ext cx="1676400" cy="469900"/>
          </a:xfrm>
          <a:prstGeom prst="rect">
            <a:avLst/>
          </a:prstGeom>
        </p:spPr>
      </p:pic>
    </p:spTree>
  </p:cSld>
  <p:clrMapOvr>
    <a:masterClrMapping/>
  </p:clrMapOvr>
</p:sld>
</file>

<file path=ppt/slides/slide1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u="none" i="0">
                <a:solidFill>
                  <a:srgbClr val="C00000"/>
                </a:solidFill>
                <a:latin typeface="calibri"/>
              </a:rPr>
              <a:t>Functional Workload Deep Dive (14/20): </a:t>
            </a:r>
            <a:r>
              <a:rPr sz="1600" b="1" u="none" i="0">
                <a:solidFill>
                  <a:srgbClr val="7F7F7F"/>
                </a:solidFill>
                <a:latin typeface="calibri"/>
              </a:rPr>
              <a:t>Talent Acquisition</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Recruitment firm specializing in temporary work</a:t>
                      </a:r>
                    </a:p>
                    <a:p>
                      <a:pPr algn="l"/>
                      <a:r>
                        <a:rPr sz="1100" b="0">
                          <a:solidFill>
                            <a:srgbClr val="000000"/>
                          </a:solidFill>
                          <a:latin typeface="calibri"/>
                        </a:rPr>
                        <a:t>•   Transition management and evaluation of experts, executives, and managers</a:t>
                      </a:r>
                    </a:p>
                    <a:p>
                      <a:pPr algn="l"/>
                      <a:r>
                        <a:rPr sz="1100" b="0">
                          <a:solidFill>
                            <a:srgbClr val="000000"/>
                          </a:solidFill>
                          <a:latin typeface="calibri"/>
                        </a:rPr>
                        <a:t>•   Guidance through career development</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End-to-end recruitment responsibility</a:t>
                      </a:r>
                    </a:p>
                    <a:p>
                      <a:pPr algn="l"/>
                      <a:r>
                        <a:rPr sz="1100" b="0">
                          <a:solidFill>
                            <a:srgbClr val="000000"/>
                          </a:solidFill>
                          <a:latin typeface="calibri"/>
                        </a:rPr>
                        <a:t>•   Interaction with sales team, account manager, client management, delivery team, business controls team, and finance team</a:t>
                      </a:r>
                    </a:p>
                    <a:p>
                      <a:pPr algn="l"/>
                      <a:r>
                        <a:rPr sz="1100" b="0">
                          <a:solidFill>
                            <a:srgbClr val="000000"/>
                          </a:solidFill>
                          <a:latin typeface="calibri"/>
                        </a:rPr>
                        <a:t>•   Experience in senior and mid-...</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2</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2</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Bengaluru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0">
                <a:tc>
                  <a:txBody>
                    <a:bodyPr/>
                    <a:lstStyle/>
                    <a:p>
                      <a:pPr algn="ctr"/>
                      <a:r>
                        <a:rPr sz="1200" b="0">
                          <a:solidFill>
                            <a:srgbClr val="000000"/>
                          </a:solidFill>
                          <a:latin typeface="calibri"/>
                        </a:rPr>
                        <a:t>Paris Area, France</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r:id="rId2"/>
          </a:graphicData>
        </a:graphic>
      </p:graphicFrame>
      <p:pic>
        <p:nvPicPr>
          <p:cNvPr id="82" name="Picture 81" descr="image.png"/>
          <p:cNvPicPr>
            <a:picLocks noChangeAspect="1"/>
          </p:cNvPicPr>
          <p:nvPr/>
        </p:nvPicPr>
        <p:blipFill>
          <a:blip r:embed="rId4"/>
          <a:stretch>
            <a:fillRect/>
          </a:stretch>
        </p:blipFill>
        <p:spPr>
          <a:xfrm>
            <a:off x="6300376" y="1720064"/>
            <a:ext cx="1676400" cy="571500"/>
          </a:xfrm>
          <a:prstGeom prst="rect">
            <a:avLst/>
          </a:prstGeom>
        </p:spPr>
      </p:pic>
      <p:pic>
        <p:nvPicPr>
          <p:cNvPr id="83" name="Picture 82" descr="image.png"/>
          <p:cNvPicPr>
            <a:picLocks noChangeAspect="1"/>
          </p:cNvPicPr>
          <p:nvPr/>
        </p:nvPicPr>
        <p:blipFill>
          <a:blip r:embed="rId5"/>
          <a:stretch>
            <a:fillRect/>
          </a:stretch>
        </p:blipFill>
        <p:spPr>
          <a:xfrm>
            <a:off x="6300376" y="2717584"/>
            <a:ext cx="1676400" cy="609600"/>
          </a:xfrm>
          <a:prstGeom prst="rect">
            <a:avLst/>
          </a:prstGeom>
        </p:spPr>
      </p:pic>
    </p:spTree>
  </p:cSld>
  <p:clrMapOvr>
    <a:masterClrMapping/>
  </p:clrMapOvr>
</p:sld>
</file>

<file path=ppt/slides/slide1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u="none" i="0">
                <a:solidFill>
                  <a:srgbClr val="C00000"/>
                </a:solidFill>
                <a:latin typeface="calibri"/>
              </a:rPr>
              <a:t>Functional Workload Deep Dive (15/20): </a:t>
            </a:r>
            <a:r>
              <a:rPr sz="1600" b="1" u="none" i="0">
                <a:solidFill>
                  <a:srgbClr val="7F7F7F"/>
                </a:solidFill>
                <a:latin typeface="calibri"/>
              </a:rPr>
              <a:t>UI/UX Design</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Design-led culture</a:t>
                      </a:r>
                    </a:p>
                    <a:p>
                      <a:pPr algn="l"/>
                      <a:r>
                        <a:rPr sz="1100" b="0">
                          <a:solidFill>
                            <a:srgbClr val="000000"/>
                          </a:solidFill>
                          <a:latin typeface="calibri"/>
                        </a:rPr>
                        <a:t>•   mentoring and guidance in design methodologies</a:t>
                      </a:r>
                    </a:p>
                    <a:p>
                      <a:pPr algn="l"/>
                      <a:r>
                        <a:rPr sz="1100" b="0">
                          <a:solidFill>
                            <a:srgbClr val="000000"/>
                          </a:solidFill>
                          <a:latin typeface="calibri"/>
                        </a:rPr>
                        <a:t>•   real-time project management practices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1</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2</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Bengaluru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r:id="rId2"/>
          </a:graphicData>
        </a:graphic>
      </p:graphicFrame>
      <p:pic>
        <p:nvPicPr>
          <p:cNvPr id="82" name="Picture 81" descr="image.png"/>
          <p:cNvPicPr>
            <a:picLocks noChangeAspect="1"/>
          </p:cNvPicPr>
          <p:nvPr/>
        </p:nvPicPr>
        <p:blipFill>
          <a:blip r:embed="rId4"/>
          <a:stretch>
            <a:fillRect/>
          </a:stretch>
        </p:blipFill>
        <p:spPr>
          <a:xfrm>
            <a:off x="6681376" y="1548614"/>
            <a:ext cx="914400" cy="914400"/>
          </a:xfrm>
          <a:prstGeom prst="rect">
            <a:avLst/>
          </a:prstGeom>
        </p:spPr>
      </p:pic>
    </p:spTree>
  </p:cSld>
  <p:clrMapOvr>
    <a:masterClrMapping/>
  </p:clrMapOvr>
</p:sld>
</file>

<file path=ppt/slides/slide1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u="none" i="0">
                <a:solidFill>
                  <a:srgbClr val="C00000"/>
                </a:solidFill>
                <a:latin typeface="calibri"/>
              </a:rPr>
              <a:t>Functional Workload Deep Dive (16/20): </a:t>
            </a:r>
            <a:r>
              <a:rPr sz="1600" b="1" u="none" i="0">
                <a:solidFill>
                  <a:srgbClr val="7F7F7F"/>
                </a:solidFill>
                <a:latin typeface="calibri"/>
              </a:rPr>
              <a:t>Account Management</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Sales team leadership for Large Enterprise and Global Accounts</a:t>
                      </a:r>
                    </a:p>
                    <a:p>
                      <a:pPr algn="l"/>
                      <a:r>
                        <a:rPr sz="1100" b="0">
                          <a:solidFill>
                            <a:srgbClr val="000000"/>
                          </a:solidFill>
                          <a:latin typeface="calibri"/>
                        </a:rPr>
                        <a:t>•   Oversight of FSI, Utilities, Professional Services, Telco, and Construction sectors</a:t>
                      </a:r>
                    </a:p>
                    <a:p>
                      <a:pPr algn="l"/>
                      <a:r>
                        <a:rPr sz="1100" b="0">
                          <a:solidFill>
                            <a:srgbClr val="000000"/>
                          </a:solidFill>
                          <a:latin typeface="calibri"/>
                        </a:rPr>
                        <a:t>•   Client management for major organizations...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1</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1</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Paris Area, France</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r:id="rId2"/>
          </a:graphicData>
        </a:graphic>
      </p:graphicFrame>
      <p:pic>
        <p:nvPicPr>
          <p:cNvPr id="82" name="Picture 81" descr="image.png"/>
          <p:cNvPicPr>
            <a:picLocks noChangeAspect="1"/>
          </p:cNvPicPr>
          <p:nvPr/>
        </p:nvPicPr>
        <p:blipFill>
          <a:blip r:embed="rId4"/>
          <a:stretch>
            <a:fillRect/>
          </a:stretch>
        </p:blipFill>
        <p:spPr>
          <a:xfrm>
            <a:off x="6300376" y="1637514"/>
            <a:ext cx="1676400" cy="736600"/>
          </a:xfrm>
          <a:prstGeom prst="rect">
            <a:avLst/>
          </a:prstGeom>
        </p:spPr>
      </p:pic>
    </p:spTree>
  </p:cSld>
  <p:clrMapOvr>
    <a:masterClrMapping/>
  </p:clrMapOvr>
</p:sld>
</file>

<file path=ppt/slides/slide1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u="none" i="0">
                <a:solidFill>
                  <a:srgbClr val="C00000"/>
                </a:solidFill>
                <a:latin typeface="calibri"/>
              </a:rPr>
              <a:t>Functional Workload Deep Dive (17/20): </a:t>
            </a:r>
            <a:r>
              <a:rPr sz="1600" b="1" u="none" i="0">
                <a:solidFill>
                  <a:srgbClr val="7F7F7F"/>
                </a:solidFill>
                <a:latin typeface="calibri"/>
              </a:rPr>
              <a:t>Bio-Energy Systems &amp; Technology</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Detailed engineering works for technological structures</a:t>
                      </a:r>
                    </a:p>
                    <a:p>
                      <a:pPr algn="l"/>
                      <a:r>
                        <a:rPr sz="1100" b="0">
                          <a:solidFill>
                            <a:srgbClr val="000000"/>
                          </a:solidFill>
                          <a:latin typeface="calibri"/>
                        </a:rPr>
                        <a:t>•   Propylene recovery unit dimensions of 18m x 25m x 44m</a:t>
                      </a:r>
                    </a:p>
                    <a:p>
                      <a:pPr algn="l"/>
                      <a:r>
                        <a:rPr sz="1100" b="0">
                          <a:solidFill>
                            <a:srgbClr val="000000"/>
                          </a:solidFill>
                          <a:latin typeface="calibri"/>
                        </a:rPr>
                        <a:t>•   Propylene recovery unit dimensions of 26.5m x 38.5m x 27m</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1</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1</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Mumbai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r:id="rId2"/>
          </a:graphicData>
        </a:graphic>
      </p:graphicFrame>
      <p:pic>
        <p:nvPicPr>
          <p:cNvPr id="82" name="Picture 81" descr="image.png"/>
          <p:cNvPicPr>
            <a:picLocks noChangeAspect="1"/>
          </p:cNvPicPr>
          <p:nvPr/>
        </p:nvPicPr>
        <p:blipFill>
          <a:blip r:embed="rId4"/>
          <a:stretch>
            <a:fillRect/>
          </a:stretch>
        </p:blipFill>
        <p:spPr>
          <a:xfrm>
            <a:off x="6300376" y="1688314"/>
            <a:ext cx="1676400" cy="635000"/>
          </a:xfrm>
          <a:prstGeom prst="rect">
            <a:avLst/>
          </a:prstGeom>
        </p:spPr>
      </p:pic>
    </p:spTree>
  </p:cSld>
  <p:clrMapOvr>
    <a:masterClrMapping/>
  </p:clrMapOvr>
</p:sld>
</file>

<file path=ppt/slides/slide1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u="none" i="0">
                <a:solidFill>
                  <a:srgbClr val="C00000"/>
                </a:solidFill>
                <a:latin typeface="calibri"/>
              </a:rPr>
              <a:t>Functional Workload Deep Dive (18/20): </a:t>
            </a:r>
            <a:r>
              <a:rPr sz="1600" b="1" u="none" i="0">
                <a:solidFill>
                  <a:srgbClr val="7F7F7F"/>
                </a:solidFill>
                <a:latin typeface="calibri"/>
              </a:rPr>
              <a:t>Business Development</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Profitability of Technical Assistance activity in Greater West and IDF</a:t>
                      </a:r>
                    </a:p>
                    <a:p>
                      <a:pPr algn="l"/>
                      <a:r>
                        <a:rPr sz="1100" b="0">
                          <a:solidFill>
                            <a:srgbClr val="000000"/>
                          </a:solidFill>
                          <a:latin typeface="calibri"/>
                        </a:rPr>
                        <a:t>•   Team management of around fifteen consultants</a:t>
                      </a:r>
                    </a:p>
                    <a:p>
                      <a:pPr algn="l"/>
                      <a:r>
                        <a:rPr sz="1100" b="0">
                          <a:solidFill>
                            <a:srgbClr val="000000"/>
                          </a:solidFill>
                          <a:latin typeface="calibri"/>
                        </a:rPr>
                        <a:t>•   Client support for large EPC projects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1</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1</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Paris Area, France</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r:id="rId2"/>
          </a:graphicData>
        </a:graphic>
      </p:graphicFrame>
      <p:pic>
        <p:nvPicPr>
          <p:cNvPr id="82" name="Picture 81" descr="image.png"/>
          <p:cNvPicPr>
            <a:picLocks noChangeAspect="1"/>
          </p:cNvPicPr>
          <p:nvPr/>
        </p:nvPicPr>
        <p:blipFill>
          <a:blip r:embed="rId4"/>
          <a:stretch>
            <a:fillRect/>
          </a:stretch>
        </p:blipFill>
        <p:spPr>
          <a:xfrm>
            <a:off x="6300376" y="1707364"/>
            <a:ext cx="1676400" cy="596900"/>
          </a:xfrm>
          <a:prstGeom prst="rect">
            <a:avLst/>
          </a:prstGeom>
        </p:spPr>
      </p:pic>
    </p:spTree>
  </p:cSld>
  <p:clrMapOvr>
    <a:masterClrMapping/>
  </p:clrMapOvr>
</p:sld>
</file>

<file path=ppt/slides/slide1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u="none" i="0">
                <a:solidFill>
                  <a:srgbClr val="C00000"/>
                </a:solidFill>
                <a:latin typeface="calibri"/>
              </a:rPr>
              <a:t>Functional Workload Deep Dive (19/20): </a:t>
            </a:r>
            <a:r>
              <a:rPr sz="1600" b="1" u="none" i="0">
                <a:solidFill>
                  <a:srgbClr val="7F7F7F"/>
                </a:solidFill>
                <a:latin typeface="calibri"/>
              </a:rPr>
              <a:t>Demand Management</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Sheet metal and assembly drawings for oil and gas equipment</a:t>
                      </a:r>
                    </a:p>
                    <a:p>
                      <a:pPr algn="l"/>
                      <a:r>
                        <a:rPr sz="1100" b="0">
                          <a:solidFill>
                            <a:srgbClr val="000000"/>
                          </a:solidFill>
                          <a:latin typeface="calibri"/>
                        </a:rPr>
                        <a:t>•   Client interactions for project requirement understanding</a:t>
                      </a:r>
                    </a:p>
                    <a:p>
                      <a:pPr algn="l"/>
                      <a:r>
                        <a:rPr sz="1100" b="0">
                          <a:solidFill>
                            <a:srgbClr val="000000"/>
                          </a:solidFill>
                          <a:latin typeface="calibri"/>
                        </a:rPr>
                        <a:t>•   Project planning with the Project Manager for successful delivery</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1</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1</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Ananthapuramu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r:id="rId2"/>
          </a:graphicData>
        </a:graphic>
      </p:graphicFrame>
      <p:pic>
        <p:nvPicPr>
          <p:cNvPr id="82" name="Picture 81" descr="image.png"/>
          <p:cNvPicPr>
            <a:picLocks noChangeAspect="1"/>
          </p:cNvPicPr>
          <p:nvPr/>
        </p:nvPicPr>
        <p:blipFill>
          <a:blip r:embed="rId4"/>
          <a:stretch>
            <a:fillRect/>
          </a:stretch>
        </p:blipFill>
        <p:spPr>
          <a:xfrm>
            <a:off x="6300376" y="1580364"/>
            <a:ext cx="1676400" cy="850900"/>
          </a:xfrm>
          <a:prstGeom prst="rect">
            <a:avLst/>
          </a:prstGeom>
        </p:spPr>
      </p:pic>
    </p:spTree>
  </p:cSld>
  <p:clrMapOvr>
    <a:masterClrMapping/>
  </p:clrMapOvr>
</p:sld>
</file>

<file path=ppt/slides/slide1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u="none" i="0">
                <a:solidFill>
                  <a:srgbClr val="C00000"/>
                </a:solidFill>
                <a:latin typeface="calibri"/>
              </a:rPr>
              <a:t>Functional Workload Deep Dive (20/20): </a:t>
            </a:r>
            <a:r>
              <a:rPr sz="1600" b="1" u="none" i="0">
                <a:solidFill>
                  <a:srgbClr val="7F7F7F"/>
                </a:solidFill>
                <a:latin typeface="calibri"/>
              </a:rPr>
              <a:t>Governance, Risk &amp; Compliance</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FERA EERA QRA and Qualitative Assessment for Fire and Gas Mapping</a:t>
                      </a:r>
                    </a:p>
                    <a:p>
                      <a:pPr algn="l"/>
                      <a:r>
                        <a:rPr sz="1100" b="0">
                          <a:solidFill>
                            <a:srgbClr val="000000"/>
                          </a:solidFill>
                          <a:latin typeface="calibri"/>
                        </a:rPr>
                        <a:t>•   Stage II and III Building Risk Assessment assistance</a:t>
                      </a:r>
                    </a:p>
                    <a:p>
                      <a:pPr algn="l"/>
                      <a:r>
                        <a:rPr sz="1100" b="0">
                          <a:solidFill>
                            <a:srgbClr val="000000"/>
                          </a:solidFill>
                          <a:latin typeface="calibri"/>
                        </a:rPr>
                        <a:t>•   HAZOP Risil Mat Handling report preparation</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1</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u="none" i="0">
                <a:solidFill>
                  <a:srgbClr val="006FA2"/>
                </a:solidFill>
                <a:latin typeface="calibri" panose="020F0502020204030204" pitchFamily="34" charset="0"/>
                <a:cs typeface="Calibri" panose="020F0502020204030204" pitchFamily="34" charset="0"/>
              </a:rPr>
              <a:t>~ 1</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Federal Territory of Kuala Lumpur, Malaysia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r:id="rId2"/>
          </a:graphicData>
        </a:graphic>
      </p:graphicFrame>
      <p:pic>
        <p:nvPicPr>
          <p:cNvPr id="82" name="Picture 81" descr="image.png"/>
          <p:cNvPicPr>
            <a:picLocks noChangeAspect="1"/>
          </p:cNvPicPr>
          <p:nvPr/>
        </p:nvPicPr>
        <p:blipFill>
          <a:blip r:embed="rId4"/>
          <a:stretch>
            <a:fillRect/>
          </a:stretch>
        </p:blipFill>
        <p:spPr>
          <a:xfrm>
            <a:off x="6300376" y="1847064"/>
            <a:ext cx="1676400" cy="317500"/>
          </a:xfrm>
          <a:prstGeom prst="rect">
            <a:avLst/>
          </a:prstGeom>
        </p:spPr>
      </p:pic>
    </p:spTree>
  </p:cSld>
  <p:clrMapOvr>
    <a:masterClrMapping/>
  </p:clrMapOvr>
</p:sld>
</file>

<file path=ppt/slides/slide1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lang="en-US" sz="1600" b="1">
                <a:solidFill>
                  <a:srgbClr val="C00000"/>
                </a:solidFill>
                <a:latin typeface="Calibri" panose="020F0502020204030204" pitchFamily="34" charset="0"/>
                <a:cs typeface="Calibri" panose="020F0502020204030204" pitchFamily="34" charset="0"/>
              </a:rPr>
              <a:t>Key Executives</a:t>
            </a:r>
            <a:endParaRPr lang="en-IN" sz="1600" b="1">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a:solidFill>
                  <a:srgbClr val="000000">
                    <a:lumMod val="50000"/>
                    <a:lumOff val="50000"/>
                  </a:srgbClr>
                </a:solidFill>
                <a:latin typeface="Calibri" panose="020F0502020204030204" pitchFamily="34" charset="0"/>
                <a:cs typeface="Calibri" panose="020F0502020204030204" pitchFamily="34" charset="0"/>
              </a:rPr>
              <a:t>Executives mentioned above are some of the key executives in the organization and not exhaustive.</a:t>
            </a:r>
            <a:endParaRPr kumimoji="0" lang="en-US" sz="900" b="0" i="0" u="none" strike="noStrike" kern="1200" cap="none" spc="0" normalizeH="0" baseline="0" noProof="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18" name="Rectangle 17">
            <a:extLst>
              <a:ext uri="{FF2B5EF4-FFF2-40B4-BE49-F238E27FC236}">
                <a16:creationId xmlns:a16="http://schemas.microsoft.com/office/drawing/2014/main" id="{2F197E5B-C62F-66FB-7AEB-C6FD9728B803}"/>
              </a:ext>
            </a:extLst>
          </p:cNvPr>
          <p:cNvSpPr/>
          <p:nvPr/>
        </p:nvSpPr>
        <p:spPr>
          <a:xfrm>
            <a:off x="498619" y="126083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Douglas Pferdehirt</a:t>
            </a:r>
            <a:r>
              <a:rPr sz="1200" b="1" u="none" i="0">
                <a:solidFill>
                  <a:srgbClr val="000000"/>
                </a:solidFill>
                <a:latin typeface="calibri"/>
              </a:rPr>
              <a:t>
Chairman and Chief Executive Officer</a:t>
            </a:r>
            <a:r>
              <a:rPr sz="1200" b="0" u="none" i="0">
                <a:solidFill>
                  <a:srgbClr val="000000"/>
                </a:solidFill>
                <a:latin typeface="calibri"/>
              </a:rPr>
              <a:t>
Greater London, United Kingdom</a:t>
            </a:r>
          </a:p>
        </p:txBody>
      </p:sp>
      <p:sp>
        <p:nvSpPr>
          <p:cNvPr id="19" name="Rectangle 18">
            <a:extLst>
              <a:ext uri="{FF2B5EF4-FFF2-40B4-BE49-F238E27FC236}">
                <a16:creationId xmlns:a16="http://schemas.microsoft.com/office/drawing/2014/main" id="{FFAAB03F-C0B6-84A6-31CF-ACCAB5AF757C}"/>
              </a:ext>
            </a:extLst>
          </p:cNvPr>
          <p:cNvSpPr/>
          <p:nvPr/>
        </p:nvSpPr>
        <p:spPr>
          <a:xfrm>
            <a:off x="4280028" y="126083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Doug Pferdehirt</a:t>
            </a:r>
            <a:r>
              <a:rPr sz="1200" b="1" u="none" i="0">
                <a:solidFill>
                  <a:srgbClr val="000000"/>
                </a:solidFill>
                <a:latin typeface="calibri"/>
              </a:rPr>
              <a:t>
Chief Executive Officer</a:t>
            </a:r>
            <a:r>
              <a:rPr sz="1200" b="0" u="none" i="0">
                <a:solidFill>
                  <a:srgbClr val="000000"/>
                </a:solidFill>
                <a:latin typeface="calibri"/>
              </a:rPr>
              <a:t>
Houston, Texas Area, United States</a:t>
            </a:r>
          </a:p>
        </p:txBody>
      </p:sp>
      <p:sp>
        <p:nvSpPr>
          <p:cNvPr id="20" name="Rectangle 19">
            <a:extLst>
              <a:ext uri="{FF2B5EF4-FFF2-40B4-BE49-F238E27FC236}">
                <a16:creationId xmlns:a16="http://schemas.microsoft.com/office/drawing/2014/main" id="{9DFE38C3-3D78-2B1B-3E11-D32B6E44081A}"/>
              </a:ext>
            </a:extLst>
          </p:cNvPr>
          <p:cNvSpPr/>
          <p:nvPr/>
        </p:nvSpPr>
        <p:spPr>
          <a:xfrm>
            <a:off x="8061437" y="126083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Justin Rounce</a:t>
            </a:r>
            <a:r>
              <a:rPr sz="1200" b="1" u="none" i="0">
                <a:solidFill>
                  <a:srgbClr val="000000"/>
                </a:solidFill>
                <a:latin typeface="calibri"/>
              </a:rPr>
              <a:t>
Executive Vice President &amp; Chief Technology Officer</a:t>
            </a:r>
            <a:r>
              <a:rPr sz="1200" b="0" u="none" i="0">
                <a:solidFill>
                  <a:srgbClr val="000000"/>
                </a:solidFill>
                <a:latin typeface="calibri"/>
              </a:rPr>
              <a:t>
Houston, Texas Area, United States</a:t>
            </a:r>
          </a:p>
        </p:txBody>
      </p:sp>
      <p:sp>
        <p:nvSpPr>
          <p:cNvPr id="21" name="Rectangle 20">
            <a:extLst>
              <a:ext uri="{FF2B5EF4-FFF2-40B4-BE49-F238E27FC236}">
                <a16:creationId xmlns:a16="http://schemas.microsoft.com/office/drawing/2014/main" id="{2F57B676-875A-F211-877C-60EBD15B74AA}"/>
              </a:ext>
            </a:extLst>
          </p:cNvPr>
          <p:cNvSpPr/>
          <p:nvPr/>
        </p:nvSpPr>
        <p:spPr>
          <a:xfrm>
            <a:off x="498619" y="252961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Anju Menon APillai</a:t>
            </a:r>
            <a:r>
              <a:rPr sz="1200" b="1" u="none" i="0">
                <a:solidFill>
                  <a:srgbClr val="000000"/>
                </a:solidFill>
                <a:latin typeface="calibri"/>
              </a:rPr>
              <a:t>
Executive Secretary- COO</a:t>
            </a:r>
            <a:r>
              <a:rPr sz="1200" b="0" u="none" i="0">
                <a:solidFill>
                  <a:srgbClr val="000000"/>
                </a:solidFill>
                <a:latin typeface="calibri"/>
              </a:rPr>
              <a:t>
Abu Dhabi, United Arab Emirates</a:t>
            </a:r>
          </a:p>
        </p:txBody>
      </p:sp>
      <p:sp>
        <p:nvSpPr>
          <p:cNvPr id="22" name="Rectangle 21">
            <a:extLst>
              <a:ext uri="{FF2B5EF4-FFF2-40B4-BE49-F238E27FC236}">
                <a16:creationId xmlns:a16="http://schemas.microsoft.com/office/drawing/2014/main" id="{B0DEE708-6882-F64A-2D85-4857EA4D2F18}"/>
              </a:ext>
            </a:extLst>
          </p:cNvPr>
          <p:cNvSpPr/>
          <p:nvPr/>
        </p:nvSpPr>
        <p:spPr>
          <a:xfrm>
            <a:off x="4280028" y="252961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christophe chevrier</a:t>
            </a:r>
            <a:r>
              <a:rPr sz="1200" b="1" u="none" i="0">
                <a:solidFill>
                  <a:srgbClr val="000000"/>
                </a:solidFill>
                <a:latin typeface="calibri"/>
              </a:rPr>
              <a:t>
Chief Operation Officer</a:t>
            </a:r>
            <a:r>
              <a:rPr sz="1200" b="0" u="none" i="0">
                <a:solidFill>
                  <a:srgbClr val="000000"/>
                </a:solidFill>
                <a:latin typeface="calibri"/>
              </a:rPr>
              <a:t>
Doha, Qatar</a:t>
            </a:r>
          </a:p>
        </p:txBody>
      </p:sp>
      <p:sp>
        <p:nvSpPr>
          <p:cNvPr id="23" name="Rectangle 22">
            <a:extLst>
              <a:ext uri="{FF2B5EF4-FFF2-40B4-BE49-F238E27FC236}">
                <a16:creationId xmlns:a16="http://schemas.microsoft.com/office/drawing/2014/main" id="{A0A23AA0-544B-6721-D61E-07FBE896C032}"/>
              </a:ext>
            </a:extLst>
          </p:cNvPr>
          <p:cNvSpPr/>
          <p:nvPr/>
        </p:nvSpPr>
        <p:spPr>
          <a:xfrm>
            <a:off x="8061437" y="252961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Alf Melin</a:t>
            </a:r>
            <a:r>
              <a:rPr sz="1200" b="1" u="none" i="0">
                <a:solidFill>
                  <a:srgbClr val="000000"/>
                </a:solidFill>
                <a:latin typeface="calibri"/>
              </a:rPr>
              <a:t>
Executive Vice President &amp; Chief Financial Officer</a:t>
            </a:r>
            <a:r>
              <a:rPr sz="1200" b="0" u="none" i="0">
                <a:solidFill>
                  <a:srgbClr val="000000"/>
                </a:solidFill>
                <a:latin typeface="calibri"/>
              </a:rPr>
              <a:t>
Houston, Texas Area, United States</a:t>
            </a:r>
          </a:p>
        </p:txBody>
      </p:sp>
      <p:sp>
        <p:nvSpPr>
          <p:cNvPr id="24" name="Rectangle 23">
            <a:extLst>
              <a:ext uri="{FF2B5EF4-FFF2-40B4-BE49-F238E27FC236}">
                <a16:creationId xmlns:a16="http://schemas.microsoft.com/office/drawing/2014/main" id="{B54D98EA-76EA-EDBF-3EAC-BAB0C7607079}"/>
              </a:ext>
            </a:extLst>
          </p:cNvPr>
          <p:cNvSpPr/>
          <p:nvPr/>
        </p:nvSpPr>
        <p:spPr>
          <a:xfrm>
            <a:off x="498619" y="379839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Tushar Mudgal</a:t>
            </a:r>
            <a:r>
              <a:rPr sz="1200" b="1" u="none" i="0">
                <a:solidFill>
                  <a:srgbClr val="000000"/>
                </a:solidFill>
                <a:latin typeface="calibri"/>
              </a:rPr>
              <a:t>
Chief Executive Officer</a:t>
            </a:r>
            <a:r>
              <a:rPr sz="1200" b="0" u="none" i="0">
                <a:solidFill>
                  <a:srgbClr val="000000"/>
                </a:solidFill>
                <a:latin typeface="calibri"/>
              </a:rPr>
              <a:t>
Dubai, United Arab Emirates</a:t>
            </a:r>
          </a:p>
        </p:txBody>
      </p:sp>
      <p:sp>
        <p:nvSpPr>
          <p:cNvPr id="25" name="Rectangle 24">
            <a:extLst>
              <a:ext uri="{FF2B5EF4-FFF2-40B4-BE49-F238E27FC236}">
                <a16:creationId xmlns:a16="http://schemas.microsoft.com/office/drawing/2014/main" id="{87559D91-2016-E6E0-E52C-048ABBD8B0DA}"/>
              </a:ext>
            </a:extLst>
          </p:cNvPr>
          <p:cNvSpPr/>
          <p:nvPr/>
        </p:nvSpPr>
        <p:spPr>
          <a:xfrm>
            <a:off x="4280028" y="379839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Dafna Mashiach</a:t>
            </a:r>
            <a:r>
              <a:rPr sz="1200" b="1" u="none" i="0">
                <a:solidFill>
                  <a:srgbClr val="000000"/>
                </a:solidFill>
                <a:latin typeface="calibri"/>
              </a:rPr>
              <a:t>
CfO</a:t>
            </a:r>
            <a:r>
              <a:rPr sz="1200" b="0" u="none" i="0">
                <a:solidFill>
                  <a:srgbClr val="000000"/>
                </a:solidFill>
                <a:latin typeface="calibri"/>
              </a:rPr>
              <a:t>
Northern, Israel</a:t>
            </a:r>
          </a:p>
        </p:txBody>
      </p:sp>
      <p:sp>
        <p:nvSpPr>
          <p:cNvPr id="26" name="Rectangle 25">
            <a:extLst>
              <a:ext uri="{FF2B5EF4-FFF2-40B4-BE49-F238E27FC236}">
                <a16:creationId xmlns:a16="http://schemas.microsoft.com/office/drawing/2014/main" id="{083F4A08-B8B9-3602-A14C-32E02AF64F0A}"/>
              </a:ext>
            </a:extLst>
          </p:cNvPr>
          <p:cNvSpPr/>
          <p:nvPr/>
        </p:nvSpPr>
        <p:spPr>
          <a:xfrm>
            <a:off x="8061437" y="379839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Cristina Aalders</a:t>
            </a:r>
            <a:r>
              <a:rPr sz="1200" b="1" u="none" i="0">
                <a:solidFill>
                  <a:srgbClr val="000000"/>
                </a:solidFill>
                <a:latin typeface="calibri"/>
              </a:rPr>
              <a:t>
Executive Vice President, Chief Legal Officer And Secretary</a:t>
            </a:r>
            <a:r>
              <a:rPr sz="1200" b="0" u="none" i="0">
                <a:solidFill>
                  <a:srgbClr val="000000"/>
                </a:solidFill>
                <a:latin typeface="calibri"/>
              </a:rPr>
              <a:t>
Houston, Texas Area, United States</a:t>
            </a:r>
          </a:p>
        </p:txBody>
      </p:sp>
      <p:sp>
        <p:nvSpPr>
          <p:cNvPr id="27" name="Rectangle 26">
            <a:extLst>
              <a:ext uri="{FF2B5EF4-FFF2-40B4-BE49-F238E27FC236}">
                <a16:creationId xmlns:a16="http://schemas.microsoft.com/office/drawing/2014/main" id="{35D7FCE8-FF8F-B2B8-8C4C-77DD761EF495}"/>
              </a:ext>
            </a:extLst>
          </p:cNvPr>
          <p:cNvSpPr/>
          <p:nvPr/>
        </p:nvSpPr>
        <p:spPr>
          <a:xfrm>
            <a:off x="498619" y="5067180"/>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Kolawole Akinsebikan ,FCCA,MBA</a:t>
            </a:r>
            <a:r>
              <a:rPr sz="1200" b="1" u="none" i="0">
                <a:solidFill>
                  <a:srgbClr val="000000"/>
                </a:solidFill>
                <a:latin typeface="calibri"/>
              </a:rPr>
              <a:t>
Finance Director, Business Unit Chief Financial Officer</a:t>
            </a:r>
            <a:r>
              <a:rPr sz="1200" b="0" u="none" i="0">
                <a:solidFill>
                  <a:srgbClr val="000000"/>
                </a:solidFill>
                <a:latin typeface="calibri"/>
              </a:rPr>
              <a:t>
Houston, Texas Area, United States</a:t>
            </a:r>
          </a:p>
        </p:txBody>
      </p:sp>
      <p:sp>
        <p:nvSpPr>
          <p:cNvPr id="28" name="Rectangle 27">
            <a:extLst>
              <a:ext uri="{FF2B5EF4-FFF2-40B4-BE49-F238E27FC236}">
                <a16:creationId xmlns:a16="http://schemas.microsoft.com/office/drawing/2014/main" id="{F0287731-1F96-63B9-59C1-DF5807AF554C}"/>
              </a:ext>
            </a:extLst>
          </p:cNvPr>
          <p:cNvSpPr/>
          <p:nvPr/>
        </p:nvSpPr>
        <p:spPr>
          <a:xfrm>
            <a:off x="4280028" y="5067180"/>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Roberto Jourdan de Aquino</a:t>
            </a:r>
            <a:r>
              <a:rPr sz="1200" b="1" u="none" i="0">
                <a:solidFill>
                  <a:srgbClr val="000000"/>
                </a:solidFill>
                <a:latin typeface="calibri"/>
              </a:rPr>
              <a:t>
COO Flexible Division - Technip Brasil</a:t>
            </a:r>
            <a:r>
              <a:rPr sz="1200" b="0" u="none" i="0">
                <a:solidFill>
                  <a:srgbClr val="000000"/>
                </a:solidFill>
                <a:latin typeface="calibri"/>
              </a:rPr>
              <a:t>
Rio de Janeiro Area, Brazil</a:t>
            </a:r>
          </a:p>
        </p:txBody>
      </p:sp>
      <p:sp>
        <p:nvSpPr>
          <p:cNvPr id="29" name="Rectangle 28">
            <a:extLst>
              <a:ext uri="{FF2B5EF4-FFF2-40B4-BE49-F238E27FC236}">
                <a16:creationId xmlns:a16="http://schemas.microsoft.com/office/drawing/2014/main" id="{3BF4C20E-9012-03B2-D73C-E39401C8E7D6}"/>
              </a:ext>
            </a:extLst>
          </p:cNvPr>
          <p:cNvSpPr/>
          <p:nvPr/>
        </p:nvSpPr>
        <p:spPr>
          <a:xfrm>
            <a:off x="8061437" y="5067180"/>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David Light</a:t>
            </a:r>
            <a:r>
              <a:rPr sz="1200" b="1" u="none" i="0">
                <a:solidFill>
                  <a:srgbClr val="000000"/>
                </a:solidFill>
                <a:latin typeface="calibri"/>
              </a:rPr>
              <a:t>
SVP and Chief Accounting Officer</a:t>
            </a:r>
            <a:r>
              <a:rPr sz="1200" b="0" u="none" i="0">
                <a:solidFill>
                  <a:srgbClr val="000000"/>
                </a:solidFill>
                <a:latin typeface="calibri"/>
              </a:rPr>
              <a:t>
Houston, Texas Area, United States</a:t>
            </a:r>
          </a:p>
        </p:txBody>
      </p:sp>
    </p:spTree>
  </p:cSld>
  <p:clrMapOvr>
    <a:masterClrMapping/>
  </p:clrMapOvr>
</p:sld>
</file>

<file path=ppt/slides/slide1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lang="en-US" sz="1600" b="1">
                <a:solidFill>
                  <a:srgbClr val="C00000"/>
                </a:solidFill>
                <a:latin typeface="Calibri" panose="020F0502020204030204" pitchFamily="34" charset="0"/>
                <a:cs typeface="Calibri" panose="020F0502020204030204" pitchFamily="34" charset="0"/>
              </a:rPr>
              <a:t>Key Executives</a:t>
            </a:r>
            <a:endParaRPr lang="en-IN" sz="1600" b="1">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a:solidFill>
                  <a:srgbClr val="000000">
                    <a:lumMod val="50000"/>
                    <a:lumOff val="50000"/>
                  </a:srgbClr>
                </a:solidFill>
                <a:latin typeface="Calibri" panose="020F0502020204030204" pitchFamily="34" charset="0"/>
                <a:cs typeface="Calibri" panose="020F0502020204030204" pitchFamily="34" charset="0"/>
              </a:rPr>
              <a:t>Executives mentioned above are some of the key executives in the organization and not exhaustive.</a:t>
            </a:r>
            <a:endParaRPr kumimoji="0" lang="en-US" sz="900" b="0" i="0" u="none" strike="noStrike" kern="1200" cap="none" spc="0" normalizeH="0" baseline="0" noProof="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18" name="Rectangle 17">
            <a:extLst>
              <a:ext uri="{FF2B5EF4-FFF2-40B4-BE49-F238E27FC236}">
                <a16:creationId xmlns:a16="http://schemas.microsoft.com/office/drawing/2014/main" id="{2F197E5B-C62F-66FB-7AEB-C6FD9728B803}"/>
              </a:ext>
            </a:extLst>
          </p:cNvPr>
          <p:cNvSpPr/>
          <p:nvPr/>
        </p:nvSpPr>
        <p:spPr>
          <a:xfrm>
            <a:off x="498619" y="126083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Dag Almar Hansen</a:t>
            </a:r>
            <a:r>
              <a:rPr sz="1200" b="1" u="none" i="0">
                <a:solidFill>
                  <a:srgbClr val="000000"/>
                </a:solidFill>
                <a:latin typeface="calibri"/>
              </a:rPr>
              <a:t>
Ceo</a:t>
            </a:r>
            <a:r>
              <a:rPr sz="1200" b="0" u="none" i="0">
                <a:solidFill>
                  <a:srgbClr val="000000"/>
                </a:solidFill>
                <a:latin typeface="calibri"/>
              </a:rPr>
              <a:t>
Vestfold, Norway</a:t>
            </a:r>
          </a:p>
        </p:txBody>
      </p:sp>
      <p:sp>
        <p:nvSpPr>
          <p:cNvPr id="19" name="Rectangle 18">
            <a:extLst>
              <a:ext uri="{FF2B5EF4-FFF2-40B4-BE49-F238E27FC236}">
                <a16:creationId xmlns:a16="http://schemas.microsoft.com/office/drawing/2014/main" id="{FFAAB03F-C0B6-84A6-31CF-ACCAB5AF757C}"/>
              </a:ext>
            </a:extLst>
          </p:cNvPr>
          <p:cNvSpPr/>
          <p:nvPr/>
        </p:nvSpPr>
        <p:spPr>
          <a:xfrm>
            <a:off x="4280028" y="126083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Bjørnar Simonsen</a:t>
            </a:r>
            <a:r>
              <a:rPr sz="1200" b="1" u="none" i="0">
                <a:solidFill>
                  <a:srgbClr val="000000"/>
                </a:solidFill>
                <a:latin typeface="calibri"/>
              </a:rPr>
              <a:t>
Chief Operating Officer</a:t>
            </a:r>
            <a:r>
              <a:rPr sz="1200" b="0" u="none" i="0">
                <a:solidFill>
                  <a:srgbClr val="000000"/>
                </a:solidFill>
                <a:latin typeface="calibri"/>
              </a:rPr>
              <a:t>
Vestfold, Norway</a:t>
            </a:r>
          </a:p>
        </p:txBody>
      </p:sp>
      <p:sp>
        <p:nvSpPr>
          <p:cNvPr id="20" name="Rectangle 19">
            <a:extLst>
              <a:ext uri="{FF2B5EF4-FFF2-40B4-BE49-F238E27FC236}">
                <a16:creationId xmlns:a16="http://schemas.microsoft.com/office/drawing/2014/main" id="{9DFE38C3-3D78-2B1B-3E11-D32B6E44081A}"/>
              </a:ext>
            </a:extLst>
          </p:cNvPr>
          <p:cNvSpPr/>
          <p:nvPr/>
        </p:nvSpPr>
        <p:spPr>
          <a:xfrm>
            <a:off x="8061437" y="126083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Thomo Moraka</a:t>
            </a:r>
            <a:r>
              <a:rPr sz="1200" b="1" u="none" i="0">
                <a:solidFill>
                  <a:srgbClr val="000000"/>
                </a:solidFill>
                <a:latin typeface="calibri"/>
              </a:rPr>
              <a:t>
Deputy Chief Executive Officer</a:t>
            </a:r>
            <a:r>
              <a:rPr sz="1200" b="0" u="none" i="0">
                <a:solidFill>
                  <a:srgbClr val="000000"/>
                </a:solidFill>
                <a:latin typeface="calibri"/>
              </a:rPr>
              <a:t>
Johannesburg, Gauteng, South Africa</a:t>
            </a:r>
          </a:p>
        </p:txBody>
      </p:sp>
      <p:sp>
        <p:nvSpPr>
          <p:cNvPr id="21" name="Rectangle 20">
            <a:extLst>
              <a:ext uri="{FF2B5EF4-FFF2-40B4-BE49-F238E27FC236}">
                <a16:creationId xmlns:a16="http://schemas.microsoft.com/office/drawing/2014/main" id="{2F57B676-875A-F211-877C-60EBD15B74AA}"/>
              </a:ext>
            </a:extLst>
          </p:cNvPr>
          <p:cNvSpPr/>
          <p:nvPr/>
        </p:nvSpPr>
        <p:spPr>
          <a:xfrm>
            <a:off x="498619" y="252961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Valeria Santos Iannone</a:t>
            </a:r>
            <a:r>
              <a:rPr sz="1200" b="1" u="none" i="0">
                <a:solidFill>
                  <a:srgbClr val="000000"/>
                </a:solidFill>
                <a:latin typeface="calibri"/>
              </a:rPr>
              <a:t>
Executive Vice President &amp; Chief People Officer</a:t>
            </a:r>
            <a:r>
              <a:rPr sz="1200" b="0" u="none" i="0">
                <a:solidFill>
                  <a:srgbClr val="000000"/>
                </a:solidFill>
                <a:latin typeface="calibri"/>
              </a:rPr>
              <a:t>
Houston, Texas Area, United States</a:t>
            </a:r>
          </a:p>
        </p:txBody>
      </p:sp>
      <p:sp>
        <p:nvSpPr>
          <p:cNvPr id="22" name="Rectangle 21">
            <a:extLst>
              <a:ext uri="{FF2B5EF4-FFF2-40B4-BE49-F238E27FC236}">
                <a16:creationId xmlns:a16="http://schemas.microsoft.com/office/drawing/2014/main" id="{B0DEE708-6882-F64A-2D85-4857EA4D2F18}"/>
              </a:ext>
            </a:extLst>
          </p:cNvPr>
          <p:cNvSpPr/>
          <p:nvPr/>
        </p:nvSpPr>
        <p:spPr>
          <a:xfrm>
            <a:off x="4280028" y="252961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LYES zekraoui</a:t>
            </a:r>
            <a:r>
              <a:rPr sz="1200" b="1" u="none" i="0">
                <a:solidFill>
                  <a:srgbClr val="000000"/>
                </a:solidFill>
                <a:latin typeface="calibri"/>
              </a:rPr>
              <a:t>
Cfa/cfo Engineer Technip France</a:t>
            </a:r>
            <a:r>
              <a:rPr sz="1200" b="0" u="none" i="0">
                <a:solidFill>
                  <a:srgbClr val="000000"/>
                </a:solidFill>
                <a:latin typeface="calibri"/>
              </a:rPr>
              <a:t>
Algiers, Algeria</a:t>
            </a:r>
          </a:p>
        </p:txBody>
      </p:sp>
      <p:sp>
        <p:nvSpPr>
          <p:cNvPr id="23" name="Rectangle 22">
            <a:extLst>
              <a:ext uri="{FF2B5EF4-FFF2-40B4-BE49-F238E27FC236}">
                <a16:creationId xmlns:a16="http://schemas.microsoft.com/office/drawing/2014/main" id="{A0A23AA0-544B-6721-D61E-07FBE896C032}"/>
              </a:ext>
            </a:extLst>
          </p:cNvPr>
          <p:cNvSpPr/>
          <p:nvPr/>
        </p:nvSpPr>
        <p:spPr>
          <a:xfrm>
            <a:off x="8061437" y="252961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Ahmad ElSherbini</a:t>
            </a:r>
            <a:r>
              <a:rPr sz="1200" b="1" u="none" i="0">
                <a:solidFill>
                  <a:srgbClr val="000000"/>
                </a:solidFill>
                <a:latin typeface="calibri"/>
              </a:rPr>
              <a:t>
Co-founder And Ceo</a:t>
            </a:r>
            <a:r>
              <a:rPr sz="1200" b="0" u="none" i="0">
                <a:solidFill>
                  <a:srgbClr val="000000"/>
                </a:solidFill>
                <a:latin typeface="calibri"/>
              </a:rPr>
              <a:t>
Suez, Egypt</a:t>
            </a:r>
          </a:p>
        </p:txBody>
      </p:sp>
      <p:sp>
        <p:nvSpPr>
          <p:cNvPr id="24" name="Rectangle 23">
            <a:extLst>
              <a:ext uri="{FF2B5EF4-FFF2-40B4-BE49-F238E27FC236}">
                <a16:creationId xmlns:a16="http://schemas.microsoft.com/office/drawing/2014/main" id="{B54D98EA-76EA-EDBF-3EAC-BAB0C7607079}"/>
              </a:ext>
            </a:extLst>
          </p:cNvPr>
          <p:cNvSpPr/>
          <p:nvPr/>
        </p:nvSpPr>
        <p:spPr>
          <a:xfrm>
            <a:off x="498619" y="379839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Christopher Ward</a:t>
            </a:r>
            <a:r>
              <a:rPr sz="1200" b="1" u="none" i="0">
                <a:solidFill>
                  <a:srgbClr val="000000"/>
                </a:solidFill>
                <a:latin typeface="calibri"/>
              </a:rPr>
              <a:t>
VP, Chief Information Security Officer</a:t>
            </a:r>
            <a:r>
              <a:rPr sz="1200" b="0" u="none" i="0">
                <a:solidFill>
                  <a:srgbClr val="000000"/>
                </a:solidFill>
                <a:latin typeface="calibri"/>
              </a:rPr>
              <a:t>
Houston, Texas Area, United States</a:t>
            </a:r>
          </a:p>
        </p:txBody>
      </p:sp>
      <p:sp>
        <p:nvSpPr>
          <p:cNvPr id="25" name="Rectangle 24">
            <a:extLst>
              <a:ext uri="{FF2B5EF4-FFF2-40B4-BE49-F238E27FC236}">
                <a16:creationId xmlns:a16="http://schemas.microsoft.com/office/drawing/2014/main" id="{87559D91-2016-E6E0-E52C-048ABBD8B0DA}"/>
              </a:ext>
            </a:extLst>
          </p:cNvPr>
          <p:cNvSpPr/>
          <p:nvPr/>
        </p:nvSpPr>
        <p:spPr>
          <a:xfrm>
            <a:off x="4280028" y="379839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R Balaji</a:t>
            </a:r>
            <a:r>
              <a:rPr sz="1200" b="1" u="none" i="0">
                <a:solidFill>
                  <a:srgbClr val="000000"/>
                </a:solidFill>
                <a:latin typeface="calibri"/>
              </a:rPr>
              <a:t>
Chief Financial Officer</a:t>
            </a:r>
            <a:r>
              <a:rPr sz="1200" b="0" u="none" i="0">
                <a:solidFill>
                  <a:srgbClr val="000000"/>
                </a:solidFill>
                <a:latin typeface="calibri"/>
              </a:rPr>
              <a:t>
Chennai Area, India</a:t>
            </a:r>
          </a:p>
        </p:txBody>
      </p:sp>
      <p:sp>
        <p:nvSpPr>
          <p:cNvPr id="26" name="Rectangle 25">
            <a:extLst>
              <a:ext uri="{FF2B5EF4-FFF2-40B4-BE49-F238E27FC236}">
                <a16:creationId xmlns:a16="http://schemas.microsoft.com/office/drawing/2014/main" id="{083F4A08-B8B9-3602-A14C-32E02AF64F0A}"/>
              </a:ext>
            </a:extLst>
          </p:cNvPr>
          <p:cNvSpPr/>
          <p:nvPr/>
        </p:nvSpPr>
        <p:spPr>
          <a:xfrm>
            <a:off x="8061437" y="379839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Graham Crisp</a:t>
            </a:r>
            <a:r>
              <a:rPr sz="1200" b="1" u="none" i="0">
                <a:solidFill>
                  <a:srgbClr val="000000"/>
                </a:solidFill>
                <a:latin typeface="calibri"/>
              </a:rPr>
              <a:t>
Senior Vice President &amp; Chief Information Officer</a:t>
            </a:r>
            <a:r>
              <a:rPr sz="1200" b="0" u="none" i="0">
                <a:solidFill>
                  <a:srgbClr val="000000"/>
                </a:solidFill>
                <a:latin typeface="calibri"/>
              </a:rPr>
              <a:t>
Houston, Texas Area, United States</a:t>
            </a:r>
          </a:p>
        </p:txBody>
      </p:sp>
      <p:sp>
        <p:nvSpPr>
          <p:cNvPr id="27" name="Rectangle 26">
            <a:extLst>
              <a:ext uri="{FF2B5EF4-FFF2-40B4-BE49-F238E27FC236}">
                <a16:creationId xmlns:a16="http://schemas.microsoft.com/office/drawing/2014/main" id="{35D7FCE8-FF8F-B2B8-8C4C-77DD761EF495}"/>
              </a:ext>
            </a:extLst>
          </p:cNvPr>
          <p:cNvSpPr/>
          <p:nvPr/>
        </p:nvSpPr>
        <p:spPr>
          <a:xfrm>
            <a:off x="498619" y="5067180"/>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Raghavendra TR</a:t>
            </a:r>
            <a:r>
              <a:rPr sz="1200" b="1" u="none" i="0">
                <a:solidFill>
                  <a:srgbClr val="000000"/>
                </a:solidFill>
                <a:latin typeface="calibri"/>
              </a:rPr>
              <a:t>
Ceo</a:t>
            </a:r>
            <a:r>
              <a:rPr sz="1200" b="0" u="none" i="0">
                <a:solidFill>
                  <a:srgbClr val="000000"/>
                </a:solidFill>
                <a:latin typeface="calibri"/>
              </a:rPr>
              <a:t>
Bengaluru Area, India</a:t>
            </a:r>
          </a:p>
        </p:txBody>
      </p:sp>
      <p:sp>
        <p:nvSpPr>
          <p:cNvPr id="28" name="Rectangle 27">
            <a:extLst>
              <a:ext uri="{FF2B5EF4-FFF2-40B4-BE49-F238E27FC236}">
                <a16:creationId xmlns:a16="http://schemas.microsoft.com/office/drawing/2014/main" id="{F0287731-1F96-63B9-59C1-DF5807AF554C}"/>
              </a:ext>
            </a:extLst>
          </p:cNvPr>
          <p:cNvSpPr/>
          <p:nvPr/>
        </p:nvSpPr>
        <p:spPr>
          <a:xfrm>
            <a:off x="4280028" y="5067180"/>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Jayasankaran R</a:t>
            </a:r>
            <a:r>
              <a:rPr sz="1200" b="1" u="none" i="0">
                <a:solidFill>
                  <a:srgbClr val="000000"/>
                </a:solidFill>
                <a:latin typeface="calibri"/>
              </a:rPr>
              <a:t>
COO</a:t>
            </a:r>
            <a:r>
              <a:rPr sz="1200" b="0" u="none" i="0">
                <a:solidFill>
                  <a:srgbClr val="000000"/>
                </a:solidFill>
                <a:latin typeface="calibri"/>
              </a:rPr>
              <a:t>
Chennai Area, India</a:t>
            </a:r>
          </a:p>
        </p:txBody>
      </p:sp>
      <p:sp>
        <p:nvSpPr>
          <p:cNvPr id="29" name="Rectangle 28">
            <a:extLst>
              <a:ext uri="{FF2B5EF4-FFF2-40B4-BE49-F238E27FC236}">
                <a16:creationId xmlns:a16="http://schemas.microsoft.com/office/drawing/2014/main" id="{3BF4C20E-9012-03B2-D73C-E39401C8E7D6}"/>
              </a:ext>
            </a:extLst>
          </p:cNvPr>
          <p:cNvSpPr/>
          <p:nvPr/>
        </p:nvSpPr>
        <p:spPr>
          <a:xfrm>
            <a:off x="8061437" y="5067180"/>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Victoria Lazar</a:t>
            </a:r>
            <a:r>
              <a:rPr sz="1200" b="1" u="none" i="0">
                <a:solidFill>
                  <a:srgbClr val="000000"/>
                </a:solidFill>
                <a:latin typeface="calibri"/>
              </a:rPr>
              <a:t>
Executive Vice President, Chief Legal Officer and Secretary</a:t>
            </a:r>
            <a:r>
              <a:rPr sz="1200" b="0" u="none" i="0">
                <a:solidFill>
                  <a:srgbClr val="000000"/>
                </a:solidFill>
                <a:latin typeface="calibri"/>
              </a:rPr>
              <a:t>
Houston, Texas Area, United States</a:t>
            </a:r>
          </a:p>
        </p:txBody>
      </p:sp>
    </p:spTree>
  </p:cSld>
  <p:clrMapOvr>
    <a:masterClrMapping/>
  </p:clrMapOvr>
</p:sld>
</file>

<file path=ppt/slides/slide1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lang="en-US" sz="1600" b="1">
                <a:solidFill>
                  <a:srgbClr val="C00000"/>
                </a:solidFill>
                <a:latin typeface="Calibri" panose="020F0502020204030204" pitchFamily="34" charset="0"/>
                <a:cs typeface="Calibri" panose="020F0502020204030204" pitchFamily="34" charset="0"/>
              </a:rPr>
              <a:t>Key Executives</a:t>
            </a:r>
            <a:endParaRPr lang="en-IN" sz="1600" b="1">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a:solidFill>
                  <a:srgbClr val="000000">
                    <a:lumMod val="50000"/>
                    <a:lumOff val="50000"/>
                  </a:srgbClr>
                </a:solidFill>
                <a:latin typeface="Calibri" panose="020F0502020204030204" pitchFamily="34" charset="0"/>
                <a:cs typeface="Calibri" panose="020F0502020204030204" pitchFamily="34" charset="0"/>
              </a:rPr>
              <a:t>Executives mentioned above are some of the key executives in the organization and not exhaustive.</a:t>
            </a:r>
            <a:endParaRPr kumimoji="0" lang="en-US" sz="900" b="0" i="0" u="none" strike="noStrike" kern="1200" cap="none" spc="0" normalizeH="0" baseline="0" noProof="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18" name="Rectangle 17">
            <a:extLst>
              <a:ext uri="{FF2B5EF4-FFF2-40B4-BE49-F238E27FC236}">
                <a16:creationId xmlns:a16="http://schemas.microsoft.com/office/drawing/2014/main" id="{2F197E5B-C62F-66FB-7AEB-C6FD9728B803}"/>
              </a:ext>
            </a:extLst>
          </p:cNvPr>
          <p:cNvSpPr/>
          <p:nvPr/>
        </p:nvSpPr>
        <p:spPr>
          <a:xfrm>
            <a:off x="498619" y="126083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Federico Calvo</a:t>
            </a:r>
            <a:r>
              <a:rPr sz="1200" b="1" u="none" i="0">
                <a:solidFill>
                  <a:srgbClr val="000000"/>
                </a:solidFill>
                <a:latin typeface="calibri"/>
              </a:rPr>
              <a:t>
President</a:t>
            </a:r>
            <a:r>
              <a:rPr sz="1200" b="0" u="none" i="0">
                <a:solidFill>
                  <a:srgbClr val="000000"/>
                </a:solidFill>
                <a:latin typeface="calibri"/>
              </a:rPr>
              <a:t>
Miami-Fort Lauderdale Area, United States</a:t>
            </a:r>
          </a:p>
        </p:txBody>
      </p:sp>
      <p:sp>
        <p:nvSpPr>
          <p:cNvPr id="19" name="Rectangle 18">
            <a:extLst>
              <a:ext uri="{FF2B5EF4-FFF2-40B4-BE49-F238E27FC236}">
                <a16:creationId xmlns:a16="http://schemas.microsoft.com/office/drawing/2014/main" id="{FFAAB03F-C0B6-84A6-31CF-ACCAB5AF757C}"/>
              </a:ext>
            </a:extLst>
          </p:cNvPr>
          <p:cNvSpPr/>
          <p:nvPr/>
        </p:nvSpPr>
        <p:spPr>
          <a:xfrm>
            <a:off x="4280028" y="126083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Rune Thoresen</a:t>
            </a:r>
            <a:r>
              <a:rPr sz="1200" b="1" u="none" i="0">
                <a:solidFill>
                  <a:srgbClr val="000000"/>
                </a:solidFill>
                <a:latin typeface="calibri"/>
              </a:rPr>
              <a:t>
President Europe Subsea Projects</a:t>
            </a:r>
            <a:r>
              <a:rPr sz="1200" b="0" u="none" i="0">
                <a:solidFill>
                  <a:srgbClr val="000000"/>
                </a:solidFill>
                <a:latin typeface="calibri"/>
              </a:rPr>
              <a:t>
Akershus, Norway</a:t>
            </a:r>
          </a:p>
        </p:txBody>
      </p:sp>
      <p:sp>
        <p:nvSpPr>
          <p:cNvPr id="20" name="Rectangle 19">
            <a:extLst>
              <a:ext uri="{FF2B5EF4-FFF2-40B4-BE49-F238E27FC236}">
                <a16:creationId xmlns:a16="http://schemas.microsoft.com/office/drawing/2014/main" id="{9DFE38C3-3D78-2B1B-3E11-D32B6E44081A}"/>
              </a:ext>
            </a:extLst>
          </p:cNvPr>
          <p:cNvSpPr/>
          <p:nvPr/>
        </p:nvSpPr>
        <p:spPr>
          <a:xfrm>
            <a:off x="8061437" y="126083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Shekhar Balvalli</a:t>
            </a:r>
            <a:r>
              <a:rPr sz="1200" b="1" u="none" i="0">
                <a:solidFill>
                  <a:srgbClr val="000000"/>
                </a:solidFill>
                <a:latin typeface="calibri"/>
              </a:rPr>
              <a:t>
Senior Vice President-Country Management-Onshore Business</a:t>
            </a:r>
            <a:r>
              <a:rPr sz="1200" b="0" u="none" i="0">
                <a:solidFill>
                  <a:srgbClr val="000000"/>
                </a:solidFill>
                <a:latin typeface="calibri"/>
              </a:rPr>
              <a:t>
National Capital Region, India</a:t>
            </a:r>
          </a:p>
        </p:txBody>
      </p:sp>
      <p:sp>
        <p:nvSpPr>
          <p:cNvPr id="21" name="Rectangle 20">
            <a:extLst>
              <a:ext uri="{FF2B5EF4-FFF2-40B4-BE49-F238E27FC236}">
                <a16:creationId xmlns:a16="http://schemas.microsoft.com/office/drawing/2014/main" id="{2F57B676-875A-F211-877C-60EBD15B74AA}"/>
              </a:ext>
            </a:extLst>
          </p:cNvPr>
          <p:cNvSpPr/>
          <p:nvPr/>
        </p:nvSpPr>
        <p:spPr>
          <a:xfrm>
            <a:off x="498619" y="252961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R S Kumar</a:t>
            </a:r>
            <a:r>
              <a:rPr sz="1200" b="1" u="none" i="0">
                <a:solidFill>
                  <a:srgbClr val="000000"/>
                </a:solidFill>
                <a:latin typeface="calibri"/>
              </a:rPr>
              <a:t>
Svp,india Subsea Head</a:t>
            </a:r>
            <a:r>
              <a:rPr sz="1200" b="0" u="none" i="0">
                <a:solidFill>
                  <a:srgbClr val="000000"/>
                </a:solidFill>
                <a:latin typeface="calibri"/>
              </a:rPr>
              <a:t>
Mumbai Area, India</a:t>
            </a:r>
          </a:p>
        </p:txBody>
      </p:sp>
      <p:sp>
        <p:nvSpPr>
          <p:cNvPr id="22" name="Rectangle 21">
            <a:extLst>
              <a:ext uri="{FF2B5EF4-FFF2-40B4-BE49-F238E27FC236}">
                <a16:creationId xmlns:a16="http://schemas.microsoft.com/office/drawing/2014/main" id="{B0DEE708-6882-F64A-2D85-4857EA4D2F18}"/>
              </a:ext>
            </a:extLst>
          </p:cNvPr>
          <p:cNvSpPr/>
          <p:nvPr/>
        </p:nvSpPr>
        <p:spPr>
          <a:xfrm>
            <a:off x="4280028" y="252961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Luana Duffé</a:t>
            </a:r>
            <a:r>
              <a:rPr sz="1200" b="1" u="none" i="0">
                <a:solidFill>
                  <a:srgbClr val="000000"/>
                </a:solidFill>
                <a:latin typeface="calibri"/>
              </a:rPr>
              <a:t>
Executive Vice President New Energy</a:t>
            </a:r>
            <a:r>
              <a:rPr sz="1200" b="0" u="none" i="0">
                <a:solidFill>
                  <a:srgbClr val="000000"/>
                </a:solidFill>
                <a:latin typeface="calibri"/>
              </a:rPr>
              <a:t>
Rio de Janeiro Area, Brazil</a:t>
            </a:r>
          </a:p>
        </p:txBody>
      </p:sp>
      <p:sp>
        <p:nvSpPr>
          <p:cNvPr id="23" name="Rectangle 22">
            <a:extLst>
              <a:ext uri="{FF2B5EF4-FFF2-40B4-BE49-F238E27FC236}">
                <a16:creationId xmlns:a16="http://schemas.microsoft.com/office/drawing/2014/main" id="{A0A23AA0-544B-6721-D61E-07FBE896C032}"/>
              </a:ext>
            </a:extLst>
          </p:cNvPr>
          <p:cNvSpPr/>
          <p:nvPr/>
        </p:nvSpPr>
        <p:spPr>
          <a:xfrm>
            <a:off x="8061437" y="252961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Nikhil Shahane</a:t>
            </a:r>
            <a:r>
              <a:rPr sz="1200" b="1" u="none" i="0">
                <a:solidFill>
                  <a:srgbClr val="000000"/>
                </a:solidFill>
                <a:latin typeface="calibri"/>
              </a:rPr>
              <a:t>
VP, Global Head of People Development</a:t>
            </a:r>
            <a:r>
              <a:rPr sz="1200" b="0" u="none" i="0">
                <a:solidFill>
                  <a:srgbClr val="000000"/>
                </a:solidFill>
                <a:latin typeface="calibri"/>
              </a:rPr>
              <a:t>
Houston, Texas Area, United States</a:t>
            </a:r>
          </a:p>
        </p:txBody>
      </p:sp>
      <p:sp>
        <p:nvSpPr>
          <p:cNvPr id="24" name="Rectangle 23">
            <a:extLst>
              <a:ext uri="{FF2B5EF4-FFF2-40B4-BE49-F238E27FC236}">
                <a16:creationId xmlns:a16="http://schemas.microsoft.com/office/drawing/2014/main" id="{B54D98EA-76EA-EDBF-3EAC-BAB0C7607079}"/>
              </a:ext>
            </a:extLst>
          </p:cNvPr>
          <p:cNvSpPr/>
          <p:nvPr/>
        </p:nvSpPr>
        <p:spPr>
          <a:xfrm>
            <a:off x="498619" y="379839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Alfredo Sanchez Mogollon</a:t>
            </a:r>
            <a:r>
              <a:rPr sz="1200" b="1" u="none" i="0">
                <a:solidFill>
                  <a:srgbClr val="000000"/>
                </a:solidFill>
                <a:latin typeface="calibri"/>
              </a:rPr>
              <a:t>
Senior Vice President - Surface Western Hemisphere</a:t>
            </a:r>
            <a:r>
              <a:rPr sz="1200" b="0" u="none" i="0">
                <a:solidFill>
                  <a:srgbClr val="000000"/>
                </a:solidFill>
                <a:latin typeface="calibri"/>
              </a:rPr>
              <a:t>
Houston, Texas Area, United States</a:t>
            </a:r>
          </a:p>
        </p:txBody>
      </p:sp>
      <p:sp>
        <p:nvSpPr>
          <p:cNvPr id="25" name="Rectangle 24">
            <a:extLst>
              <a:ext uri="{FF2B5EF4-FFF2-40B4-BE49-F238E27FC236}">
                <a16:creationId xmlns:a16="http://schemas.microsoft.com/office/drawing/2014/main" id="{87559D91-2016-E6E0-E52C-048ABBD8B0DA}"/>
              </a:ext>
            </a:extLst>
          </p:cNvPr>
          <p:cNvSpPr/>
          <p:nvPr/>
        </p:nvSpPr>
        <p:spPr>
          <a:xfrm>
            <a:off x="4280028" y="379839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Jose Renato Marins</a:t>
            </a:r>
            <a:r>
              <a:rPr sz="1200" b="1" u="none" i="0">
                <a:solidFill>
                  <a:srgbClr val="000000"/>
                </a:solidFill>
                <a:latin typeface="calibri"/>
              </a:rPr>
              <a:t>
Senior Vice President</a:t>
            </a:r>
            <a:r>
              <a:rPr sz="1200" b="0" u="none" i="0">
                <a:solidFill>
                  <a:srgbClr val="000000"/>
                </a:solidFill>
                <a:latin typeface="calibri"/>
              </a:rPr>
              <a:t>
Rio de Janeiro Area, Brazil</a:t>
            </a:r>
          </a:p>
        </p:txBody>
      </p:sp>
      <p:sp>
        <p:nvSpPr>
          <p:cNvPr id="26" name="Rectangle 25">
            <a:extLst>
              <a:ext uri="{FF2B5EF4-FFF2-40B4-BE49-F238E27FC236}">
                <a16:creationId xmlns:a16="http://schemas.microsoft.com/office/drawing/2014/main" id="{083F4A08-B8B9-3602-A14C-32E02AF64F0A}"/>
              </a:ext>
            </a:extLst>
          </p:cNvPr>
          <p:cNvSpPr/>
          <p:nvPr/>
        </p:nvSpPr>
        <p:spPr>
          <a:xfrm>
            <a:off x="8061437" y="379839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Anders Dahl</a:t>
            </a:r>
            <a:r>
              <a:rPr sz="1200" b="1" u="none" i="0">
                <a:solidFill>
                  <a:srgbClr val="000000"/>
                </a:solidFill>
                <a:latin typeface="calibri"/>
              </a:rPr>
              <a:t>
Senior Vice President</a:t>
            </a:r>
            <a:r>
              <a:rPr sz="1200" b="0" u="none" i="0">
                <a:solidFill>
                  <a:srgbClr val="000000"/>
                </a:solidFill>
                <a:latin typeface="calibri"/>
              </a:rPr>
              <a:t>
Buskerud, Norway</a:t>
            </a:r>
          </a:p>
        </p:txBody>
      </p:sp>
      <p:sp>
        <p:nvSpPr>
          <p:cNvPr id="27" name="Rectangle 26">
            <a:extLst>
              <a:ext uri="{FF2B5EF4-FFF2-40B4-BE49-F238E27FC236}">
                <a16:creationId xmlns:a16="http://schemas.microsoft.com/office/drawing/2014/main" id="{35D7FCE8-FF8F-B2B8-8C4C-77DD761EF495}"/>
              </a:ext>
            </a:extLst>
          </p:cNvPr>
          <p:cNvSpPr/>
          <p:nvPr/>
        </p:nvSpPr>
        <p:spPr>
          <a:xfrm>
            <a:off x="498619" y="5067180"/>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Horn Graham</a:t>
            </a:r>
            <a:r>
              <a:rPr sz="1200" b="1" u="none" i="0">
                <a:solidFill>
                  <a:srgbClr val="000000"/>
                </a:solidFill>
                <a:latin typeface="calibri"/>
              </a:rPr>
              <a:t>
Senior Vice President - Surface International</a:t>
            </a:r>
            <a:r>
              <a:rPr sz="1200" b="0" u="none" i="0">
                <a:solidFill>
                  <a:srgbClr val="000000"/>
                </a:solidFill>
                <a:latin typeface="calibri"/>
              </a:rPr>
              <a:t>
Singapore</a:t>
            </a:r>
          </a:p>
        </p:txBody>
      </p:sp>
      <p:sp>
        <p:nvSpPr>
          <p:cNvPr id="28" name="Rectangle 27">
            <a:extLst>
              <a:ext uri="{FF2B5EF4-FFF2-40B4-BE49-F238E27FC236}">
                <a16:creationId xmlns:a16="http://schemas.microsoft.com/office/drawing/2014/main" id="{F0287731-1F96-63B9-59C1-DF5807AF554C}"/>
              </a:ext>
            </a:extLst>
          </p:cNvPr>
          <p:cNvSpPr/>
          <p:nvPr/>
        </p:nvSpPr>
        <p:spPr>
          <a:xfrm>
            <a:off x="4280028" y="5067180"/>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Christophe Dieumegard</a:t>
            </a:r>
            <a:r>
              <a:rPr sz="1200" b="1" u="none" i="0">
                <a:solidFill>
                  <a:srgbClr val="000000"/>
                </a:solidFill>
                <a:latin typeface="calibri"/>
              </a:rPr>
              <a:t>
Senior Vice President Subsea Commercial</a:t>
            </a:r>
            <a:r>
              <a:rPr sz="1200" b="0" u="none" i="0">
                <a:solidFill>
                  <a:srgbClr val="000000"/>
                </a:solidFill>
                <a:latin typeface="calibri"/>
              </a:rPr>
              <a:t>
Houston, Texas Area, United States</a:t>
            </a:r>
          </a:p>
        </p:txBody>
      </p:sp>
      <p:sp>
        <p:nvSpPr>
          <p:cNvPr id="29" name="Rectangle 28">
            <a:extLst>
              <a:ext uri="{FF2B5EF4-FFF2-40B4-BE49-F238E27FC236}">
                <a16:creationId xmlns:a16="http://schemas.microsoft.com/office/drawing/2014/main" id="{3BF4C20E-9012-03B2-D73C-E39401C8E7D6}"/>
              </a:ext>
            </a:extLst>
          </p:cNvPr>
          <p:cNvSpPr/>
          <p:nvPr/>
        </p:nvSpPr>
        <p:spPr>
          <a:xfrm>
            <a:off x="8061437" y="5067180"/>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u="none" i="0">
                <a:solidFill>
                  <a:srgbClr val="000000"/>
                </a:solidFill>
                <a:latin typeface="calibri"/>
              </a:rPr>
              <a:t>Thierry Conti</a:t>
            </a:r>
            <a:r>
              <a:rPr sz="1200" b="1" u="none" i="0">
                <a:solidFill>
                  <a:srgbClr val="000000"/>
                </a:solidFill>
                <a:latin typeface="calibri"/>
              </a:rPr>
              <a:t>
President - Surface</a:t>
            </a:r>
            <a:r>
              <a:rPr sz="1200" b="0" u="none" i="0">
                <a:solidFill>
                  <a:srgbClr val="000000"/>
                </a:solidFill>
                <a:latin typeface="calibri"/>
              </a:rPr>
              <a:t>
Abu Dhabi, United Arab Emirates</a:t>
            </a:r>
          </a:p>
        </p:txBody>
      </p:sp>
    </p:spTree>
  </p:cSld>
  <p:clrMapOvr>
    <a:masterClrMapping/>
  </p:clrMapOvr>
</p:sld>
</file>

<file path=ppt/slides/slide1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a:extLst>
              <a:ext uri="{FF2B5EF4-FFF2-40B4-BE49-F238E27FC236}">
                <a16:creationId xmlns:a16="http://schemas.microsoft.com/office/drawing/2014/main" id="{0C439A71-A463-532F-3187-FFF8D9350374}"/>
              </a:ext>
            </a:extLst>
          </p:cNvPr>
          <p:cNvSpPr>
            <a:spLocks noGrp="1"/>
          </p:cNvSpPr>
          <p:nvPr/>
        </p:nvSpPr>
        <p:spPr>
          <a:xfrm>
            <a:off x="6018350" y="2697376"/>
            <a:ext cx="5796000" cy="1080000"/>
          </a:xfrm>
          <a:prstGeom prst="rect">
            <a:avLst/>
          </a:prstGeom>
        </p:spPr>
        <p:txBody>
          <a:bodyPr anchor="ctr">
            <a:no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a:lnSpc>
                <a:spcPct val="100000"/>
              </a:lnSpc>
              <a:defRPr/>
            </a:pPr>
            <a:r>
              <a:rPr sz="3200" b="1" u="none" i="0">
                <a:solidFill>
                  <a:srgbClr val="0AA7FF"/>
                </a:solidFill>
                <a:latin typeface="calibri"/>
              </a:rPr>
              <a:t>TechnipFMC PLC</a:t>
            </a:r>
            <a:r>
              <a:rPr sz="2400" b="1" u="none" i="0">
                <a:solidFill>
                  <a:srgbClr val="0AA7FF"/>
                </a:solidFill>
                <a:latin typeface="calibri"/>
              </a:rPr>
              <a:t>
Account Deep Dive Analysis</a:t>
            </a:r>
            <a:r>
              <a:rPr sz="1800" b="1" u="none" i="0">
                <a:solidFill>
                  <a:srgbClr val="ADACAC"/>
                </a:solidFill>
                <a:latin typeface="Helvetica"/>
              </a:rPr>
              <a:t>
August 2025</a:t>
            </a:r>
          </a:p>
        </p:txBody>
      </p:sp>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57" name="Arrow: Pentagon 50">
            <a:extLst>
              <a:ext uri="{FF2B5EF4-FFF2-40B4-BE49-F238E27FC236}">
                <a16:creationId xmlns:a16="http://schemas.microsoft.com/office/drawing/2014/main" id="{DE4A44D4-8B43-77C6-6ED7-4FE2F6B87116}"/>
              </a:ext>
            </a:extLst>
          </p:cNvPr>
          <p:cNvSpPr/>
          <p:nvPr/>
        </p:nvSpPr>
        <p:spPr>
          <a:xfrm>
            <a:off x="60859" y="3042055"/>
            <a:ext cx="1227586" cy="3438256"/>
          </a:xfrm>
          <a:prstGeom prst="homePlate">
            <a:avLst>
              <a:gd name="adj" fmla="val 22380"/>
            </a:avLst>
          </a:prstGeom>
          <a:solidFill>
            <a:schemeClr val="accent3">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59" name="Arrow: Pentagon 51">
            <a:extLst>
              <a:ext uri="{FF2B5EF4-FFF2-40B4-BE49-F238E27FC236}">
                <a16:creationId xmlns:a16="http://schemas.microsoft.com/office/drawing/2014/main" id="{874D06CB-D115-E49C-57E4-67D238F477E9}"/>
              </a:ext>
            </a:extLst>
          </p:cNvPr>
          <p:cNvSpPr/>
          <p:nvPr/>
        </p:nvSpPr>
        <p:spPr>
          <a:xfrm>
            <a:off x="60859" y="1002580"/>
            <a:ext cx="1227586" cy="1594845"/>
          </a:xfrm>
          <a:prstGeom prst="homePlate">
            <a:avLst>
              <a:gd name="adj" fmla="val 21159"/>
            </a:avLst>
          </a:prstGeom>
          <a:solidFill>
            <a:schemeClr val="accent3">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0" name="TextBox 59">
            <a:extLst>
              <a:ext uri="{FF2B5EF4-FFF2-40B4-BE49-F238E27FC236}">
                <a16:creationId xmlns:a16="http://schemas.microsoft.com/office/drawing/2014/main" id="{26019B90-47A2-EF41-30A7-78F1EC5B11FC}"/>
              </a:ext>
            </a:extLst>
          </p:cNvPr>
          <p:cNvSpPr txBox="1"/>
          <p:nvPr/>
        </p:nvSpPr>
        <p:spPr>
          <a:xfrm>
            <a:off x="0" y="1903833"/>
            <a:ext cx="117903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Company Overview</a:t>
            </a:r>
          </a:p>
        </p:txBody>
      </p:sp>
      <p:sp>
        <p:nvSpPr>
          <p:cNvPr id="61" name="Rectangle: Rounded Corners 56">
            <a:extLst>
              <a:ext uri="{FF2B5EF4-FFF2-40B4-BE49-F238E27FC236}">
                <a16:creationId xmlns:a16="http://schemas.microsoft.com/office/drawing/2014/main" id="{52A3362C-3E78-AE2C-7311-78A5AE883407}"/>
              </a:ext>
            </a:extLst>
          </p:cNvPr>
          <p:cNvSpPr/>
          <p:nvPr/>
        </p:nvSpPr>
        <p:spPr>
          <a:xfrm>
            <a:off x="1365667" y="1796129"/>
            <a:ext cx="10593317" cy="707504"/>
          </a:xfrm>
          <a:prstGeom prst="roundRect">
            <a:avLst/>
          </a:prstGeom>
          <a:solidFill>
            <a:schemeClr val="bg1"/>
          </a:solidFill>
          <a:ln>
            <a:solidFill>
              <a:srgbClr val="D0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pic>
        <p:nvPicPr>
          <p:cNvPr id="1024" name="Picture 4" descr="Company Profile Svg Png Icon Free Download (#358304) - OnlineWebFonts.COM">
            <a:extLst>
              <a:ext uri="{FF2B5EF4-FFF2-40B4-BE49-F238E27FC236}">
                <a16:creationId xmlns:a16="http://schemas.microsoft.com/office/drawing/2014/main" id="{1DD06FE2-68B7-573D-7632-FBE4ACC8687C}"/>
              </a:ext>
            </a:extLst>
          </p:cNvPr>
          <p:cNvPicPr>
            <a:picLocks noChangeAspect="1" noChangeArrowheads="1"/>
          </p:cNvPicPr>
          <p:nvPr/>
        </p:nvPicPr>
        <p:blipFill>
          <a:blip r:embed="rId3"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75157" y="1298961"/>
            <a:ext cx="512527" cy="475132"/>
          </a:xfrm>
          <a:prstGeom prst="rect">
            <a:avLst/>
          </a:prstGeom>
          <a:noFill/>
          <a:extLst>
            <a:ext uri="{909E8E84-426E-40DD-AFC4-6F175D3DCCD1}">
              <a14:hiddenFill xmlns:a14="http://schemas.microsoft.com/office/drawing/2010/main">
                <a:solidFill>
                  <a:srgbClr val="FFFFFF"/>
                </a:solidFill>
              </a14:hiddenFill>
            </a:ext>
          </a:extLst>
        </p:spPr>
      </p:pic>
      <p:sp>
        <p:nvSpPr>
          <p:cNvPr id="1025" name="TextBox 1024">
            <a:extLst>
              <a:ext uri="{FF2B5EF4-FFF2-40B4-BE49-F238E27FC236}">
                <a16:creationId xmlns:a16="http://schemas.microsoft.com/office/drawing/2014/main" id="{5BDB9933-1193-888B-DE1E-71055D7E2A32}"/>
              </a:ext>
            </a:extLst>
          </p:cNvPr>
          <p:cNvSpPr txBox="1"/>
          <p:nvPr/>
        </p:nvSpPr>
        <p:spPr>
          <a:xfrm>
            <a:off x="0" y="4862694"/>
            <a:ext cx="117903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Financial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Snapshot</a:t>
            </a:r>
          </a:p>
        </p:txBody>
      </p:sp>
      <p:pic>
        <p:nvPicPr>
          <p:cNvPr id="1026" name="Picture 6" descr="Transparent Analysis Icon Png - Financial Analysis Icon Png , Free  Transparent Clipart - ClipartKey">
            <a:extLst>
              <a:ext uri="{FF2B5EF4-FFF2-40B4-BE49-F238E27FC236}">
                <a16:creationId xmlns:a16="http://schemas.microsoft.com/office/drawing/2014/main" id="{AE55B96F-0C88-0EA5-3DB5-3D3F11D9E717}"/>
              </a:ext>
            </a:extLst>
          </p:cNvPr>
          <p:cNvPicPr>
            <a:picLocks noChangeAspect="1" noChangeArrowheads="1"/>
          </p:cNvPicPr>
          <p:nvPr/>
        </p:nvPicPr>
        <p:blipFill>
          <a:blip r:embed="rId4" cstate="print">
            <a:clrChange>
              <a:clrFrom>
                <a:srgbClr val="F7F7F7"/>
              </a:clrFrom>
              <a:clrTo>
                <a:srgbClr val="F7F7F7">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38235" y="4233324"/>
            <a:ext cx="502560" cy="509321"/>
          </a:xfrm>
          <a:prstGeom prst="rect">
            <a:avLst/>
          </a:prstGeom>
          <a:noFill/>
          <a:extLst>
            <a:ext uri="{909E8E84-426E-40DD-AFC4-6F175D3DCCD1}">
              <a14:hiddenFill xmlns:a14="http://schemas.microsoft.com/office/drawing/2010/main">
                <a:solidFill>
                  <a:srgbClr val="FFFFFF"/>
                </a:solidFill>
              </a14:hiddenFill>
            </a:ext>
          </a:extLst>
        </p:spPr>
      </p:pic>
      <p:sp>
        <p:nvSpPr>
          <p:cNvPr id="1027" name="Rectangle: Top Corners Rounded 105">
            <a:extLst>
              <a:ext uri="{FF2B5EF4-FFF2-40B4-BE49-F238E27FC236}">
                <a16:creationId xmlns:a16="http://schemas.microsoft.com/office/drawing/2014/main" id="{4ECB043C-7125-2D20-212A-29815E48915E}"/>
              </a:ext>
            </a:extLst>
          </p:cNvPr>
          <p:cNvSpPr/>
          <p:nvPr/>
        </p:nvSpPr>
        <p:spPr>
          <a:xfrm>
            <a:off x="1373427" y="2808855"/>
            <a:ext cx="4086041" cy="304920"/>
          </a:xfrm>
          <a:prstGeom prst="round2SameRect">
            <a:avLst/>
          </a:prstGeom>
          <a:solidFill>
            <a:srgbClr val="44546A"/>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09" rtl="0" eaLnBrk="1" fontAlgn="auto" latinLnBrk="0" hangingPunct="1">
              <a:lnSpc>
                <a:spcPct val="100000"/>
              </a:lnSpc>
              <a:spcBef>
                <a:spcPts val="0"/>
              </a:spcBef>
              <a:spcAft>
                <a:spcPts val="0"/>
              </a:spcAft>
              <a:buClrTx/>
              <a:buSzTx/>
              <a:buFontTx/>
              <a:buNone/>
              <a:tabLst/>
              <a:defRPr/>
            </a:pPr>
            <a:r>
              <a:rPr lang="en-US" sz="1400" b="1" kern="0" u="none" i="0">
                <a:solidFill>
                  <a:srgbClr val="FFFFFF"/>
                </a:solidFill>
                <a:latin typeface="Calibri" panose="020F0502020204030204" pitchFamily="34" charset="0"/>
                <a:cs typeface="Calibri" panose="020F0502020204030204" pitchFamily="34" charset="0"/>
              </a:rPr>
              <a:t>Revenue Vs R&amp;D Spend (FY 2020 - 2024)</a:t>
            </a:r>
            <a:endParaRPr kumimoji="0" lang="en-US" sz="14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cxnSp>
        <p:nvCxnSpPr>
          <p:cNvPr id="1028" name="custom_name=&quot;line-1&quot;">
            <a:extLst>
              <a:ext uri="{FF2B5EF4-FFF2-40B4-BE49-F238E27FC236}">
                <a16:creationId xmlns:a16="http://schemas.microsoft.com/office/drawing/2014/main" id="{F9C793C1-0F02-67AF-03B3-B3CF2AD69001}"/>
              </a:ext>
            </a:extLst>
          </p:cNvPr>
          <p:cNvCxnSpPr>
            <a:cxnSpLocks/>
          </p:cNvCxnSpPr>
          <p:nvPr/>
        </p:nvCxnSpPr>
        <p:spPr>
          <a:xfrm>
            <a:off x="5545245" y="2862907"/>
            <a:ext cx="0" cy="3478702"/>
          </a:xfrm>
          <a:prstGeom prst="line">
            <a:avLst/>
          </a:prstGeom>
          <a:ln w="12700">
            <a:solidFill>
              <a:schemeClr val="bg2">
                <a:lumMod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33" name="custom_name=&quot;geo-title&quot;">
            <a:extLst>
              <a:ext uri="{FF2B5EF4-FFF2-40B4-BE49-F238E27FC236}">
                <a16:creationId xmlns:a16="http://schemas.microsoft.com/office/drawing/2014/main" id="{2FA73421-6C33-9912-4C0A-EBECDC5E3271}"/>
              </a:ext>
            </a:extLst>
          </p:cNvPr>
          <p:cNvSpPr/>
          <p:nvPr/>
        </p:nvSpPr>
        <p:spPr>
          <a:xfrm>
            <a:off x="5615431" y="2808855"/>
            <a:ext cx="3063949" cy="304920"/>
          </a:xfrm>
          <a:prstGeom prst="round2SameRect">
            <a:avLst/>
          </a:prstGeom>
          <a:solidFill>
            <a:srgbClr val="44546A"/>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09" rtl="0" eaLnBrk="1" fontAlgn="auto" latinLnBrk="0" hangingPunct="1">
              <a:lnSpc>
                <a:spcPct val="100000"/>
              </a:lnSpc>
              <a:spcBef>
                <a:spcPts val="0"/>
              </a:spcBef>
              <a:spcAft>
                <a:spcPts val="0"/>
              </a:spcAft>
              <a:buClrTx/>
              <a:buSzTx/>
              <a:buFontTx/>
              <a:buNone/>
              <a:tabLst/>
              <a:defRPr/>
            </a:pPr>
            <a:r>
              <a:rPr lang="en-US" sz="1350" b="1" kern="0" u="none" i="0">
                <a:solidFill>
                  <a:srgbClr val="FFFFFF"/>
                </a:solidFill>
                <a:latin typeface="Calibri" panose="020F0502020204030204" pitchFamily="34" charset="0"/>
                <a:cs typeface="Calibri" panose="020F0502020204030204" pitchFamily="34" charset="0"/>
              </a:rPr>
              <a:t>Revenue share by Geography (FY 2024)</a:t>
            </a:r>
            <a:endParaRPr kumimoji="0" lang="en-US" sz="135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cxnSp>
        <p:nvCxnSpPr>
          <p:cNvPr id="1034" name="custom_name=&quot;line-2&quot;">
            <a:extLst>
              <a:ext uri="{FF2B5EF4-FFF2-40B4-BE49-F238E27FC236}">
                <a16:creationId xmlns:a16="http://schemas.microsoft.com/office/drawing/2014/main" id="{8058D9E4-4907-02A3-B2E9-FE12CD4CF664}"/>
              </a:ext>
            </a:extLst>
          </p:cNvPr>
          <p:cNvCxnSpPr>
            <a:cxnSpLocks/>
          </p:cNvCxnSpPr>
          <p:nvPr/>
        </p:nvCxnSpPr>
        <p:spPr>
          <a:xfrm>
            <a:off x="8755840" y="2862907"/>
            <a:ext cx="0" cy="3478702"/>
          </a:xfrm>
          <a:prstGeom prst="line">
            <a:avLst/>
          </a:prstGeom>
          <a:ln w="12700">
            <a:solidFill>
              <a:schemeClr val="bg2">
                <a:lumMod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53" name="Rectangle 1052">
            <a:extLst>
              <a:ext uri="{FF2B5EF4-FFF2-40B4-BE49-F238E27FC236}">
                <a16:creationId xmlns:a16="http://schemas.microsoft.com/office/drawing/2014/main" id="{77745AB6-4D69-4FFB-B335-5A17C56539AC}"/>
              </a:ext>
            </a:extLst>
          </p:cNvPr>
          <p:cNvSpPr/>
          <p:nvPr/>
        </p:nvSpPr>
        <p:spPr>
          <a:xfrm>
            <a:off x="1984793" y="2112550"/>
            <a:ext cx="1201554" cy="257341"/>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u="none" i="0">
                <a:solidFill>
                  <a:srgbClr val="000000"/>
                </a:solidFill>
                <a:latin typeface="calibri" panose="020B0604020202020204" pitchFamily="34" charset="0"/>
                <a:cs typeface="Arial" panose="020B0604020202020204" pitchFamily="34" charset="0"/>
              </a:rPr>
              <a:t>2017</a:t>
            </a:r>
            <a:endParaRPr lang="en-IN" sz="1200">
              <a:solidFill>
                <a:srgbClr val="000000"/>
              </a:solidFill>
              <a:latin typeface="Calibri" panose="020F0502020204030204" pitchFamily="34" charset="0"/>
              <a:cs typeface="Calibri" panose="020F0502020204030204" pitchFamily="34" charset="0"/>
            </a:endParaRPr>
          </a:p>
        </p:txBody>
      </p:sp>
      <p:sp>
        <p:nvSpPr>
          <p:cNvPr id="1055" name="Rectangle 1054">
            <a:extLst>
              <a:ext uri="{FF2B5EF4-FFF2-40B4-BE49-F238E27FC236}">
                <a16:creationId xmlns:a16="http://schemas.microsoft.com/office/drawing/2014/main" id="{86D8A4F8-1CEB-6B8F-4C56-05FEC64DA9CF}"/>
              </a:ext>
            </a:extLst>
          </p:cNvPr>
          <p:cNvSpPr/>
          <p:nvPr/>
        </p:nvSpPr>
        <p:spPr>
          <a:xfrm>
            <a:off x="8360924" y="2099741"/>
            <a:ext cx="1690695" cy="26875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0000"/>
                </a:solidFill>
                <a:latin typeface="calibri"/>
                <a:cs typeface="Calibri Light" panose="020F0302020204030204" pitchFamily="34" charset="0"/>
              </a:rPr>
              <a:t>9083.0 USD Million</a:t>
            </a:r>
            <a:endParaRPr lang="en-IN" sz="1200" dirty="0">
              <a:solidFill>
                <a:srgbClr val="000000"/>
              </a:solidFill>
              <a:latin typeface="Calibri" panose="020F0502020204030204" pitchFamily="34" charset="0"/>
              <a:cs typeface="Calibri" panose="020F0502020204030204" pitchFamily="34" charset="0"/>
            </a:endParaRPr>
          </a:p>
        </p:txBody>
      </p:sp>
      <p:sp>
        <p:nvSpPr>
          <p:cNvPr id="1056" name="Rectangle 1055">
            <a:extLst>
              <a:ext uri="{FF2B5EF4-FFF2-40B4-BE49-F238E27FC236}">
                <a16:creationId xmlns:a16="http://schemas.microsoft.com/office/drawing/2014/main" id="{15C5C524-5160-5E8D-797D-B24E32918B43}"/>
              </a:ext>
            </a:extLst>
          </p:cNvPr>
          <p:cNvSpPr/>
          <p:nvPr/>
        </p:nvSpPr>
        <p:spPr>
          <a:xfrm>
            <a:off x="6271737" y="2160845"/>
            <a:ext cx="1821722" cy="217101"/>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u="none" i="0">
                <a:solidFill>
                  <a:srgbClr val="000000"/>
                </a:solidFill>
                <a:latin typeface="calibri"/>
                <a:cs typeface="Calibri Light" panose="020F0302020204030204" pitchFamily="34" charset="0"/>
              </a:rPr>
              <a:t>~21,469</a:t>
            </a:r>
            <a:endParaRPr lang="en-IN" sz="1200">
              <a:solidFill>
                <a:srgbClr val="000000"/>
              </a:solidFill>
              <a:latin typeface="Calibri" panose="020F0502020204030204" pitchFamily="34" charset="0"/>
              <a:cs typeface="Calibri" panose="020F0502020204030204" pitchFamily="34" charset="0"/>
            </a:endParaRPr>
          </a:p>
        </p:txBody>
      </p:sp>
      <p:sp>
        <p:nvSpPr>
          <p:cNvPr id="1057" name="Rectangle 1056">
            <a:extLst>
              <a:ext uri="{FF2B5EF4-FFF2-40B4-BE49-F238E27FC236}">
                <a16:creationId xmlns:a16="http://schemas.microsoft.com/office/drawing/2014/main" id="{374DFBFA-4371-5646-5F00-6D27D8AA7871}"/>
              </a:ext>
            </a:extLst>
          </p:cNvPr>
          <p:cNvSpPr/>
          <p:nvPr/>
        </p:nvSpPr>
        <p:spPr>
          <a:xfrm>
            <a:off x="3990532" y="2087234"/>
            <a:ext cx="1866929" cy="372695"/>
          </a:xfrm>
          <a:prstGeom prst="rect">
            <a:avLst/>
          </a:prstGeom>
          <a:noFill/>
          <a:ln w="12700" cap="flat" cmpd="sng" algn="ctr">
            <a:noFill/>
            <a:prstDash val="solid"/>
            <a:miter lim="800000"/>
          </a:ln>
          <a:effectLst/>
        </p:spPr>
        <p:txBody>
          <a:bodyPr lIns="9000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u="none" i="0">
                <a:solidFill>
                  <a:srgbClr val="000000"/>
                </a:solidFill>
                <a:latin typeface="calibri" panose="020F0502020204030204" pitchFamily="34" charset="0"/>
                <a:cs typeface="Calibri" panose="020F0502020204030204" pitchFamily="34" charset="0"/>
              </a:rPr>
              <a:t>Tyne and Wear, United Kingdom</a:t>
            </a:r>
            <a:endParaRPr lang="en-IN" sz="1200">
              <a:solidFill>
                <a:srgbClr val="000000"/>
              </a:solidFill>
              <a:latin typeface="Calibri" panose="020F0502020204030204" pitchFamily="34" charset="0"/>
              <a:cs typeface="Calibri" panose="020F0502020204030204" pitchFamily="34" charset="0"/>
            </a:endParaRPr>
          </a:p>
        </p:txBody>
      </p:sp>
      <p:sp>
        <p:nvSpPr>
          <p:cNvPr id="1058" name="Rectangle 1057">
            <a:extLst>
              <a:ext uri="{FF2B5EF4-FFF2-40B4-BE49-F238E27FC236}">
                <a16:creationId xmlns:a16="http://schemas.microsoft.com/office/drawing/2014/main" id="{531E4279-2C86-D300-5D5B-D4EA2B1E60EA}"/>
              </a:ext>
            </a:extLst>
          </p:cNvPr>
          <p:cNvSpPr>
            <a:spLocks/>
          </p:cNvSpPr>
          <p:nvPr/>
        </p:nvSpPr>
        <p:spPr>
          <a:xfrm>
            <a:off x="2776881" y="1051180"/>
            <a:ext cx="8875437" cy="613295"/>
          </a:xfrm>
          <a:prstGeom prst="rect">
            <a:avLst/>
          </a:prstGeom>
        </p:spPr>
        <p:txBody>
          <a:bodyPr wrap="square" anchor="ctr">
            <a:noAutofit/>
          </a:bodyPr>
          <a:lstStyle/>
          <a:p>
            <a:pPr lvl="0">
              <a:defRPr/>
            </a:pPr>
            <a:r>
              <a:rPr lang="en-US" sz="1200" b="0" u="none" i="0">
                <a:solidFill>
                  <a:srgbClr val="000000"/>
                </a:solidFill>
                <a:latin typeface="calibri"/>
              </a:rPr>
              <a:t>TechnipFMC is a world leader in project management, engineering and construction for the energy industry.</a:t>
            </a:r>
            <a:endParaRPr kumimoji="0" lang="en-IN" sz="1200" b="0" i="0" u="none" strike="noStrike" kern="1200" cap="none" spc="0" normalizeH="0" baseline="0" noProof="0">
              <a:ln>
                <a:noFill/>
              </a:ln>
              <a:solidFill>
                <a:srgbClr val="000000"/>
              </a:solidFill>
              <a:effectLst/>
              <a:uLnTx/>
              <a:uFillTx/>
              <a:latin typeface="Arial"/>
              <a:ea typeface="+mn-ea"/>
              <a:cs typeface="+mn-cs"/>
            </a:endParaRPr>
          </a:p>
        </p:txBody>
      </p:sp>
      <p:sp>
        <p:nvSpPr>
          <p:cNvPr id="1059" name="TextBox 1058"/>
          <p:cNvSpPr txBox="1"/>
          <p:nvPr/>
        </p:nvSpPr>
        <p:spPr>
          <a:xfrm>
            <a:off x="1294721" y="3095046"/>
            <a:ext cx="3190797" cy="3210317"/>
          </a:xfrm>
          <a:prstGeom prst="rect">
            <a:avLst/>
          </a:prstGeom>
          <a:noFill/>
        </p:spPr>
        <p:txBody>
          <a:bodyPr wrap="none">
            <a:spAutoFit/>
          </a:bodyPr>
          <a:lstStyle/>
          <a:p/>
        </p:txBody>
      </p:sp>
      <p:sp>
        <p:nvSpPr>
          <p:cNvPr id="1060" name="TextBox 1059"/>
          <p:cNvSpPr txBox="1"/>
          <p:nvPr/>
        </p:nvSpPr>
        <p:spPr>
          <a:xfrm>
            <a:off x="5639606" y="3280348"/>
            <a:ext cx="3063949" cy="3120450"/>
          </a:xfrm>
          <a:prstGeom prst="rect">
            <a:avLst/>
          </a:prstGeom>
          <a:noFill/>
        </p:spPr>
        <p:txBody>
          <a:bodyPr wrap="none">
            <a:spAutoFit/>
          </a:bodyPr>
          <a:lstStyle/>
          <a:p/>
        </p:txBody>
      </p:sp>
      <p:sp>
        <p:nvSpPr>
          <p:cNvPr id="1061" name="Rectangle 1060">
            <a:extLst>
              <a:ext uri="{FF2B5EF4-FFF2-40B4-BE49-F238E27FC236}">
                <a16:creationId xmlns:a16="http://schemas.microsoft.com/office/drawing/2014/main" id="{8D4C25F1-3D47-4A95-792E-44C719D36FC9}"/>
              </a:ext>
            </a:extLst>
          </p:cNvPr>
          <p:cNvSpPr/>
          <p:nvPr/>
        </p:nvSpPr>
        <p:spPr>
          <a:xfrm>
            <a:off x="1288445" y="958616"/>
            <a:ext cx="1477870" cy="828000"/>
          </a:xfrm>
          <a:prstGeom prst="rect">
            <a:avLst/>
          </a:prstGeom>
        </p:spPr>
        <p:txBody>
          <a:bodyPr wrap="square" anchor="ctr">
            <a:spAutoFit/>
          </a:bodyPr>
          <a:lstStyle/>
          <a:p>
            <a:pPr algn="ctr"/>
          </a:p>
        </p:txBody>
      </p:sp>
      <p:sp>
        <p:nvSpPr>
          <p:cNvPr id="1062" name="Rectangle 1061">
            <a:extLst>
              <a:ext uri="{FF2B5EF4-FFF2-40B4-BE49-F238E27FC236}">
                <a16:creationId xmlns:a16="http://schemas.microsoft.com/office/drawing/2014/main" id="{25DF908B-87A9-9436-9772-EEDEF62068A4}"/>
              </a:ext>
            </a:extLst>
          </p:cNvPr>
          <p:cNvSpPr/>
          <p:nvPr/>
        </p:nvSpPr>
        <p:spPr>
          <a:xfrm>
            <a:off x="4236323" y="4537193"/>
            <a:ext cx="1322446" cy="289766"/>
          </a:xfrm>
          <a:prstGeom prst="rect">
            <a:avLst/>
          </a:prstGeom>
          <a:noFill/>
          <a:ln w="12700" cap="flat" cmpd="sng" algn="ctr">
            <a:noFill/>
            <a:prstDash val="solid"/>
            <a:miter lim="800000"/>
          </a:ln>
          <a:effectLst/>
        </p:spPr>
        <p:txBody>
          <a:bodyPr wrap="square" lIns="9000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u="none" i="0">
                <a:solidFill>
                  <a:srgbClr val="000000"/>
                </a:solidFill>
                <a:latin typeface="Calibri" panose="020F0502020204030204" pitchFamily="34" charset="0"/>
                <a:cs typeface="Calibri" panose="020F0502020204030204" pitchFamily="34" charset="0"/>
              </a:rPr>
              <a:t>(FY 2020 - 2024)</a:t>
            </a:r>
            <a:endParaRPr kumimoji="0" lang="en-US" sz="1200" b="1" i="0" u="none" strike="noStrike" kern="1200" cap="none" spc="0" normalizeH="0" baseline="0" noProof="0">
              <a:ln>
                <a:noFill/>
              </a:ln>
              <a:solidFill>
                <a:schemeClr val="accent3">
                  <a:lumMod val="75000"/>
                </a:schemeClr>
              </a:solidFill>
              <a:effectLst/>
              <a:uLnTx/>
              <a:uFillTx/>
              <a:latin typeface="Calibri" panose="020F0502020204030204" pitchFamily="34" charset="0"/>
              <a:cs typeface="Calibri" panose="020F0502020204030204" pitchFamily="34" charset="0"/>
            </a:endParaRPr>
          </a:p>
        </p:txBody>
      </p:sp>
      <p:sp>
        <p:nvSpPr>
          <p:cNvPr id="1070" name="TextBox 1069">
            <a:extLst>
              <a:ext uri="{FF2B5EF4-FFF2-40B4-BE49-F238E27FC236}">
                <a16:creationId xmlns:a16="http://schemas.microsoft.com/office/drawing/2014/main" id="{B945C454-7247-41B0-4892-CB6A5FFA7F79}"/>
              </a:ext>
            </a:extLst>
          </p:cNvPr>
          <p:cNvSpPr txBox="1"/>
          <p:nvPr/>
        </p:nvSpPr>
        <p:spPr>
          <a:xfrm>
            <a:off x="1523536" y="6476159"/>
            <a:ext cx="1103134"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1" dirty="0" u="none" i="0">
                <a:solidFill>
                  <a:srgbClr val="000000"/>
                </a:solidFill>
                <a:latin typeface="Calibri" panose="020F0502020204030204" pitchFamily="34" charset="0"/>
                <a:cs typeface="Calibri" panose="020F0502020204030204" pitchFamily="34" charset="0"/>
              </a:rPr>
              <a:t>Revenue in USD Million</a:t>
            </a:r>
            <a:endParaRPr kumimoji="0" lang="en-IN" sz="1050" b="1"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pic>
        <p:nvPicPr>
          <p:cNvPr id="1082" name="Picture 2" descr="http://www.cashflows.com/images/getting-started.png">
            <a:extLst>
              <a:ext uri="{FF2B5EF4-FFF2-40B4-BE49-F238E27FC236}">
                <a16:creationId xmlns:a16="http://schemas.microsoft.com/office/drawing/2014/main" id="{871DC586-7F88-0955-76C8-75E59E8D44D5}"/>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547229" y="1996286"/>
            <a:ext cx="334313" cy="324677"/>
          </a:xfrm>
          <a:prstGeom prst="rect">
            <a:avLst/>
          </a:prstGeom>
          <a:noFill/>
          <a:extLst>
            <a:ext uri="{909E8E84-426E-40DD-AFC4-6F175D3DCCD1}">
              <a14:hiddenFill xmlns:a14="http://schemas.microsoft.com/office/drawing/2010/main">
                <a:solidFill>
                  <a:srgbClr val="FFFFFF"/>
                </a:solidFill>
              </a14:hiddenFill>
            </a:ext>
          </a:extLst>
        </p:spPr>
      </p:pic>
      <p:sp>
        <p:nvSpPr>
          <p:cNvPr id="1084" name="Rectangle 1083">
            <a:extLst>
              <a:ext uri="{FF2B5EF4-FFF2-40B4-BE49-F238E27FC236}">
                <a16:creationId xmlns:a16="http://schemas.microsoft.com/office/drawing/2014/main" id="{38663DFF-6E3E-C7D2-CC0A-0C7C15A26C3C}"/>
              </a:ext>
            </a:extLst>
          </p:cNvPr>
          <p:cNvSpPr/>
          <p:nvPr/>
        </p:nvSpPr>
        <p:spPr>
          <a:xfrm>
            <a:off x="1951949" y="1866145"/>
            <a:ext cx="1680981" cy="3094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Year of Establishment</a:t>
            </a:r>
          </a:p>
        </p:txBody>
      </p:sp>
      <p:pic>
        <p:nvPicPr>
          <p:cNvPr id="1085" name="Picture 1084">
            <a:extLst>
              <a:ext uri="{FF2B5EF4-FFF2-40B4-BE49-F238E27FC236}">
                <a16:creationId xmlns:a16="http://schemas.microsoft.com/office/drawing/2014/main" id="{D56D837E-9C2B-477B-1B03-DCDDB718B481}"/>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l="2243" t="4503" r="11049" b="9986"/>
          <a:stretch/>
        </p:blipFill>
        <p:spPr>
          <a:xfrm>
            <a:off x="3563457" y="1971910"/>
            <a:ext cx="424776" cy="346925"/>
          </a:xfrm>
          <a:prstGeom prst="rect">
            <a:avLst/>
          </a:prstGeom>
        </p:spPr>
      </p:pic>
      <p:pic>
        <p:nvPicPr>
          <p:cNvPr id="1086" name="Picture 3" descr="C:\Users\DELL\Desktop\Zinnov\Social-Media-Icons2.jpg.png">
            <a:extLst>
              <a:ext uri="{FF2B5EF4-FFF2-40B4-BE49-F238E27FC236}">
                <a16:creationId xmlns:a16="http://schemas.microsoft.com/office/drawing/2014/main" id="{B760E529-BA33-D2C3-3507-D323EF39CBAD}"/>
              </a:ext>
            </a:extLst>
          </p:cNvPr>
          <p:cNvPicPr>
            <a:picLocks noChangeAspect="1" noChangeArrowheads="1"/>
          </p:cNvPicPr>
          <p:nvPr/>
        </p:nvPicPr>
        <p:blipFill>
          <a:blip r:embed="rId9" cstate="email">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859720" y="1946316"/>
            <a:ext cx="443183" cy="371608"/>
          </a:xfrm>
          <a:prstGeom prst="rect">
            <a:avLst/>
          </a:prstGeom>
          <a:noFill/>
        </p:spPr>
      </p:pic>
      <p:sp>
        <p:nvSpPr>
          <p:cNvPr id="1091" name="Rectangle 1090">
            <a:extLst>
              <a:ext uri="{FF2B5EF4-FFF2-40B4-BE49-F238E27FC236}">
                <a16:creationId xmlns:a16="http://schemas.microsoft.com/office/drawing/2014/main" id="{6137AC81-7946-CC42-7931-9264054892F2}"/>
              </a:ext>
            </a:extLst>
          </p:cNvPr>
          <p:cNvSpPr/>
          <p:nvPr/>
        </p:nvSpPr>
        <p:spPr>
          <a:xfrm>
            <a:off x="3975289" y="1895636"/>
            <a:ext cx="1596570" cy="250418"/>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Headquarters</a:t>
            </a:r>
          </a:p>
        </p:txBody>
      </p:sp>
      <p:sp>
        <p:nvSpPr>
          <p:cNvPr id="1092" name="Rectangle 1091">
            <a:extLst>
              <a:ext uri="{FF2B5EF4-FFF2-40B4-BE49-F238E27FC236}">
                <a16:creationId xmlns:a16="http://schemas.microsoft.com/office/drawing/2014/main" id="{7EC19011-7A3A-43B6-02EE-5397A78A9F1C}"/>
              </a:ext>
            </a:extLst>
          </p:cNvPr>
          <p:cNvSpPr/>
          <p:nvPr/>
        </p:nvSpPr>
        <p:spPr>
          <a:xfrm>
            <a:off x="6273210" y="1896401"/>
            <a:ext cx="1472796" cy="248888"/>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Employees</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1093" name="Rectangle 1092">
            <a:extLst>
              <a:ext uri="{FF2B5EF4-FFF2-40B4-BE49-F238E27FC236}">
                <a16:creationId xmlns:a16="http://schemas.microsoft.com/office/drawing/2014/main" id="{48893FFC-D4A8-8EB6-9A4C-D327D88B569B}"/>
              </a:ext>
            </a:extLst>
          </p:cNvPr>
          <p:cNvSpPr/>
          <p:nvPr/>
        </p:nvSpPr>
        <p:spPr>
          <a:xfrm>
            <a:off x="8356336" y="1886568"/>
            <a:ext cx="968923" cy="268554"/>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Revenue</a:t>
            </a:r>
          </a:p>
        </p:txBody>
      </p:sp>
      <p:sp>
        <p:nvSpPr>
          <p:cNvPr id="3" name="Rectangle 2">
            <a:extLst>
              <a:ext uri="{FF2B5EF4-FFF2-40B4-BE49-F238E27FC236}">
                <a16:creationId xmlns:a16="http://schemas.microsoft.com/office/drawing/2014/main" id="{02FE8D60-F3AA-B3DF-94B7-F6E0A037D3F4}"/>
              </a:ext>
            </a:extLst>
          </p:cNvPr>
          <p:cNvSpPr/>
          <p:nvPr/>
        </p:nvSpPr>
        <p:spPr>
          <a:xfrm>
            <a:off x="4317379" y="4777635"/>
            <a:ext cx="1126357" cy="224601"/>
          </a:xfrm>
          <a:prstGeom prst="rect">
            <a:avLst/>
          </a:prstGeom>
          <a:noFill/>
          <a:ln w="12700" cap="flat" cmpd="sng" algn="ctr">
            <a:noFill/>
            <a:prstDash val="solid"/>
            <a:miter lim="800000"/>
          </a:ln>
          <a:effectLst/>
        </p:spPr>
        <p:txBody>
          <a:bodyPr wrap="square" lIns="9000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u="none" i="0">
                <a:solidFill>
                  <a:srgbClr val="000000"/>
                </a:solidFill>
                <a:latin typeface="Calibri" panose="020F0502020204030204" pitchFamily="34" charset="0"/>
                <a:cs typeface="Calibri" panose="020F0502020204030204" pitchFamily="34" charset="0"/>
              </a:rPr>
              <a:t>8.60%</a:t>
            </a:r>
            <a:endParaRPr kumimoji="0" lang="en-US" sz="1200" b="1" i="0" u="none" strike="noStrike" kern="1200" cap="none" spc="0" normalizeH="0" baseline="0" noProof="0">
              <a:ln>
                <a:noFill/>
              </a:ln>
              <a:solidFill>
                <a:schemeClr val="accent3">
                  <a:lumMod val="75000"/>
                </a:schemeClr>
              </a:solidFill>
              <a:effectLst/>
              <a:uLnTx/>
              <a:uFillTx/>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7C4882F6-FBBD-23C2-D15C-D0FD0D669FE9}"/>
              </a:ext>
            </a:extLst>
          </p:cNvPr>
          <p:cNvSpPr/>
          <p:nvPr/>
        </p:nvSpPr>
        <p:spPr>
          <a:xfrm>
            <a:off x="10509813" y="1899820"/>
            <a:ext cx="968923" cy="268554"/>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R&amp;D Spend</a:t>
            </a:r>
          </a:p>
        </p:txBody>
      </p:sp>
      <p:sp>
        <p:nvSpPr>
          <p:cNvPr id="6" name="Title 1">
            <a:extLst>
              <a:ext uri="{FF2B5EF4-FFF2-40B4-BE49-F238E27FC236}">
                <a16:creationId xmlns:a16="http://schemas.microsoft.com/office/drawing/2014/main" id="{7D7D1098-C0F4-4FD3-5122-26400BA61254}"/>
              </a:ext>
            </a:extLst>
          </p:cNvPr>
          <p:cNvSpPr>
            <a:spLocks noGrp="1"/>
          </p:cNvSpPr>
          <p:nvPr/>
        </p:nvSpPr>
        <p:spPr>
          <a:xfrm>
            <a:off x="0" y="46328"/>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a:ln>
                  <a:noFill/>
                </a:ln>
                <a:solidFill>
                  <a:srgbClr val="C00000"/>
                </a:solidFill>
                <a:effectLst/>
                <a:uLnTx/>
                <a:uFillTx/>
                <a:latin typeface="Calibri" panose="020F0502020204030204" pitchFamily="34" charset="0"/>
                <a:ea typeface="+mj-ea"/>
                <a:cs typeface="Calibri" panose="020F0502020204030204" pitchFamily="34" charset="0"/>
              </a:rPr>
              <a:t>Company Overview and Financial Summary</a:t>
            </a:r>
          </a:p>
        </p:txBody>
      </p:sp>
      <p:sp>
        <p:nvSpPr>
          <p:cNvPr id="7" name="Rectangle 6">
            <a:extLst>
              <a:ext uri="{FF2B5EF4-FFF2-40B4-BE49-F238E27FC236}">
                <a16:creationId xmlns:a16="http://schemas.microsoft.com/office/drawing/2014/main" id="{C68EFE2F-3A3B-4EE1-AD2C-9934DD0FE5A9}"/>
              </a:ext>
            </a:extLst>
          </p:cNvPr>
          <p:cNvSpPr/>
          <p:nvPr/>
        </p:nvSpPr>
        <p:spPr>
          <a:xfrm>
            <a:off x="10526995" y="2106367"/>
            <a:ext cx="1450896" cy="26875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0000"/>
                </a:solidFill>
                <a:latin typeface="calibri"/>
                <a:cs typeface="Calibri Light" panose="020F0302020204030204" pitchFamily="34" charset="0"/>
              </a:rPr>
              <a:t>73.0 USD Million</a:t>
            </a:r>
            <a:endParaRPr lang="en-IN" sz="1200" dirty="0">
              <a:solidFill>
                <a:srgbClr val="000000"/>
              </a:solidFill>
              <a:latin typeface="Calibri" panose="020F0502020204030204" pitchFamily="34" charset="0"/>
              <a:cs typeface="Calibri" panose="020F0502020204030204" pitchFamily="34" charset="0"/>
            </a:endParaRPr>
          </a:p>
        </p:txBody>
      </p:sp>
      <p:pic>
        <p:nvPicPr>
          <p:cNvPr id="5" name="Picture 14" descr="Image result for R&amp;D icon">
            <a:extLst>
              <a:ext uri="{FF2B5EF4-FFF2-40B4-BE49-F238E27FC236}">
                <a16:creationId xmlns:a16="http://schemas.microsoft.com/office/drawing/2014/main" id="{310F1476-029E-3FCC-9C82-6FA8EE6C9D53}"/>
              </a:ext>
            </a:extLst>
          </p:cNvPr>
          <p:cNvPicPr>
            <a:picLocks noChangeAspect="1" noChangeArrowheads="1"/>
          </p:cNvPicPr>
          <p:nvPr/>
        </p:nvPicPr>
        <p:blipFill>
          <a:blip r:embed="rId11"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205914" y="1947082"/>
            <a:ext cx="370800" cy="3708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968C139-3AD5-A1F4-4DD1-6124A71A3758}"/>
              </a:ext>
            </a:extLst>
          </p:cNvPr>
          <p:cNvPicPr>
            <a:picLocks noChangeAspect="1"/>
          </p:cNvPicPr>
          <p:nvPr/>
        </p:nvPicPr>
        <p:blipFill rotWithShape="1">
          <a:blip r:embed="rId12">
            <a:clrChange>
              <a:clrFrom>
                <a:srgbClr val="FFFFFF"/>
              </a:clrFrom>
              <a:clrTo>
                <a:srgbClr val="FFFFFF">
                  <a:alpha val="0"/>
                </a:srgbClr>
              </a:clrTo>
            </a:clrChange>
            <a:biLevel thresh="75000"/>
          </a:blip>
          <a:srcRect l="3267" t="10191" r="2369" b="16098"/>
          <a:stretch/>
        </p:blipFill>
        <p:spPr>
          <a:xfrm>
            <a:off x="7948464" y="1966081"/>
            <a:ext cx="426429" cy="352959"/>
          </a:xfrm>
          <a:prstGeom prst="rect">
            <a:avLst/>
          </a:prstGeom>
        </p:spPr>
      </p:pic>
      <p:sp>
        <p:nvSpPr>
          <p:cNvPr id="20" name="Rectangle 19">
            <a:extLst>
              <a:ext uri="{FF2B5EF4-FFF2-40B4-BE49-F238E27FC236}">
                <a16:creationId xmlns:a16="http://schemas.microsoft.com/office/drawing/2014/main" id="{419BF36B-F6F7-45C4-984F-DAFFFDC00F79}"/>
              </a:ext>
            </a:extLst>
          </p:cNvPr>
          <p:cNvSpPr/>
          <p:nvPr/>
        </p:nvSpPr>
        <p:spPr>
          <a:xfrm>
            <a:off x="4441292" y="5947018"/>
            <a:ext cx="984534" cy="261609"/>
          </a:xfrm>
          <a:prstGeom prst="rect">
            <a:avLst/>
          </a:prstGeom>
          <a:noFill/>
          <a:ln w="12700" cap="flat" cmpd="sng" algn="ctr">
            <a:noFill/>
            <a:prstDash val="solid"/>
            <a:miter lim="800000"/>
          </a:ln>
          <a:effectLst/>
        </p:spPr>
        <p:txBody>
          <a:bodyPr lIns="9000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b="1" u="none" i="0">
                <a:solidFill>
                  <a:srgbClr val="000000"/>
                </a:solidFill>
                <a:latin typeface="calibri" panose="020F0502020204030204" pitchFamily="34" charset="0"/>
                <a:cs typeface="Calibri" panose="020F0502020204030204" pitchFamily="34" charset="0"/>
              </a:rPr>
              <a:t>-0.67%</a:t>
            </a:r>
            <a:endParaRPr lang="en-IN" sz="1200" b="1">
              <a:solidFill>
                <a:srgbClr val="000000"/>
              </a:solidFill>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5D4F0A46-2401-33C8-ED54-E88FF32E46F3}"/>
              </a:ext>
            </a:extLst>
          </p:cNvPr>
          <p:cNvSpPr txBox="1"/>
          <p:nvPr/>
        </p:nvSpPr>
        <p:spPr>
          <a:xfrm>
            <a:off x="8951584" y="1889441"/>
            <a:ext cx="1979383" cy="276999"/>
          </a:xfrm>
          <a:prstGeom prst="rect">
            <a:avLst/>
          </a:prstGeom>
          <a:noFill/>
        </p:spPr>
        <p:txBody>
          <a:bodyPr wrap="square" rtlCol="0">
            <a:spAutoFit/>
          </a:bodyPr>
          <a:lstStyle/>
          <a:p>
            <a:r>
              <a:rPr lang="en-US" sz="1200" b="1" u="none" i="0">
                <a:solidFill>
                  <a:srgbClr val="000000"/>
                </a:solidFill>
                <a:latin typeface="Calibri" panose="020F0502020204030204" pitchFamily="34" charset="0"/>
                <a:cs typeface="Calibri" panose="020F0502020204030204" pitchFamily="34" charset="0"/>
              </a:rPr>
              <a:t>(FY 2024)</a:t>
            </a:r>
          </a:p>
        </p:txBody>
      </p:sp>
      <p:sp>
        <p:nvSpPr>
          <p:cNvPr id="18" name="TextBox 17">
            <a:extLst>
              <a:ext uri="{FF2B5EF4-FFF2-40B4-BE49-F238E27FC236}">
                <a16:creationId xmlns:a16="http://schemas.microsoft.com/office/drawing/2014/main" id="{A5E6A57E-5035-8808-A883-A9AB82CC7C5A}"/>
              </a:ext>
            </a:extLst>
          </p:cNvPr>
          <p:cNvSpPr txBox="1"/>
          <p:nvPr/>
        </p:nvSpPr>
        <p:spPr>
          <a:xfrm>
            <a:off x="11248885" y="1904150"/>
            <a:ext cx="1634141" cy="276999"/>
          </a:xfrm>
          <a:prstGeom prst="rect">
            <a:avLst/>
          </a:prstGeom>
          <a:noFill/>
        </p:spPr>
        <p:txBody>
          <a:bodyPr wrap="square" rtlCol="0">
            <a:spAutoFit/>
          </a:bodyPr>
          <a:lstStyle/>
          <a:p>
            <a:r>
              <a:rPr lang="en-US" sz="1200" b="1" u="none" i="0">
                <a:solidFill>
                  <a:srgbClr val="000000"/>
                </a:solidFill>
                <a:latin typeface="Calibri" panose="020F0502020204030204" pitchFamily="34" charset="0"/>
                <a:cs typeface="Calibri" panose="020F0502020204030204" pitchFamily="34" charset="0"/>
              </a:rPr>
              <a:t>(FY 2024)</a:t>
            </a:r>
          </a:p>
        </p:txBody>
      </p:sp>
      <p:sp>
        <p:nvSpPr>
          <p:cNvPr id="8" name="Rectangle 7">
            <a:extLst>
              <a:ext uri="{FF2B5EF4-FFF2-40B4-BE49-F238E27FC236}">
                <a16:creationId xmlns:a16="http://schemas.microsoft.com/office/drawing/2014/main" id="{826B9581-EF90-AC25-E7DC-5FC4A2FB112A}"/>
              </a:ext>
            </a:extLst>
          </p:cNvPr>
          <p:cNvSpPr/>
          <p:nvPr/>
        </p:nvSpPr>
        <p:spPr>
          <a:xfrm>
            <a:off x="4261256" y="5724588"/>
            <a:ext cx="1322446" cy="289766"/>
          </a:xfrm>
          <a:prstGeom prst="rect">
            <a:avLst/>
          </a:prstGeom>
          <a:noFill/>
          <a:ln w="12700" cap="flat" cmpd="sng" algn="ctr">
            <a:noFill/>
            <a:prstDash val="solid"/>
            <a:miter lim="800000"/>
          </a:ln>
          <a:effectLst/>
        </p:spPr>
        <p:txBody>
          <a:bodyPr wrap="square" lIns="9000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u="none" i="0">
                <a:solidFill>
                  <a:srgbClr val="000000"/>
                </a:solidFill>
                <a:latin typeface="Calibri" panose="020F0502020204030204" pitchFamily="34" charset="0"/>
                <a:cs typeface="Calibri" panose="020F0502020204030204" pitchFamily="34" charset="0"/>
              </a:rPr>
              <a:t>(FY 2020 - 2024)</a:t>
            </a:r>
            <a:endParaRPr kumimoji="0" lang="en-US" sz="1050" b="1" i="0" u="none" strike="noStrike" kern="1200" cap="none" spc="0" normalizeH="0" baseline="0" noProof="0">
              <a:ln>
                <a:noFill/>
              </a:ln>
              <a:solidFill>
                <a:schemeClr val="accent3">
                  <a:lumMod val="75000"/>
                </a:schemeClr>
              </a:solidFill>
              <a:effectLst/>
              <a:uLnTx/>
              <a:uFillTx/>
              <a:latin typeface="Calibri" panose="020F0502020204030204" pitchFamily="34" charset="0"/>
              <a:cs typeface="Calibri" panose="020F0502020204030204" pitchFamily="34" charset="0"/>
            </a:endParaRPr>
          </a:p>
        </p:txBody>
      </p:sp>
      <p:sp>
        <p:nvSpPr>
          <p:cNvPr id="13" name="Rectangle 12">
            <a:extLst>
              <a:ext uri="{FF2B5EF4-FFF2-40B4-BE49-F238E27FC236}">
                <a16:creationId xmlns:a16="http://schemas.microsoft.com/office/drawing/2014/main" id="{6959F4A6-76B2-64DA-2AE8-6607277E1113}"/>
              </a:ext>
            </a:extLst>
          </p:cNvPr>
          <p:cNvSpPr/>
          <p:nvPr/>
        </p:nvSpPr>
        <p:spPr>
          <a:xfrm>
            <a:off x="4618112" y="4100556"/>
            <a:ext cx="586217" cy="276326"/>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700">
              <a:solidFill>
                <a:srgbClr val="000000"/>
              </a:solidFill>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DAB7D9D2-C032-BFFE-B6E7-CB31E5CB7F7C}"/>
              </a:ext>
            </a:extLst>
          </p:cNvPr>
          <p:cNvSpPr txBox="1"/>
          <p:nvPr/>
        </p:nvSpPr>
        <p:spPr>
          <a:xfrm>
            <a:off x="4305149" y="4359610"/>
            <a:ext cx="1167569" cy="307777"/>
          </a:xfrm>
          <a:prstGeom prst="rect">
            <a:avLst/>
          </a:prstGeom>
          <a:noFill/>
        </p:spPr>
        <p:txBody>
          <a:bodyPr wrap="square" rtlCol="0">
            <a:spAutoFit/>
          </a:bodyPr>
          <a:lstStyle/>
          <a:p>
            <a:pPr algn="ctr"/>
            <a:r>
              <a:rPr lang="en-US" sz="1050" b="1" u="none" i="0">
                <a:solidFill>
                  <a:srgbClr val="000000"/>
                </a:solidFill>
                <a:latin typeface="Calibri" panose="020F0502020204030204" pitchFamily="34" charset="0"/>
                <a:cs typeface="Calibri" panose="020F0502020204030204" pitchFamily="34" charset="0"/>
              </a:rPr>
              <a:t>Revenue CAGR</a:t>
            </a:r>
          </a:p>
        </p:txBody>
      </p:sp>
      <p:sp>
        <p:nvSpPr>
          <p:cNvPr id="21" name="Rectangle 20">
            <a:extLst>
              <a:ext uri="{FF2B5EF4-FFF2-40B4-BE49-F238E27FC236}">
                <a16:creationId xmlns:a16="http://schemas.microsoft.com/office/drawing/2014/main" id="{970E2E44-965A-B951-8C79-46BEE91913F2}"/>
              </a:ext>
            </a:extLst>
          </p:cNvPr>
          <p:cNvSpPr/>
          <p:nvPr/>
        </p:nvSpPr>
        <p:spPr>
          <a:xfrm>
            <a:off x="4590232" y="5141729"/>
            <a:ext cx="646283" cy="413453"/>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700">
              <a:solidFill>
                <a:srgbClr val="000000"/>
              </a:solidFill>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27290C10-5CAD-D423-7E5F-17503A5249CA}"/>
              </a:ext>
            </a:extLst>
          </p:cNvPr>
          <p:cNvSpPr txBox="1"/>
          <p:nvPr/>
        </p:nvSpPr>
        <p:spPr>
          <a:xfrm>
            <a:off x="4351270" y="5514295"/>
            <a:ext cx="1167569" cy="307777"/>
          </a:xfrm>
          <a:prstGeom prst="rect">
            <a:avLst/>
          </a:prstGeom>
          <a:noFill/>
        </p:spPr>
        <p:txBody>
          <a:bodyPr wrap="square" rtlCol="0">
            <a:spAutoFit/>
          </a:bodyPr>
          <a:lstStyle/>
          <a:p>
            <a:pPr algn="ctr"/>
            <a:r>
              <a:rPr lang="en-US" sz="1050" b="1" u="none" i="0">
                <a:solidFill>
                  <a:srgbClr val="000000"/>
                </a:solidFill>
                <a:latin typeface="Calibri" panose="020F0502020204030204" pitchFamily="34" charset="0"/>
                <a:cs typeface="Calibri" panose="020F0502020204030204" pitchFamily="34" charset="0"/>
              </a:rPr>
              <a:t>R&amp;D Spend CAGR</a:t>
            </a:r>
          </a:p>
        </p:txBody>
      </p:sp>
      <p:sp>
        <p:nvSpPr>
          <p:cNvPr id="25" name="TextBox 24">
            <a:extLst>
              <a:ext uri="{FF2B5EF4-FFF2-40B4-BE49-F238E27FC236}">
                <a16:creationId xmlns:a16="http://schemas.microsoft.com/office/drawing/2014/main" id="{54E387CD-E3E2-1B2A-575A-FDFC2091A5D5}"/>
              </a:ext>
            </a:extLst>
          </p:cNvPr>
          <p:cNvSpPr txBox="1"/>
          <p:nvPr/>
        </p:nvSpPr>
        <p:spPr>
          <a:xfrm>
            <a:off x="2862644" y="6476159"/>
            <a:ext cx="1103134"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1" u="none" i="0">
                <a:solidFill>
                  <a:srgbClr val="000000"/>
                </a:solidFill>
                <a:latin typeface="Calibri" panose="020F0502020204030204" pitchFamily="34" charset="0"/>
                <a:cs typeface="Calibri" panose="020F0502020204030204" pitchFamily="34" charset="0"/>
              </a:rPr>
              <a:t>R&amp;D Spend in USD Million</a:t>
            </a:r>
            <a:endParaRPr kumimoji="0" lang="en-IN" sz="1050" b="1"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A85B00DA-0F9A-FB71-A2D2-BE6D7544C7CA}"/>
              </a:ext>
            </a:extLst>
          </p:cNvPr>
          <p:cNvSpPr/>
          <p:nvPr/>
        </p:nvSpPr>
        <p:spPr>
          <a:xfrm>
            <a:off x="3266950" y="6418944"/>
            <a:ext cx="299790" cy="43220"/>
          </a:xfrm>
          <a:prstGeom prst="rect">
            <a:avLst/>
          </a:prstGeom>
          <a:solidFill>
            <a:srgbClr val="0082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noProof="0">
              <a:ln>
                <a:noFill/>
              </a:ln>
              <a:solidFill>
                <a:srgbClr val="000000"/>
              </a:solidFill>
              <a:effectLst/>
              <a:uLnTx/>
              <a:uFillTx/>
              <a:latin typeface="Calibiri"/>
              <a:cs typeface="Calibri" panose="020F0502020204030204" pitchFamily="34" charset="0"/>
            </a:endParaRPr>
          </a:p>
        </p:txBody>
      </p:sp>
      <p:sp>
        <p:nvSpPr>
          <p:cNvPr id="15" name="Rectangle 14">
            <a:extLst>
              <a:ext uri="{FF2B5EF4-FFF2-40B4-BE49-F238E27FC236}">
                <a16:creationId xmlns:a16="http://schemas.microsoft.com/office/drawing/2014/main" id="{4BF0E69D-D9A4-EA11-C4B2-6923BC515382}"/>
              </a:ext>
            </a:extLst>
          </p:cNvPr>
          <p:cNvSpPr/>
          <p:nvPr/>
        </p:nvSpPr>
        <p:spPr>
          <a:xfrm>
            <a:off x="1925208" y="6418944"/>
            <a:ext cx="299790" cy="43220"/>
          </a:xfrm>
          <a:prstGeom prst="rect">
            <a:avLst/>
          </a:prstGeom>
          <a:solidFill>
            <a:srgbClr val="6E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noProof="0">
              <a:ln>
                <a:noFill/>
              </a:ln>
              <a:solidFill>
                <a:srgbClr val="000000"/>
              </a:solidFill>
              <a:effectLst/>
              <a:uLnTx/>
              <a:uFillTx/>
              <a:latin typeface="Calibiri"/>
              <a:cs typeface="Calibri" panose="020F0502020204030204" pitchFamily="34" charset="0"/>
            </a:endParaRPr>
          </a:p>
        </p:txBody>
      </p:sp>
      <p:pic>
        <p:nvPicPr>
          <p:cNvPr id="1095" name="Picture 1094" descr="image.png"/>
          <p:cNvPicPr>
            <a:picLocks noChangeAspect="1"/>
          </p:cNvPicPr>
          <p:nvPr/>
        </p:nvPicPr>
        <p:blipFill>
          <a:blip r:embed="rId2"/>
          <a:stretch>
            <a:fillRect/>
          </a:stretch>
        </p:blipFill>
        <p:spPr>
          <a:xfrm>
            <a:off x="1290780" y="997966"/>
            <a:ext cx="1473200" cy="749300"/>
          </a:xfrm>
          <a:prstGeom prst="rect">
            <a:avLst/>
          </a:prstGeom>
        </p:spPr>
      </p:pic>
      <p:pic>
        <p:nvPicPr>
          <p:cNvPr id="1096" name="Picture 1095" descr="image.png"/>
          <p:cNvPicPr>
            <a:picLocks noChangeAspect="1"/>
          </p:cNvPicPr>
          <p:nvPr/>
        </p:nvPicPr>
        <p:blipFill>
          <a:blip r:embed="rId13"/>
          <a:stretch>
            <a:fillRect/>
          </a:stretch>
        </p:blipFill>
        <p:spPr>
          <a:xfrm>
            <a:off x="4657220" y="4105369"/>
            <a:ext cx="508000" cy="266700"/>
          </a:xfrm>
          <a:prstGeom prst="rect">
            <a:avLst/>
          </a:prstGeom>
        </p:spPr>
      </p:pic>
      <p:pic>
        <p:nvPicPr>
          <p:cNvPr id="1097" name="Picture 1096" descr="image.png"/>
          <p:cNvPicPr>
            <a:picLocks noChangeAspect="1"/>
          </p:cNvPicPr>
          <p:nvPr/>
        </p:nvPicPr>
        <p:blipFill>
          <a:blip r:embed="rId14"/>
          <a:stretch>
            <a:fillRect/>
          </a:stretch>
        </p:blipFill>
        <p:spPr>
          <a:xfrm>
            <a:off x="4716523" y="5145255"/>
            <a:ext cx="393700" cy="406400"/>
          </a:xfrm>
          <a:prstGeom prst="rect">
            <a:avLst/>
          </a:prstGeom>
        </p:spPr>
      </p:pic>
      <p:graphicFrame>
        <p:nvGraphicFramePr>
          <p:cNvPr id="1098" name="Chart 1097"/>
          <p:cNvGraphicFramePr>
            <a:graphicFrameLocks noGrp="1"/>
          </p:cNvGraphicFramePr>
          <p:nvPr/>
        </p:nvGraphicFramePr>
        <p:xfrm>
          <a:off x="1294721" y="3095046"/>
          <a:ext cx="3190797" cy="3210317"/>
        </p:xfrm>
        <a:graphic>
          <a:graphicData uri="http://schemas.openxmlformats.org/drawingml/2006/chart">
            <c:chart xmlns:c="http://schemas.openxmlformats.org/drawingml/2006/chart" r:id="rId15"/>
          </a:graphicData>
        </a:graphic>
      </p:graphicFrame>
      <p:graphicFrame>
        <p:nvGraphicFramePr>
          <p:cNvPr id="1099" name="Chart 1098"/>
          <p:cNvGraphicFramePr>
            <a:graphicFrameLocks noGrp="1"/>
          </p:cNvGraphicFramePr>
          <p:nvPr/>
        </p:nvGraphicFramePr>
        <p:xfrm>
          <a:off x="5639606" y="3280348"/>
          <a:ext cx="3063949" cy="3120450"/>
        </p:xfrm>
        <a:graphic>
          <a:graphicData uri="http://schemas.openxmlformats.org/drawingml/2006/chart">
            <c:chart xmlns:c="http://schemas.openxmlformats.org/drawingml/2006/chart" r:id="rId16"/>
          </a:graphicData>
        </a:graphic>
      </p:graphicFrame>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Construction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Development of Hybrid Flexible Pipe Technology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Corrosion Prediction &amp; Detection using AI in Mining Plants</a:t>
                      </a:r>
                    </a:p>
                    <a:p>
                      <a:pPr algn="l"/>
                      <a:r>
                        <a:rPr sz="1100" b="0">
                          <a:solidFill>
                            <a:srgbClr val="000000"/>
                          </a:solidFill>
                          <a:latin typeface="calibri"/>
                        </a:rPr>
                        <a:t>•  Automated Concrete Monitoring</a:t>
                      </a:r>
                    </a:p>
                    <a:p>
                      <a:pPr algn="l"/>
                      <a:r>
                        <a:rPr sz="1100" b="0">
                          <a:solidFill>
                            <a:srgbClr val="000000"/>
                          </a:solidFill>
                          <a:latin typeface="calibri"/>
                        </a:rPr>
                        <a:t>•  Mobile Device Field Enablement for Extraction Workers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Construction &amp; Commissioning</a:t>
                      </a:r>
                    </a:p>
                    <a:p>
                      <a:pPr algn="l"/>
                      <a:r>
                        <a:rPr sz="1100" b="0">
                          <a:solidFill>
                            <a:srgbClr val="000000"/>
                          </a:solidFill>
                          <a:latin typeface="calibri"/>
                        </a:rPr>
                        <a:t>•  Mining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p>
                  </a:txBody>
                  <a:tcPr/>
                </a:tc>
                <a:tc>
                  <a:txBody>
                    <a:bodyPr/>
                    <a:lstStyle/>
                    <a:p>
                      <a:pPr algn="l"/>
                      <a:r>
                        <a:rPr sz="1100" b="0">
                          <a:solidFill>
                            <a:srgbClr val="000000"/>
                          </a:solidFill>
                          <a:latin typeface="calibri"/>
                        </a:rPr>
                        <a:t>TechnipFMC is advancing the development and commercialization of Hybrid Flexible Pipe (HFP) to address stress corrosion cracking by CO2 in flexible pipe systems. This initiative aims to standardize solutions for ultra-deep water applications, enhancing project reliability and safety. The collaboration with Petrobras is pivotal in validating HFP's performance in challenging presalt conditions, ensuring that the technology meets the rigorous demand...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Construction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Integrated Execution Model Expansion for Subsea Projects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Exploration Drill/Rig Performance Analytics</a:t>
                      </a:r>
                    </a:p>
                    <a:p>
                      <a:pPr algn="l"/>
                      <a:r>
                        <a:rPr sz="1100" b="0">
                          <a:solidFill>
                            <a:srgbClr val="000000"/>
                          </a:solidFill>
                          <a:latin typeface="calibri"/>
                        </a:rPr>
                        <a:t>•  Rig Planning &amp; Scheduling using RPA</a:t>
                      </a:r>
                    </a:p>
                    <a:p>
                      <a:pPr algn="l"/>
                      <a:r>
                        <a:rPr sz="1100" b="0">
                          <a:solidFill>
                            <a:srgbClr val="000000"/>
                          </a:solidFill>
                          <a:latin typeface="calibri"/>
                        </a:rPr>
                        <a:t>•  5G-enhanced Mining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Mining Operations</a:t>
                      </a:r>
                    </a:p>
                    <a:p>
                      <a:pPr algn="l"/>
                      <a:r>
                        <a:rPr sz="1100" b="0">
                          <a:solidFill>
                            <a:srgbClr val="000000"/>
                          </a:solidFill>
                          <a:latin typeface="calibri"/>
                        </a:rPr>
                        <a:t>•  Construction &amp; Commissioning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p>
                  </a:txBody>
                  <a:tcPr/>
                </a:tc>
                <a:tc>
                  <a:txBody>
                    <a:bodyPr/>
                    <a:lstStyle/>
                    <a:p>
                      <a:pPr algn="l"/>
                      <a:r>
                        <a:rPr sz="1100" b="0">
                          <a:solidFill>
                            <a:srgbClr val="000000"/>
                          </a:solidFill>
                          <a:latin typeface="calibri"/>
                        </a:rPr>
                        <a:t>TechnipFMC is focusing on expanding its integrated execution model (iEPCI) to optimize subsea development solutions and maximize value creation, as evidenced by the new collaboration agreement with Var Energi on the Norwegian continental shelf. This approach aims to deliver greater execution certainty and operational efficiency across diverse subsea projects, including both greenfield and brownfield developments.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Construction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Operational Footprint Optimization in North America</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Digital Twin for Mine Value Chain Optimization</a:t>
                      </a:r>
                    </a:p>
                    <a:p>
                      <a:pPr algn="l"/>
                      <a:r>
                        <a:rPr sz="1100" b="0">
                          <a:solidFill>
                            <a:srgbClr val="000000"/>
                          </a:solidFill>
                          <a:latin typeface="calibri"/>
                        </a:rPr>
                        <a:t>•  Intelligent Compaction System</a:t>
                      </a:r>
                    </a:p>
                    <a:p>
                      <a:pPr algn="l"/>
                      <a:r>
                        <a:rPr sz="1100" b="0">
                          <a:solidFill>
                            <a:srgbClr val="000000"/>
                          </a:solidFill>
                          <a:latin typeface="calibri"/>
                        </a:rPr>
                        <a:t>•  5G-enhanced Mining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Mining Operations</a:t>
                      </a:r>
                    </a:p>
                    <a:p>
                      <a:pPr algn="l"/>
                      <a:r>
                        <a:rPr sz="1100" b="0">
                          <a:solidFill>
                            <a:srgbClr val="000000"/>
                          </a:solidFill>
                          <a:latin typeface="calibri"/>
                        </a:rPr>
                        <a:t>•  Construction &amp; Commissioning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The company has strategically reduced its North America footprint by 50% over the last three years through exiting unprofitable markets and product lines, as well as consolidating facilities. These actions are designed to improve operating margins and increase cash flow by doing more with less in this region.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Construction Operations</a:t>
            </a:r>
          </a:p>
        </p:txBody>
      </p:sp>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Construction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Deepwater Project Development Partnership</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Rig Planning &amp; Scheduling using RPA</a:t>
                      </a:r>
                    </a:p>
                    <a:p>
                      <a:pPr algn="l"/>
                      <a:r>
                        <a:rPr sz="1100" b="0">
                          <a:solidFill>
                            <a:srgbClr val="000000"/>
                          </a:solidFill>
                          <a:latin typeface="calibri"/>
                        </a:rPr>
                        <a:t>•  Exploration Drill/Rig Performance Analytics</a:t>
                      </a:r>
                    </a:p>
                    <a:p>
                      <a:pPr algn="l"/>
                      <a:r>
                        <a:rPr sz="1100" b="0">
                          <a:solidFill>
                            <a:srgbClr val="000000"/>
                          </a:solidFill>
                          <a:latin typeface="calibri"/>
                        </a:rPr>
                        <a:t>•  Real-Time Dig Assistance Systems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Construction &amp; Commissioning</a:t>
                      </a:r>
                    </a:p>
                    <a:p>
                      <a:pPr algn="l"/>
                      <a:r>
                        <a:rPr sz="1100" b="0">
                          <a:solidFill>
                            <a:srgbClr val="000000"/>
                          </a:solidFill>
                          <a:latin typeface="calibri"/>
                        </a:rPr>
                        <a:t>•  Mining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p>
                  </a:txBody>
                  <a:tcPr/>
                </a:tc>
                <a:tc>
                  <a:txBody>
                    <a:bodyPr/>
                    <a:lstStyle/>
                    <a:p>
                      <a:pPr algn="l"/>
                      <a:r>
                        <a:rPr sz="1100" b="0">
                          <a:solidFill>
                            <a:srgbClr val="000000"/>
                          </a:solidFill>
                          <a:latin typeface="calibri"/>
                        </a:rPr>
                        <a:t>TechnipFMC has formed a strategic partnership with Cairn Oil &amp; Gas to accelerate the development of subsea infrastructure for deepwater projects in India. This collaboration aims to leverage TechnipFMC's advanced technologies and integrated engineering processes to enhance project performance and efficiency.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Construction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Enhancing Project Execution through Lean Principles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AI-based Construction Project Management</a:t>
                      </a:r>
                    </a:p>
                    <a:p>
                      <a:pPr algn="l"/>
                      <a:r>
                        <a:rPr sz="1100" b="0">
                          <a:solidFill>
                            <a:srgbClr val="000000"/>
                          </a:solidFill>
                          <a:latin typeface="calibri"/>
                        </a:rPr>
                        <a:t>•  Construction Progress Documentation using AR</a:t>
                      </a:r>
                    </a:p>
                    <a:p>
                      <a:pPr algn="l"/>
                      <a:r>
                        <a:rPr sz="1100" b="0">
                          <a:solidFill>
                            <a:srgbClr val="000000"/>
                          </a:solidFill>
                          <a:latin typeface="calibri"/>
                        </a:rPr>
                        <a:t>•  AI-based Foremen Apps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Construction &amp; Commissioning</a:t>
                      </a:r>
                    </a:p>
                    <a:p>
                      <a:pPr algn="l"/>
                      <a:r>
                        <a:rPr sz="1100" b="0">
                          <a:solidFill>
                            <a:srgbClr val="000000"/>
                          </a:solidFill>
                          <a:latin typeface="calibri"/>
                        </a:rPr>
                        <a:t>•  Mining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p>
                  </a:txBody>
                  <a:tcPr/>
                </a:tc>
                <a:tc>
                  <a:txBody>
                    <a:bodyPr/>
                    <a:lstStyle/>
                    <a:p>
                      <a:pPr algn="l"/>
                      <a:r>
                        <a:rPr sz="1100" b="0">
                          <a:solidFill>
                            <a:srgbClr val="000000"/>
                          </a:solidFill>
                          <a:latin typeface="calibri"/>
                        </a:rPr>
                        <a:t>TechnipFMC is adopting lean principles of simplification, standardization, and industrialization (SSI) to improve project execution across all functions. This approach emphasizes visual management to identify and resolve challenges early, ensuring projects remain on track and meet client expectations.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Construction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Execution of iEPCI Projects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Rig Planning &amp; Scheduling using RPA</a:t>
                      </a:r>
                    </a:p>
                    <a:p>
                      <a:pPr algn="l"/>
                      <a:r>
                        <a:rPr sz="1100" b="0">
                          <a:solidFill>
                            <a:srgbClr val="000000"/>
                          </a:solidFill>
                          <a:latin typeface="calibri"/>
                        </a:rPr>
                        <a:t>•  Exploration Drill/Rig Performance Analytics</a:t>
                      </a:r>
                    </a:p>
                    <a:p>
                      <a:pPr algn="l"/>
                      <a:r>
                        <a:rPr sz="1100" b="0">
                          <a:solidFill>
                            <a:srgbClr val="000000"/>
                          </a:solidFill>
                          <a:latin typeface="calibri"/>
                        </a:rPr>
                        <a:t>•  Construction Scheduling Analysis using AI</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Construction &amp; Commissioning</a:t>
                      </a:r>
                    </a:p>
                    <a:p>
                      <a:pPr algn="l"/>
                      <a:r>
                        <a:rPr sz="1100" b="0">
                          <a:solidFill>
                            <a:srgbClr val="000000"/>
                          </a:solidFill>
                          <a:latin typeface="calibri"/>
                        </a:rPr>
                        <a:t>•  Mining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TechnipFMC is focusing on the execution of integrated Engineering, Procurement, Construction, and Installation (iEPCI) projects, particularly in high-pressure and high-temperature subsea environments. This includes leveraging their unique technologies and extensive subsea services capabilities to enhance project delivery and client satisfaction.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Construction Operations</a:t>
            </a:r>
          </a:p>
        </p:txBody>
      </p:sp>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Construction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Integrated Subsea Project Delivery for North Sea Developments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AR/VR-based Extraction Monitoring</a:t>
                      </a:r>
                    </a:p>
                    <a:p>
                      <a:pPr algn="l"/>
                      <a:r>
                        <a:rPr sz="1100" b="0">
                          <a:solidFill>
                            <a:srgbClr val="000000"/>
                          </a:solidFill>
                          <a:latin typeface="calibri"/>
                        </a:rPr>
                        <a:t>•  Construction Equipment Repair and Maintenance using AR/VR</a:t>
                      </a:r>
                    </a:p>
                    <a:p>
                      <a:pPr algn="l"/>
                      <a:r>
                        <a:rPr sz="1100" b="0">
                          <a:solidFill>
                            <a:srgbClr val="000000"/>
                          </a:solidFill>
                          <a:latin typeface="calibri"/>
                        </a:rPr>
                        <a:t>•  Extended Reality for Construction Equipment Repair and Maintenance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Construction &amp; Commissioning</a:t>
                      </a:r>
                    </a:p>
                    <a:p>
                      <a:pPr algn="l"/>
                      <a:r>
                        <a:rPr sz="1100" b="0">
                          <a:solidFill>
                            <a:srgbClr val="000000"/>
                          </a:solidFill>
                          <a:latin typeface="calibri"/>
                        </a:rPr>
                        <a:t>•  Mining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p>
                  </a:txBody>
                  <a:tcPr/>
                </a:tc>
                <a:tc>
                  <a:txBody>
                    <a:bodyPr/>
                    <a:lstStyle/>
                    <a:p>
                      <a:pPr algn="l"/>
                      <a:r>
                        <a:rPr sz="1100" b="0">
                          <a:solidFill>
                            <a:srgbClr val="000000"/>
                          </a:solidFill>
                          <a:latin typeface="calibri"/>
                        </a:rPr>
                        <a:t>TechnipFMC is focused on delivering integrated engineering, procurement, construction, and installation (EPCI) services for subsea projects in the North Sea, specifically targeting the Gja Nord, Cerisa, and Ofelia discoveries. Through a multi-year collaboration agreement with Vr Energi and other license partners, TechnipFMC aims to accelerate project execution timelines and enhance competitiveness by coordinating multiple subsea developments unde...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Construction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Extension and Enhancement of Heidrun Offshore Infrastructure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Extended Reality for Construction Equipment Repair and Maintenance</a:t>
                      </a:r>
                    </a:p>
                    <a:p>
                      <a:pPr algn="l"/>
                      <a:r>
                        <a:rPr sz="1100" b="0">
                          <a:solidFill>
                            <a:srgbClr val="000000"/>
                          </a:solidFill>
                          <a:latin typeface="calibri"/>
                        </a:rPr>
                        <a:t>•  Exploration Drill/Rig Performance Analytics</a:t>
                      </a:r>
                    </a:p>
                    <a:p>
                      <a:pPr algn="l"/>
                      <a:r>
                        <a:rPr sz="1100" b="0">
                          <a:solidFill>
                            <a:srgbClr val="000000"/>
                          </a:solidFill>
                          <a:latin typeface="calibri"/>
                        </a:rPr>
                        <a:t>•  Cloud-based Smart Construction Monitoring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Construction &amp; Commissioning</a:t>
                      </a:r>
                    </a:p>
                    <a:p>
                      <a:pPr algn="l"/>
                      <a:r>
                        <a:rPr sz="1100" b="0">
                          <a:solidFill>
                            <a:srgbClr val="000000"/>
                          </a:solidFill>
                          <a:latin typeface="calibri"/>
                        </a:rPr>
                        <a:t>•  Mining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p>
                  </a:txBody>
                  <a:tcPr/>
                </a:tc>
                <a:tc>
                  <a:txBody>
                    <a:bodyPr/>
                    <a:lstStyle/>
                    <a:p>
                      <a:pPr algn="l"/>
                      <a:r>
                        <a:rPr sz="1100" b="0">
                          <a:solidFill>
                            <a:srgbClr val="000000"/>
                          </a:solidFill>
                          <a:latin typeface="calibri"/>
                        </a:rPr>
                        <a:t>TechnipFMC has secured an integrated EPCI contract for the Heidrun platform extension project awarded by Equinor, focusing on extending the production lifecycle and upgrading existing offshore infrastructure in the Norwegian North Sea. This initiative involves front-end engineering and design to support the longevity and operational efficiency of the Heidrun field, situated in deepwater conditions, thereby reinforcing TechnipFMC’s role in sustain...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Construction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Expansion of Subsea Infrastructure Projects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Exploration Drill/Rig Performance Analytics</a:t>
                      </a:r>
                    </a:p>
                    <a:p>
                      <a:pPr algn="l"/>
                      <a:r>
                        <a:rPr sz="1100" b="0">
                          <a:solidFill>
                            <a:srgbClr val="000000"/>
                          </a:solidFill>
                          <a:latin typeface="calibri"/>
                        </a:rPr>
                        <a:t>•  Parametric Construction Cost Estimation using AI</a:t>
                      </a:r>
                    </a:p>
                    <a:p>
                      <a:pPr algn="l"/>
                      <a:r>
                        <a:rPr sz="1100" b="0">
                          <a:solidFill>
                            <a:srgbClr val="000000"/>
                          </a:solidFill>
                          <a:latin typeface="calibri"/>
                        </a:rPr>
                        <a:t>•  Rig Planning &amp; Scheduling using RPA</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Construction &amp; Commissioning</a:t>
                      </a:r>
                    </a:p>
                    <a:p>
                      <a:pPr algn="l"/>
                      <a:r>
                        <a:rPr sz="1100" b="0">
                          <a:solidFill>
                            <a:srgbClr val="000000"/>
                          </a:solidFill>
                          <a:latin typeface="calibri"/>
                        </a:rPr>
                        <a:t>•  Mining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TechnipFMC is focusing on securing contracts for integrated engineering, procurement, construction, and installation (EPCI) of subsea infrastructure, particularly in deepwater projects and mature basins. The company aims to leverage its backlog of US$14.9 billion for subsea activities to enhance project execution and delivery.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Construction Operations</a:t>
            </a:r>
          </a:p>
        </p:txBody>
      </p:sp>
    </p:spTree>
  </p:cSld>
  <p:clrMapOvr>
    <a:masterClrMapping/>
  </p:clrMapOvr>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ER&amp;D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Development of Hybrid Flexible Pipe Technology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Pipeline Intrusion Detection System</a:t>
                      </a:r>
                    </a:p>
                    <a:p>
                      <a:pPr algn="l"/>
                      <a:r>
                        <a:rPr sz="1100" b="0">
                          <a:solidFill>
                            <a:srgbClr val="000000"/>
                          </a:solidFill>
                          <a:latin typeface="calibri"/>
                        </a:rPr>
                        <a:t>•  Liquid Carryover Detection using IOT</a:t>
                      </a:r>
                    </a:p>
                    <a:p>
                      <a:pPr algn="l"/>
                      <a:r>
                        <a:rPr sz="1100" b="0">
                          <a:solidFill>
                            <a:srgbClr val="000000"/>
                          </a:solidFill>
                          <a:latin typeface="calibri"/>
                        </a:rPr>
                        <a:t>•  Pipeline Equipment Blockage Detection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Pipeline Engineering</a:t>
                      </a:r>
                    </a:p>
                    <a:p>
                      <a:pPr algn="l"/>
                      <a:r>
                        <a:rPr sz="1100" b="0">
                          <a:solidFill>
                            <a:srgbClr val="000000"/>
                          </a:solidFill>
                          <a:latin typeface="calibri"/>
                        </a:rPr>
                        <a:t>•  Materials Science &amp; Engineering</a:t>
                      </a:r>
                    </a:p>
                    <a:p>
                      <a:pPr algn="l"/>
                      <a:r>
                        <a:rPr sz="1100" b="0">
                          <a:solidFill>
                            <a:srgbClr val="000000"/>
                          </a:solidFill>
                          <a:latin typeface="calibri"/>
                        </a:rPr>
                        <a:t>•  Drill Engineering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p>
                  </a:txBody>
                  <a:tcPr/>
                </a:tc>
                <a:tc>
                  <a:txBody>
                    <a:bodyPr/>
                    <a:lstStyle/>
                    <a:p>
                      <a:pPr algn="l"/>
                      <a:r>
                        <a:rPr sz="1100" b="0">
                          <a:solidFill>
                            <a:srgbClr val="000000"/>
                          </a:solidFill>
                          <a:latin typeface="calibri"/>
                        </a:rPr>
                        <a:t>TechnipFMC is advancing a disruptive and scalable hybrid flexible pipe technology that offers unrivaled corrosion resistance without compromising weight or other critical attributes. This innovation addresses industry challenges such as stress corrosion cracking in high CO2 environments, particularly in pre-salt fields, and aims to reduce subsea architecture costs by impacting vessel requirements for installation.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ER&amp;D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Advancement of All-Electric Subsea Systems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AI-enabled Offshore Drilling Rigs Safety System</a:t>
                      </a:r>
                    </a:p>
                    <a:p>
                      <a:pPr algn="l"/>
                      <a:r>
                        <a:rPr sz="1100" b="0">
                          <a:solidFill>
                            <a:srgbClr val="000000"/>
                          </a:solidFill>
                          <a:latin typeface="calibri"/>
                        </a:rPr>
                        <a:t>•  Autonomous Drilling</a:t>
                      </a:r>
                    </a:p>
                    <a:p>
                      <a:pPr algn="l"/>
                      <a:r>
                        <a:rPr sz="1100" b="0">
                          <a:solidFill>
                            <a:srgbClr val="000000"/>
                          </a:solidFill>
                          <a:latin typeface="calibri"/>
                        </a:rPr>
                        <a:t>•  Drill/Rig Performance Analytics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Hydroelectric Power &amp; Systems</a:t>
                      </a:r>
                    </a:p>
                    <a:p>
                      <a:pPr algn="l"/>
                      <a:r>
                        <a:rPr sz="1100" b="0">
                          <a:solidFill>
                            <a:srgbClr val="000000"/>
                          </a:solidFill>
                          <a:latin typeface="calibri"/>
                        </a:rPr>
                        <a:t>•  Drill Engineering</a:t>
                      </a:r>
                    </a:p>
                    <a:p>
                      <a:pPr algn="l"/>
                      <a:r>
                        <a:rPr sz="1100" b="0">
                          <a:solidFill>
                            <a:srgbClr val="000000"/>
                          </a:solidFill>
                          <a:latin typeface="calibri"/>
                        </a:rPr>
                        <a:t>•  Energy Storage &amp;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p>
                  </a:txBody>
                  <a:tcPr/>
                </a:tc>
                <a:tc>
                  <a:txBody>
                    <a:bodyPr/>
                    <a:lstStyle/>
                    <a:p>
                      <a:pPr algn="l"/>
                      <a:r>
                        <a:rPr sz="1100" b="0">
                          <a:solidFill>
                            <a:srgbClr val="000000"/>
                          </a:solidFill>
                          <a:latin typeface="calibri"/>
                        </a:rPr>
                        <a:t>The company is pioneering all-electric subsea technology, highlighted by the award for BP's Northern Endurance CCS project, to support carbon capture and storage and other applications. Efforts include extending electric solutions to existing production systems in collaboration with clients like Petrobras, aiming to enhance performance and operational efficiency.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ER&amp;D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Technology Innovation Focused on CO2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AI-enabled Offshore Drilling Rigs Safety System</a:t>
                      </a:r>
                    </a:p>
                    <a:p>
                      <a:pPr algn="l"/>
                      <a:r>
                        <a:rPr sz="1100" b="0">
                          <a:solidFill>
                            <a:srgbClr val="000000"/>
                          </a:solidFill>
                          <a:latin typeface="calibri"/>
                        </a:rPr>
                        <a:t>•  Bio-Process Digital Twins</a:t>
                      </a:r>
                    </a:p>
                    <a:p>
                      <a:pPr algn="l"/>
                      <a:r>
                        <a:rPr sz="1100" b="0">
                          <a:solidFill>
                            <a:srgbClr val="000000"/>
                          </a:solidFill>
                          <a:latin typeface="calibri"/>
                        </a:rPr>
                        <a:t>•  Fuel Extraction Process Simulation using AI</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Drill Engineering</a:t>
                      </a:r>
                    </a:p>
                    <a:p>
                      <a:pPr algn="l"/>
                      <a:r>
                        <a:rPr sz="1100" b="0">
                          <a:solidFill>
                            <a:srgbClr val="000000"/>
                          </a:solidFill>
                          <a:latin typeface="calibri"/>
                        </a:rPr>
                        <a:t>•  Bio-Energy Systems &amp; Technology</a:t>
                      </a:r>
                    </a:p>
                    <a:p>
                      <a:pPr algn="l"/>
                      <a:r>
                        <a:rPr sz="1100" b="0">
                          <a:solidFill>
                            <a:srgbClr val="000000"/>
                          </a:solidFill>
                          <a:latin typeface="calibri"/>
                        </a:rPr>
                        <a:t>•  Process Engineering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In partnership with Petrobras, TechnipFMC developed the HISEP high-pressure separation process to capture CO2-rich dense gases directly on the seafloor. This technology exemplifies the company's commitment to solving complex subsea challenges through innovative solutions that support environmental and operational objectives.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ER&amp;D</a:t>
            </a:r>
          </a:p>
        </p:txBody>
      </p:sp>
    </p:spTree>
  </p:cSld>
  <p:clrMapOvr>
    <a:masterClrMapping/>
  </p:clrMapOvr>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ER&amp;D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Subsea 2.0 Technology Implementation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AI-enabled Offshore Drilling Rigs Safety System</a:t>
                      </a:r>
                    </a:p>
                    <a:p>
                      <a:pPr algn="l"/>
                      <a:r>
                        <a:rPr sz="1100" b="0">
                          <a:solidFill>
                            <a:srgbClr val="000000"/>
                          </a:solidFill>
                          <a:latin typeface="calibri"/>
                        </a:rPr>
                        <a:t>•  Autonomous Drilling</a:t>
                      </a:r>
                    </a:p>
                    <a:p>
                      <a:pPr algn="l"/>
                      <a:r>
                        <a:rPr sz="1100" b="0">
                          <a:solidFill>
                            <a:srgbClr val="000000"/>
                          </a:solidFill>
                          <a:latin typeface="calibri"/>
                        </a:rPr>
                        <a:t>•  Digital Twin-enabled Offshore Project Design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Drill Engineering</a:t>
                      </a:r>
                    </a:p>
                    <a:p>
                      <a:pPr algn="l"/>
                      <a:r>
                        <a:rPr sz="1100" b="0">
                          <a:solidFill>
                            <a:srgbClr val="000000"/>
                          </a:solidFill>
                          <a:latin typeface="calibri"/>
                        </a:rPr>
                        <a:t>•  Advanced Manufacturing, Automation &amp; Control Systems</a:t>
                      </a:r>
                    </a:p>
                    <a:p>
                      <a:pPr algn="l"/>
                      <a:r>
                        <a:rPr sz="1100" b="0">
                          <a:solidFill>
                            <a:srgbClr val="000000"/>
                          </a:solidFill>
                          <a:latin typeface="calibri"/>
                        </a:rPr>
                        <a:t>•  Bio-Energy Systems &amp; Technology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p>
                  </a:txBody>
                  <a:tcPr/>
                </a:tc>
                <a:tc>
                  <a:txBody>
                    <a:bodyPr/>
                    <a:lstStyle/>
                    <a:p>
                      <a:pPr algn="l"/>
                      <a:r>
                        <a:rPr sz="1100" b="0">
                          <a:solidFill>
                            <a:srgbClr val="000000"/>
                          </a:solidFill>
                          <a:latin typeface="calibri"/>
                        </a:rPr>
                        <a:t>TechnipFMC is actively implementing its Subsea 2.0 technology in various projects, including the Gato do Mato development offshore Brazil. This technology is part of the company's strategy to differentiate its offerings and enhance project execution in subsea developments.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ER&amp;D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Innovation in Offshore Solutions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AI-enabled Offshore Drilling Rigs Safety System</a:t>
                      </a:r>
                    </a:p>
                    <a:p>
                      <a:pPr algn="l"/>
                      <a:r>
                        <a:rPr sz="1100" b="0">
                          <a:solidFill>
                            <a:srgbClr val="000000"/>
                          </a:solidFill>
                          <a:latin typeface="calibri"/>
                        </a:rPr>
                        <a:t>•  Digital Twin-enabled Offshore Project Design</a:t>
                      </a:r>
                    </a:p>
                    <a:p>
                      <a:pPr algn="l"/>
                      <a:r>
                        <a:rPr sz="1100" b="0">
                          <a:solidFill>
                            <a:srgbClr val="000000"/>
                          </a:solidFill>
                          <a:latin typeface="calibri"/>
                        </a:rPr>
                        <a:t>•  Drill/Rig Performance Analytics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Drill Engineering</a:t>
                      </a:r>
                    </a:p>
                    <a:p>
                      <a:pPr algn="l"/>
                      <a:r>
                        <a:rPr sz="1100" b="0">
                          <a:solidFill>
                            <a:srgbClr val="000000"/>
                          </a:solidFill>
                          <a:latin typeface="calibri"/>
                        </a:rPr>
                        <a:t>•  Advanced Manufacturing, Automation &amp; Control Systems</a:t>
                      </a:r>
                    </a:p>
                    <a:p>
                      <a:pPr algn="l"/>
                      <a:r>
                        <a:rPr sz="1100" b="0">
                          <a:solidFill>
                            <a:srgbClr val="000000"/>
                          </a:solidFill>
                          <a:latin typeface="calibri"/>
                        </a:rPr>
                        <a:t>•  Application Development &amp; Maintenance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p>
                  </a:txBody>
                  <a:tcPr/>
                </a:tc>
                <a:tc>
                  <a:txBody>
                    <a:bodyPr/>
                    <a:lstStyle/>
                    <a:p>
                      <a:pPr algn="l"/>
                      <a:r>
                        <a:rPr sz="1100" b="0">
                          <a:solidFill>
                            <a:srgbClr val="000000"/>
                          </a:solidFill>
                          <a:latin typeface="calibri"/>
                        </a:rPr>
                        <a:t>The company is focused on continuous innovation in offshore solutions, particularly through the development of integrated execution models that enhance project delivery. This includes leveraging advanced technologies to optimize performance and reduce costs across the subsea lifecycle.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ER&amp;D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Expanding Configurable Product Architecture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On-demand Manufacturing using 3D Printing</a:t>
                      </a:r>
                    </a:p>
                    <a:p>
                      <a:pPr algn="l"/>
                      <a:r>
                        <a:rPr sz="1100" b="0">
                          <a:solidFill>
                            <a:srgbClr val="000000"/>
                          </a:solidFill>
                          <a:latin typeface="calibri"/>
                        </a:rPr>
                        <a:t>•  Autonomous Drilling</a:t>
                      </a:r>
                    </a:p>
                    <a:p>
                      <a:pPr algn="l"/>
                      <a:r>
                        <a:rPr sz="1100" b="0">
                          <a:solidFill>
                            <a:srgbClr val="000000"/>
                          </a:solidFill>
                          <a:latin typeface="calibri"/>
                        </a:rPr>
                        <a:t>•  IoT-enabled Connected Compressed Air Systems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Advanced Manufacturing, Automation &amp; Control Systems</a:t>
                      </a:r>
                    </a:p>
                    <a:p>
                      <a:pPr algn="l"/>
                      <a:r>
                        <a:rPr sz="1100" b="0">
                          <a:solidFill>
                            <a:srgbClr val="000000"/>
                          </a:solidFill>
                          <a:latin typeface="calibri"/>
                        </a:rPr>
                        <a:t>•  Drill Engineering</a:t>
                      </a:r>
                    </a:p>
                    <a:p>
                      <a:pPr algn="l"/>
                      <a:r>
                        <a:rPr sz="1100" b="0">
                          <a:solidFill>
                            <a:srgbClr val="000000"/>
                          </a:solidFill>
                          <a:latin typeface="calibri"/>
                        </a:rPr>
                        <a:t>•  Manufacturing Engineering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The company is leveraging its Subsea 2.0 platform to increase manufacturing capacity without significant capital expenditures. This strategy allows for faster equipment delivery and improved project execution.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ER&amp;D</a:t>
            </a:r>
          </a:p>
        </p:txBody>
      </p:sp>
    </p:spTree>
  </p:cSld>
  <p:clrMapOvr>
    <a:masterClrMapping/>
  </p:clrMapOvr>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ER&amp;D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Innovating Subsea Solutions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Energy Storage System Monitoring &amp; Maintenance using AI</a:t>
                      </a:r>
                    </a:p>
                    <a:p>
                      <a:pPr algn="l"/>
                      <a:r>
                        <a:rPr sz="1100" b="0">
                          <a:solidFill>
                            <a:srgbClr val="000000"/>
                          </a:solidFill>
                          <a:latin typeface="calibri"/>
                        </a:rPr>
                        <a:t>•  IoT-based Oil &amp; Gas Energy Monitoring</a:t>
                      </a:r>
                    </a:p>
                    <a:p>
                      <a:pPr algn="l"/>
                      <a:r>
                        <a:rPr sz="1100" b="0">
                          <a:solidFill>
                            <a:srgbClr val="000000"/>
                          </a:solidFill>
                          <a:latin typeface="calibri"/>
                        </a:rPr>
                        <a:t>•  Energy Storage System Optimization using AI</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Bio-Energy Systems &amp; Technology</a:t>
                      </a:r>
                    </a:p>
                    <a:p>
                      <a:pPr algn="l"/>
                      <a:r>
                        <a:rPr sz="1100" b="0">
                          <a:solidFill>
                            <a:srgbClr val="000000"/>
                          </a:solidFill>
                          <a:latin typeface="calibri"/>
                        </a:rPr>
                        <a:t>•  Energy Storage &amp; Management</a:t>
                      </a:r>
                    </a:p>
                    <a:p>
                      <a:pPr algn="l"/>
                      <a:r>
                        <a:rPr sz="1100" b="0">
                          <a:solidFill>
                            <a:srgbClr val="000000"/>
                          </a:solidFill>
                          <a:latin typeface="calibri"/>
                        </a:rPr>
                        <a:t>•  Hydroelectric Power &amp; Systems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p>
                  </a:txBody>
                  <a:tcPr/>
                </a:tc>
                <a:tc>
                  <a:txBody>
                    <a:bodyPr/>
                    <a:lstStyle/>
                    <a:p>
                      <a:pPr algn="l"/>
                      <a:r>
                        <a:rPr sz="1100" b="0">
                          <a:solidFill>
                            <a:srgbClr val="000000"/>
                          </a:solidFill>
                          <a:latin typeface="calibri"/>
                        </a:rPr>
                        <a:t>TechnipFMC is committed to developing innovative subsea technologies, including the industry's first all-electric system for carbon transportation and storage. This initiative aims to enhance operational efficiency and sustainability in subsea applications.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ER&amp;D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Development of Innovative Technologies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Robotic Valve Controller (RVC)</a:t>
                      </a:r>
                    </a:p>
                    <a:p>
                      <a:pPr algn="l"/>
                      <a:r>
                        <a:rPr sz="1100" b="0">
                          <a:solidFill>
                            <a:srgbClr val="000000"/>
                          </a:solidFill>
                          <a:latin typeface="calibri"/>
                        </a:rPr>
                        <a:t>•  Automated Tube Rolling Robot</a:t>
                      </a:r>
                    </a:p>
                    <a:p>
                      <a:pPr algn="l"/>
                      <a:r>
                        <a:rPr sz="1100" b="0">
                          <a:solidFill>
                            <a:srgbClr val="000000"/>
                          </a:solidFill>
                          <a:latin typeface="calibri"/>
                        </a:rPr>
                        <a:t>•  Automated Fiber Placement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Materials Science &amp; Engineering</a:t>
                      </a:r>
                    </a:p>
                    <a:p>
                      <a:pPr algn="l"/>
                      <a:r>
                        <a:rPr sz="1100" b="0">
                          <a:solidFill>
                            <a:srgbClr val="000000"/>
                          </a:solidFill>
                          <a:latin typeface="calibri"/>
                        </a:rPr>
                        <a:t>•  Advanced Manufacturing, Automation &amp; Control Systems</a:t>
                      </a:r>
                    </a:p>
                    <a:p>
                      <a:pPr algn="l"/>
                      <a:r>
                        <a:rPr sz="1100" b="0">
                          <a:solidFill>
                            <a:srgbClr val="000000"/>
                          </a:solidFill>
                          <a:latin typeface="calibri"/>
                        </a:rPr>
                        <a:t>•  Bio-Energy Systems &amp; Technology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p>
                  </a:txBody>
                  <a:tcPr/>
                </a:tc>
                <a:tc>
                  <a:txBody>
                    <a:bodyPr/>
                    <a:lstStyle/>
                    <a:p>
                      <a:pPr algn="l"/>
                      <a:r>
                        <a:rPr sz="1100" b="0">
                          <a:solidFill>
                            <a:srgbClr val="000000"/>
                          </a:solidFill>
                          <a:latin typeface="calibri"/>
                        </a:rPr>
                        <a:t>TechnipFMC is investing in the development of innovative technologies that support subsea production systems and flexible pipe solutions. This strategic focus aims to maintain their leadership position in flexible technology and enable new frontiers in subsea exploration.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ER&amp;D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Development and Deployment of Electric Actuation Systems for Subsea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AI-enabled Offshore Drilling Rigs Safety System</a:t>
                      </a:r>
                    </a:p>
                    <a:p>
                      <a:pPr algn="l"/>
                      <a:r>
                        <a:rPr sz="1100" b="0">
                          <a:solidFill>
                            <a:srgbClr val="000000"/>
                          </a:solidFill>
                          <a:latin typeface="calibri"/>
                        </a:rPr>
                        <a:t>•  Drill/Rig Performance Analytics</a:t>
                      </a:r>
                    </a:p>
                    <a:p>
                      <a:pPr algn="l"/>
                      <a:r>
                        <a:rPr sz="1100" b="0">
                          <a:solidFill>
                            <a:srgbClr val="000000"/>
                          </a:solidFill>
                          <a:latin typeface="calibri"/>
                        </a:rPr>
                        <a:t>•  Drill Performance Reporting using RPA</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Drill Engineering</a:t>
                      </a:r>
                    </a:p>
                    <a:p>
                      <a:pPr algn="l"/>
                      <a:r>
                        <a:rPr sz="1100" b="0">
                          <a:solidFill>
                            <a:srgbClr val="000000"/>
                          </a:solidFill>
                          <a:latin typeface="calibri"/>
                        </a:rPr>
                        <a:t>•  Advanced Manufacturing, Automation &amp; Control Systems</a:t>
                      </a:r>
                    </a:p>
                    <a:p>
                      <a:pPr algn="l"/>
                      <a:r>
                        <a:rPr sz="1100" b="0">
                          <a:solidFill>
                            <a:srgbClr val="000000"/>
                          </a:solidFill>
                          <a:latin typeface="calibri"/>
                        </a:rPr>
                        <a:t>•  Transmission &amp; Distribution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TechnipFMC is focused on advancing electric actuation technology for subsea oilfield operations, aiming to enhance performance and reliability in challenging subsea environments. The company is collaborating with Petrobras to pilot an electric actuation system scheduled for deployment on a subsea tree in 2026, with the intention to scale this technology across future oil and gas developments as part of its eSolutions portfolio.</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ER&amp;D</a:t>
            </a:r>
          </a:p>
        </p:txBody>
      </p:sp>
    </p:spTree>
  </p:cSld>
  <p:clrMapOvr>
    <a:masterClrMapping/>
  </p:clrMapOvr>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Management &amp; Strategy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Transformation of Commercial Models in Subsea and Surface Technologies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AR-based Product Customization</a:t>
                      </a:r>
                    </a:p>
                    <a:p>
                      <a:pPr algn="l"/>
                      <a:r>
                        <a:rPr sz="1100" b="0">
                          <a:solidFill>
                            <a:srgbClr val="000000"/>
                          </a:solidFill>
                          <a:latin typeface="calibri"/>
                        </a:rPr>
                        <a:t>•  Cloud-based Product Lifecycle Management</a:t>
                      </a:r>
                    </a:p>
                    <a:p>
                      <a:pPr algn="l"/>
                      <a:r>
                        <a:rPr sz="1100" b="0">
                          <a:solidFill>
                            <a:srgbClr val="000000"/>
                          </a:solidFill>
                          <a:latin typeface="calibri"/>
                        </a:rPr>
                        <a:t>•  Digital Twins for Product Design and Development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Corporate Strategy &amp; Management Consulting</a:t>
                      </a:r>
                    </a:p>
                    <a:p>
                      <a:pPr algn="l"/>
                      <a:r>
                        <a:rPr sz="1100" b="0">
                          <a:solidFill>
                            <a:srgbClr val="000000"/>
                          </a:solidFill>
                          <a:latin typeface="calibri"/>
                        </a:rPr>
                        <a:t>•  Product Management</a:t>
                      </a:r>
                    </a:p>
                    <a:p>
                      <a:pPr algn="l"/>
                      <a:r>
                        <a:rPr sz="1100" b="0">
                          <a:solidFill>
                            <a:srgbClr val="000000"/>
                          </a:solidFill>
                          <a:latin typeface="calibri"/>
                        </a:rPr>
                        <a:t>•  Governance, Risk &amp; Compliance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p>
                  </a:txBody>
                  <a:tcPr/>
                </a:tc>
                <a:tc>
                  <a:txBody>
                    <a:bodyPr/>
                    <a:lstStyle/>
                    <a:p>
                      <a:pPr algn="l"/>
                      <a:r>
                        <a:rPr sz="1100" b="0">
                          <a:solidFill>
                            <a:srgbClr val="000000"/>
                          </a:solidFill>
                          <a:latin typeface="calibri"/>
                        </a:rPr>
                        <a:t>The company has reinvented its commercial models, developing configurable product offerings tailored to customer challenges, which underpin sustainable improvements in both Subsea and Surface Technologies. This transformation supports stronger customer relationships, improved operational workflows, and continuous performance enhancement.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Management &amp; Strategy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Focus on Core International Markets with Long-Term Growth Potential</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Data-driven Strategic Market Expansion</a:t>
                      </a:r>
                    </a:p>
                    <a:p>
                      <a:pPr algn="l"/>
                      <a:r>
                        <a:rPr sz="1100" b="0">
                          <a:solidFill>
                            <a:srgbClr val="000000"/>
                          </a:solidFill>
                          <a:latin typeface="calibri"/>
                        </a:rPr>
                        <a:t>•  Cloud-based Product Lifecycle Management</a:t>
                      </a:r>
                    </a:p>
                    <a:p>
                      <a:pPr algn="l"/>
                      <a:r>
                        <a:rPr sz="1100" b="0">
                          <a:solidFill>
                            <a:srgbClr val="000000"/>
                          </a:solidFill>
                          <a:latin typeface="calibri"/>
                        </a:rPr>
                        <a:t>•  Generative AI-based Product Lifecycle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Corporate Strategy &amp; Management Consulting</a:t>
                      </a:r>
                    </a:p>
                    <a:p>
                      <a:pPr algn="l"/>
                      <a:r>
                        <a:rPr sz="1100" b="0">
                          <a:solidFill>
                            <a:srgbClr val="000000"/>
                          </a:solidFill>
                          <a:latin typeface="calibri"/>
                        </a:rPr>
                        <a:t>•  Product Management</a:t>
                      </a:r>
                    </a:p>
                    <a:p>
                      <a:pPr algn="l"/>
                      <a:r>
                        <a:rPr sz="1100" b="0">
                          <a:solidFill>
                            <a:srgbClr val="000000"/>
                          </a:solidFill>
                          <a:latin typeface="calibri"/>
                        </a:rPr>
                        <a:t>•  Governance, Risk &amp; Compliance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p>
                  </a:txBody>
                  <a:tcPr/>
                </a:tc>
                <a:tc>
                  <a:txBody>
                    <a:bodyPr/>
                    <a:lstStyle/>
                    <a:p>
                      <a:pPr algn="l"/>
                      <a:r>
                        <a:rPr sz="1100" b="0">
                          <a:solidFill>
                            <a:srgbClr val="000000"/>
                          </a:solidFill>
                          <a:latin typeface="calibri"/>
                        </a:rPr>
                        <a:t>TechnipFMC is concentrating on international markets that represent nearly two-thirds of Surface Technologies revenue, targeting regions with long-term production growth ambitions and strong customer relationships. This strategic focus includes emerging opportunities in regions such as Mozambique, Suriname, the Orange Basin offshore Namibia, and other frontier developments.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Management &amp; Strategy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Pursuit of $30 Billion Subsea Inbound Goal by End of 2025</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AI-driven Capital Investment Optimization</a:t>
                      </a:r>
                    </a:p>
                    <a:p>
                      <a:pPr algn="l"/>
                      <a:r>
                        <a:rPr sz="1100" b="0">
                          <a:solidFill>
                            <a:srgbClr val="000000"/>
                          </a:solidFill>
                          <a:latin typeface="calibri"/>
                        </a:rPr>
                        <a:t>•  Data-driven Strategic Market Expansion</a:t>
                      </a:r>
                    </a:p>
                    <a:p>
                      <a:pPr algn="l"/>
                      <a:r>
                        <a:rPr sz="1100" b="0">
                          <a:solidFill>
                            <a:srgbClr val="000000"/>
                          </a:solidFill>
                          <a:latin typeface="calibri"/>
                        </a:rPr>
                        <a:t>•  Blockchain-based Water Trading &amp; Traceability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Corporate Strategy &amp; Management Consulting</a:t>
                      </a:r>
                    </a:p>
                    <a:p>
                      <a:pPr algn="l"/>
                      <a:r>
                        <a:rPr sz="1100" b="0">
                          <a:solidFill>
                            <a:srgbClr val="000000"/>
                          </a:solidFill>
                          <a:latin typeface="calibri"/>
                        </a:rPr>
                        <a:t>•  Governance, Risk &amp; Compliance</a:t>
                      </a:r>
                    </a:p>
                    <a:p>
                      <a:pPr algn="l"/>
                      <a:r>
                        <a:rPr sz="1100" b="0">
                          <a:solidFill>
                            <a:srgbClr val="000000"/>
                          </a:solidFill>
                          <a:latin typeface="calibri"/>
                        </a:rPr>
                        <a:t>•  Leadership &amp; Governance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The company is on track to achieve its three-year target of $30 billion in Subsea inbound orders by the end of 2025, supported by a diverse and differentiated order book. This milestone reflects strong direct awards and robust front-end engineering activity across multiple basins.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Management &amp; Strategy</a:t>
            </a:r>
          </a:p>
        </p:txBody>
      </p:sp>
    </p:spTree>
  </p:cSld>
  <p:clrMapOvr>
    <a:masterClrMapping/>
  </p:clrMapOvr>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Management &amp; Strategy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Strategic Collaboration for Accelerated Subsea Developments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Data-driven Strategic Market Expansion</a:t>
                      </a:r>
                    </a:p>
                    <a:p>
                      <a:pPr algn="l"/>
                      <a:r>
                        <a:rPr sz="1100" b="0">
                          <a:solidFill>
                            <a:srgbClr val="000000"/>
                          </a:solidFill>
                          <a:latin typeface="calibri"/>
                        </a:rPr>
                        <a:t>•  AI-driven Capital Investment Optimization</a:t>
                      </a:r>
                    </a:p>
                    <a:p>
                      <a:pPr algn="l"/>
                      <a:r>
                        <a:rPr sz="1100" b="0">
                          <a:solidFill>
                            <a:srgbClr val="000000"/>
                          </a:solidFill>
                          <a:latin typeface="calibri"/>
                        </a:rPr>
                        <a:t>•  AI-based Government Contract Optimization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Corporate Strategy &amp; Management Consulting</a:t>
                      </a:r>
                    </a:p>
                    <a:p>
                      <a:pPr algn="l"/>
                      <a:r>
                        <a:rPr sz="1100" b="0">
                          <a:solidFill>
                            <a:srgbClr val="000000"/>
                          </a:solidFill>
                          <a:latin typeface="calibri"/>
                        </a:rPr>
                        <a:t>•  Governance, Risk &amp; Compliance</a:t>
                      </a:r>
                    </a:p>
                    <a:p>
                      <a:pPr algn="l"/>
                      <a:r>
                        <a:rPr sz="1100" b="0">
                          <a:solidFill>
                            <a:srgbClr val="000000"/>
                          </a:solidFill>
                          <a:latin typeface="calibri"/>
                        </a:rPr>
                        <a:t>•  Leadership &amp; Governance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p>
                  </a:txBody>
                  <a:tcPr/>
                </a:tc>
                <a:tc>
                  <a:txBody>
                    <a:bodyPr/>
                    <a:lstStyle/>
                    <a:p>
                      <a:pPr algn="l"/>
                      <a:r>
                        <a:rPr sz="1100" b="0">
                          <a:solidFill>
                            <a:srgbClr val="000000"/>
                          </a:solidFill>
                          <a:latin typeface="calibri"/>
                        </a:rPr>
                        <a:t>TechnipFMC’s strategic intent includes fostering long-term partnerships with key oil and gas operators such as Vr Energi to enable faster and more competitive subsea project developments in the North Sea region. The company’s approach emphasizes integrated commercial models and coordinated execution across multiple license areas to optimize resource utilization and project delivery outcomes.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Management &amp; Strategy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Sustainability Advancement through Renewable Energy Integration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AI-based Sustainable Energy Transition</a:t>
                      </a:r>
                    </a:p>
                    <a:p>
                      <a:pPr algn="l"/>
                      <a:r>
                        <a:rPr sz="1100" b="0">
                          <a:solidFill>
                            <a:srgbClr val="000000"/>
                          </a:solidFill>
                          <a:latin typeface="calibri"/>
                        </a:rPr>
                        <a:t>•  IoT-Based Carbon Emissions Monitoring</a:t>
                      </a:r>
                    </a:p>
                    <a:p>
                      <a:pPr algn="l"/>
                      <a:r>
                        <a:rPr sz="1100" b="0">
                          <a:solidFill>
                            <a:srgbClr val="000000"/>
                          </a:solidFill>
                          <a:latin typeface="calibri"/>
                        </a:rPr>
                        <a:t>•  Predictive Analytics for Carbon Emission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Corporate Social Responsibility</a:t>
                      </a:r>
                    </a:p>
                    <a:p>
                      <a:pPr algn="l"/>
                      <a:r>
                        <a:rPr sz="1100" b="0">
                          <a:solidFill>
                            <a:srgbClr val="000000"/>
                          </a:solidFill>
                          <a:latin typeface="calibri"/>
                        </a:rPr>
                        <a:t>•  Corporate Strategy &amp; Management Consulting</a:t>
                      </a:r>
                    </a:p>
                    <a:p>
                      <a:pPr algn="l"/>
                      <a:r>
                        <a:rPr sz="1100" b="0">
                          <a:solidFill>
                            <a:srgbClr val="000000"/>
                          </a:solidFill>
                          <a:latin typeface="calibri"/>
                        </a:rPr>
                        <a:t>•  Governance, Risk &amp; Compliance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p>
                  </a:txBody>
                  <a:tcPr/>
                </a:tc>
                <a:tc>
                  <a:txBody>
                    <a:bodyPr/>
                    <a:lstStyle/>
                    <a:p>
                      <a:pPr algn="l"/>
                      <a:r>
                        <a:rPr sz="1100" b="0">
                          <a:solidFill>
                            <a:srgbClr val="000000"/>
                          </a:solidFill>
                          <a:latin typeface="calibri"/>
                        </a:rPr>
                        <a:t>TechnipFMC is advancing its sustainability agenda by integrating renewable energy solutions within its operational footprint, exemplified by the commissioning of a rooftop solar photovoltaic system at its Johor Bahru facility in Malaysia. This initiative, executed in partnership with TotalEnergies ENEOS, supports TechnipFMC’s goal to reduce carbon footprint and enhance energy efficiency through long-term power purchase agreements and decentralize...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Management &amp; Strategy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Strategic Partnership for Subsea Technology Advancement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Data-driven Strategic Market Expansion</a:t>
                      </a:r>
                    </a:p>
                    <a:p>
                      <a:pPr algn="l"/>
                      <a:r>
                        <a:rPr sz="1100" b="0">
                          <a:solidFill>
                            <a:srgbClr val="000000"/>
                          </a:solidFill>
                          <a:latin typeface="calibri"/>
                        </a:rPr>
                        <a:t>•  AI-based Sustainable Energy Transition</a:t>
                      </a:r>
                    </a:p>
                    <a:p>
                      <a:pPr algn="l"/>
                      <a:r>
                        <a:rPr sz="1100" b="0">
                          <a:solidFill>
                            <a:srgbClr val="000000"/>
                          </a:solidFill>
                          <a:latin typeface="calibri"/>
                        </a:rPr>
                        <a:t>•  Blockchain-based Stakeholder Revenue Sharing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Corporate Strategy &amp; Management Consulting</a:t>
                      </a:r>
                    </a:p>
                    <a:p>
                      <a:pPr algn="l"/>
                      <a:r>
                        <a:rPr sz="1100" b="0">
                          <a:solidFill>
                            <a:srgbClr val="000000"/>
                          </a:solidFill>
                          <a:latin typeface="calibri"/>
                        </a:rPr>
                        <a:t>•  Governance, Risk &amp; Compliance</a:t>
                      </a:r>
                    </a:p>
                    <a:p>
                      <a:pPr algn="l"/>
                      <a:r>
                        <a:rPr sz="1100" b="0">
                          <a:solidFill>
                            <a:srgbClr val="000000"/>
                          </a:solidFill>
                          <a:latin typeface="calibri"/>
                        </a:rPr>
                        <a:t>•  Corporate Social Responsibility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TechnipFMC is pursuing collaborative partnerships, exemplified by its agreement with Petrobras, to jointly develop and validate innovative subsea technologies. This strategic alliance supports TechnipFMC’s broader goal of accelerating subsea electrification and positioning the company as a leader in next-generation subsea solutions.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Management &amp; Strategy</a:t>
            </a:r>
          </a:p>
        </p:txBody>
      </p:sp>
    </p:spTree>
  </p:cSld>
  <p:clrMapOvr>
    <a:masterClrMapping/>
  </p:clrMapOvr>
</p:sld>
</file>

<file path=ppt/slides/slide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Management &amp; Strategy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Strategic Growth in Deepwater Hydrocarbon Basins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Data-driven Strategic Market Expansion</a:t>
                      </a:r>
                    </a:p>
                    <a:p>
                      <a:pPr algn="l"/>
                      <a:r>
                        <a:rPr sz="1100" b="0">
                          <a:solidFill>
                            <a:srgbClr val="000000"/>
                          </a:solidFill>
                          <a:latin typeface="calibri"/>
                        </a:rPr>
                        <a:t>•  AI-driven Capital Investment Optimization</a:t>
                      </a:r>
                    </a:p>
                    <a:p>
                      <a:pPr algn="l"/>
                      <a:r>
                        <a:rPr sz="1100" b="0">
                          <a:solidFill>
                            <a:srgbClr val="000000"/>
                          </a:solidFill>
                          <a:latin typeface="calibri"/>
                        </a:rPr>
                        <a:t>•  Intelligent Face-off Prediction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Corporate Strategy &amp; Management Consulting</a:t>
                      </a:r>
                    </a:p>
                    <a:p>
                      <a:pPr algn="l"/>
                      <a:r>
                        <a:rPr sz="1100" b="0">
                          <a:solidFill>
                            <a:srgbClr val="000000"/>
                          </a:solidFill>
                          <a:latin typeface="calibri"/>
                        </a:rPr>
                        <a:t>•  Leadership &amp; Governance</a:t>
                      </a:r>
                    </a:p>
                    <a:p>
                      <a:pPr algn="l"/>
                      <a:r>
                        <a:rPr sz="1100" b="0">
                          <a:solidFill>
                            <a:srgbClr val="000000"/>
                          </a:solidFill>
                          <a:latin typeface="calibri"/>
                        </a:rPr>
                        <a:t>•  Governance, Risk &amp; Compliance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p>
                  </a:txBody>
                  <a:tcPr/>
                </a:tc>
                <a:tc>
                  <a:txBody>
                    <a:bodyPr/>
                    <a:lstStyle/>
                    <a:p>
                      <a:pPr algn="l"/>
                      <a:r>
                        <a:rPr sz="1100" b="0">
                          <a:solidFill>
                            <a:srgbClr val="000000"/>
                          </a:solidFill>
                          <a:latin typeface="calibri"/>
                        </a:rPr>
                        <a:t>TechnipFMC anticipates strong growth in its subsea operations driven by key deepwater hydrocarbon basins and new exploration frontiers. The company is strategically positioning itself to capitalize on these opportunities over the next 24 months.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Management &amp; Strategy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Driving Corporate Strategy and Governance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Data-driven Strategic Market Expansion</a:t>
                      </a:r>
                    </a:p>
                    <a:p>
                      <a:pPr algn="l"/>
                      <a:r>
                        <a:rPr sz="1100" b="0">
                          <a:solidFill>
                            <a:srgbClr val="000000"/>
                          </a:solidFill>
                          <a:latin typeface="calibri"/>
                        </a:rPr>
                        <a:t>•  AI-driven Capital Investment Optimization</a:t>
                      </a:r>
                    </a:p>
                    <a:p>
                      <a:pPr algn="l"/>
                      <a:r>
                        <a:rPr sz="1100" b="0">
                          <a:solidFill>
                            <a:srgbClr val="000000"/>
                          </a:solidFill>
                          <a:latin typeface="calibri"/>
                        </a:rPr>
                        <a:t>•  Cloud-based Risk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Corporate Strategy &amp; Management Consulting</a:t>
                      </a:r>
                    </a:p>
                    <a:p>
                      <a:pPr algn="l"/>
                      <a:r>
                        <a:rPr sz="1100" b="0">
                          <a:solidFill>
                            <a:srgbClr val="000000"/>
                          </a:solidFill>
                          <a:latin typeface="calibri"/>
                        </a:rPr>
                        <a:t>•  Leadership &amp; Governance</a:t>
                      </a:r>
                    </a:p>
                    <a:p>
                      <a:pPr algn="l"/>
                      <a:r>
                        <a:rPr sz="1100" b="0">
                          <a:solidFill>
                            <a:srgbClr val="000000"/>
                          </a:solidFill>
                          <a:latin typeface="calibri"/>
                        </a:rPr>
                        <a:t>•  Governance, Risk &amp; Compliance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p>
                  </a:txBody>
                  <a:tcPr/>
                </a:tc>
                <a:tc>
                  <a:txBody>
                    <a:bodyPr/>
                    <a:lstStyle/>
                    <a:p>
                      <a:pPr algn="l"/>
                      <a:r>
                        <a:rPr sz="1100" b="0">
                          <a:solidFill>
                            <a:srgbClr val="000000"/>
                          </a:solidFill>
                          <a:latin typeface="calibri"/>
                        </a:rPr>
                        <a:t>TechnipFMC focuses on developing corporate strategies that align with long-term business goals and sustainability. This includes project management, risk management, and ensuring compliance with ethical standards.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Management &amp; Strategy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Strategic Oversight of Subsea Initiatives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Task Delegation Automation using AI</a:t>
                      </a:r>
                    </a:p>
                    <a:p>
                      <a:pPr algn="l"/>
                      <a:r>
                        <a:rPr sz="1100" b="0">
                          <a:solidFill>
                            <a:srgbClr val="000000"/>
                          </a:solidFill>
                          <a:latin typeface="calibri"/>
                        </a:rPr>
                        <a:t>•  Data-driven Strategic Market Expansion</a:t>
                      </a:r>
                    </a:p>
                    <a:p>
                      <a:pPr algn="l"/>
                      <a:r>
                        <a:rPr sz="1100" b="0">
                          <a:solidFill>
                            <a:srgbClr val="000000"/>
                          </a:solidFill>
                          <a:latin typeface="calibri"/>
                        </a:rPr>
                        <a:t>•  AI-based Project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Leadership &amp; Governance</a:t>
                      </a:r>
                    </a:p>
                    <a:p>
                      <a:pPr algn="l"/>
                      <a:r>
                        <a:rPr sz="1100" b="0">
                          <a:solidFill>
                            <a:srgbClr val="000000"/>
                          </a:solidFill>
                          <a:latin typeface="calibri"/>
                        </a:rPr>
                        <a:t>•  Project/Programs Management</a:t>
                      </a:r>
                    </a:p>
                    <a:p>
                      <a:pPr algn="l"/>
                      <a:r>
                        <a:rPr sz="1100" b="0">
                          <a:solidFill>
                            <a:srgbClr val="000000"/>
                          </a:solidFill>
                          <a:latin typeface="calibri"/>
                        </a:rPr>
                        <a:t>•  Corporate Strategy &amp; Management Consulting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Provide leadership and strategic direction for subsea projects, ensuring alignment with corporate goals. Monitor project performance and resource allocation to drive successful outcomes in the HISEP pilot project.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Management &amp; Strategy</a:t>
            </a:r>
          </a:p>
        </p:txBody>
      </p:sp>
    </p:spTree>
  </p:cSld>
  <p:clrMapOvr>
    <a:masterClrMapping/>
  </p:clrMapOvr>
</p:sld>
</file>

<file path=ppt/slides/slide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Manufacturing &amp; Production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Quality Control and Production Efficiency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AI-based Quality Control in Manufacturing</a:t>
                      </a:r>
                    </a:p>
                    <a:p>
                      <a:pPr algn="l"/>
                      <a:r>
                        <a:rPr sz="1100" b="0">
                          <a:solidFill>
                            <a:srgbClr val="000000"/>
                          </a:solidFill>
                          <a:latin typeface="calibri"/>
                        </a:rPr>
                        <a:t>•  Automated Production Line Optimization</a:t>
                      </a:r>
                    </a:p>
                    <a:p>
                      <a:pPr algn="l"/>
                      <a:r>
                        <a:rPr sz="1100" b="0">
                          <a:solidFill>
                            <a:srgbClr val="000000"/>
                          </a:solidFill>
                          <a:latin typeface="calibri"/>
                        </a:rPr>
                        <a:t>•  IoT-based Manufacturing Quality Control</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Quality Control</a:t>
                      </a:r>
                    </a:p>
                    <a:p>
                      <a:pPr algn="l"/>
                      <a:r>
                        <a:rPr sz="1100" b="0">
                          <a:solidFill>
                            <a:srgbClr val="000000"/>
                          </a:solidFill>
                          <a:latin typeface="calibri"/>
                        </a:rPr>
                        <a:t>•  Production</a:t>
                      </a:r>
                    </a:p>
                    <a:p>
                      <a:pPr algn="l"/>
                      <a:r>
                        <a:rPr sz="1100" b="0">
                          <a:solidFill>
                            <a:srgbClr val="000000"/>
                          </a:solidFill>
                          <a:latin typeface="calibri"/>
                        </a:rPr>
                        <a:t>•  Production Control</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p>
                  </a:txBody>
                  <a:tcPr/>
                </a:tc>
                <a:tc>
                  <a:txBody>
                    <a:bodyPr/>
                    <a:lstStyle/>
                    <a:p>
                      <a:pPr algn="l"/>
                      <a:r>
                        <a:rPr sz="1100" b="0">
                          <a:solidFill>
                            <a:srgbClr val="000000"/>
                          </a:solidFill>
                          <a:latin typeface="calibri"/>
                        </a:rPr>
                        <a:t>The focus on maintaining high-quality standards in manufacturing processes is critical for TechnipFMC's operational success. This includes optimizing production lines and ensuring adherence to quality control measures to meet client expectations.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Manufacturing &amp; Production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Deployment of Solar Photovoltaic Systems to Support Factory Energy Needs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Cloud-based Production Monitoring</a:t>
                      </a:r>
                    </a:p>
                    <a:p>
                      <a:pPr algn="l"/>
                      <a:r>
                        <a:rPr sz="1100" b="0">
                          <a:solidFill>
                            <a:srgbClr val="000000"/>
                          </a:solidFill>
                          <a:latin typeface="calibri"/>
                        </a:rPr>
                        <a:t>•  Production Report Automation</a:t>
                      </a:r>
                    </a:p>
                    <a:p>
                      <a:pPr algn="l"/>
                      <a:r>
                        <a:rPr sz="1100" b="0">
                          <a:solidFill>
                            <a:srgbClr val="000000"/>
                          </a:solidFill>
                          <a:latin typeface="calibri"/>
                        </a:rPr>
                        <a:t>•  5G-enabled Manufacturing Unit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Production Planning</a:t>
                      </a:r>
                    </a:p>
                    <a:p>
                      <a:pPr algn="l"/>
                      <a:r>
                        <a:rPr sz="1100" b="0">
                          <a:solidFill>
                            <a:srgbClr val="000000"/>
                          </a:solidFill>
                          <a:latin typeface="calibri"/>
                        </a:rPr>
                        <a:t>•  Production</a:t>
                      </a:r>
                    </a:p>
                    <a:p>
                      <a:pPr algn="l"/>
                      <a:r>
                        <a:rPr sz="1100" b="0">
                          <a:solidFill>
                            <a:srgbClr val="000000"/>
                          </a:solidFill>
                          <a:latin typeface="calibri"/>
                        </a:rPr>
                        <a:t>•  Production Control</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p>
                  </a:txBody>
                  <a:tcPr/>
                </a:tc>
                <a:tc>
                  <a:txBody>
                    <a:bodyPr/>
                    <a:lstStyle/>
                    <a:p>
                      <a:pPr algn="l"/>
                      <a:r>
                        <a:rPr sz="1100" b="0">
                          <a:solidFill>
                            <a:srgbClr val="000000"/>
                          </a:solidFill>
                          <a:latin typeface="calibri"/>
                        </a:rPr>
                        <a:t>TechnipFMC has implemented a 680-kilowatt rooftop solar photovoltaic installation at its Johor Bahru manufacturing site, designed to supply approximately 20% of the plant’s energy requirements. This production-side investment demonstrates the company’s commitment to incorporating renewable energy sources into its manufacturing operations, contributing to operational sustainability and energy cost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Manufacturing &amp; Production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Operational Launch of Advanced Manufacturing Facility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5G-enabled Manufacturing Unit</a:t>
                      </a:r>
                    </a:p>
                    <a:p>
                      <a:pPr algn="l"/>
                      <a:r>
                        <a:rPr sz="1100" b="0">
                          <a:solidFill>
                            <a:srgbClr val="000000"/>
                          </a:solidFill>
                          <a:latin typeface="calibri"/>
                        </a:rPr>
                        <a:t>•  Cloud-based Manufacturing Operations</a:t>
                      </a:r>
                    </a:p>
                    <a:p>
                      <a:pPr algn="l"/>
                      <a:r>
                        <a:rPr sz="1100" b="0">
                          <a:solidFill>
                            <a:srgbClr val="000000"/>
                          </a:solidFill>
                          <a:latin typeface="calibri"/>
                        </a:rPr>
                        <a:t>•  Virtual Tour of Manufacturing Facility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Production</a:t>
                      </a:r>
                    </a:p>
                    <a:p>
                      <a:pPr algn="l"/>
                      <a:r>
                        <a:rPr sz="1100" b="0">
                          <a:solidFill>
                            <a:srgbClr val="000000"/>
                          </a:solidFill>
                          <a:latin typeface="calibri"/>
                        </a:rPr>
                        <a:t>•  Plant Maintenance</a:t>
                      </a:r>
                    </a:p>
                    <a:p>
                      <a:pPr algn="l"/>
                      <a:r>
                        <a:rPr sz="1100" b="0">
                          <a:solidFill>
                            <a:srgbClr val="000000"/>
                          </a:solidFill>
                          <a:latin typeface="calibri"/>
                        </a:rPr>
                        <a:t>•  Production Planning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The operational commencement of the new manufacturing facility in Hyderabad marks a significant investment in advanced infrastructure. This facility is designed to meet high standards of quality and functionality, supporting the production of specialized equipment for the energy sector.</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Manufacturing &amp; Production</a:t>
            </a:r>
          </a:p>
        </p:txBody>
      </p:sp>
    </p:spTree>
  </p:cSld>
  <p:clrMapOvr>
    <a:masterClrMapping/>
  </p:clrMapOvr>
</p:sld>
</file>

<file path=ppt/slides/slide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Manufacturing &amp; Production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Quality Assurance in Pipeline Fabrication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Automated Visual Inspection</a:t>
                      </a:r>
                    </a:p>
                    <a:p>
                      <a:pPr algn="l"/>
                      <a:r>
                        <a:rPr sz="1100" b="0">
                          <a:solidFill>
                            <a:srgbClr val="000000"/>
                          </a:solidFill>
                          <a:latin typeface="calibri"/>
                        </a:rPr>
                        <a:t>•  AI-powered Quality Control Apps</a:t>
                      </a:r>
                    </a:p>
                    <a:p>
                      <a:pPr algn="l"/>
                      <a:r>
                        <a:rPr sz="1100" b="0">
                          <a:solidFill>
                            <a:srgbClr val="000000"/>
                          </a:solidFill>
                          <a:latin typeface="calibri"/>
                        </a:rPr>
                        <a:t>•  3D Scanning for Quality Control</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Quality Control</a:t>
                      </a:r>
                    </a:p>
                    <a:p>
                      <a:pPr algn="l"/>
                      <a:r>
                        <a:rPr sz="1100" b="0">
                          <a:solidFill>
                            <a:srgbClr val="000000"/>
                          </a:solidFill>
                          <a:latin typeface="calibri"/>
                        </a:rPr>
                        <a:t>•  Production Control</a:t>
                      </a:r>
                    </a:p>
                    <a:p>
                      <a:pPr algn="l"/>
                      <a:r>
                        <a:rPr sz="1100" b="0">
                          <a:solidFill>
                            <a:srgbClr val="000000"/>
                          </a:solidFill>
                          <a:latin typeface="calibri"/>
                        </a:rPr>
                        <a:t>•  Production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p>
                  </a:txBody>
                  <a:tcPr/>
                </a:tc>
                <a:tc>
                  <a:txBody>
                    <a:bodyPr/>
                    <a:lstStyle/>
                    <a:p>
                      <a:pPr algn="l"/>
                      <a:r>
                        <a:rPr sz="1100" b="0">
                          <a:solidFill>
                            <a:srgbClr val="000000"/>
                          </a:solidFill>
                          <a:latin typeface="calibri"/>
                        </a:rPr>
                        <a:t>TechnipFMC has established a frame agreement with Axess Group for inspection services related to pipeline fabrication in Norway. This agreement focuses on ensuring quality control and regulatory compliance, reinforcing TechnipFMC's commitment to safety and operational excellence.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Manufacturing &amp; Production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Optimizing Production Processes and Quality Control</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Automated Production Line Optimization</a:t>
                      </a:r>
                    </a:p>
                    <a:p>
                      <a:pPr algn="l"/>
                      <a:r>
                        <a:rPr sz="1100" b="0">
                          <a:solidFill>
                            <a:srgbClr val="000000"/>
                          </a:solidFill>
                          <a:latin typeface="calibri"/>
                        </a:rPr>
                        <a:t>•  AI-based Production Planning and Control</a:t>
                      </a:r>
                    </a:p>
                    <a:p>
                      <a:pPr algn="l"/>
                      <a:r>
                        <a:rPr sz="1100" b="0">
                          <a:solidFill>
                            <a:srgbClr val="000000"/>
                          </a:solidFill>
                          <a:latin typeface="calibri"/>
                        </a:rPr>
                        <a:t>•  Production Planning and Control using Machine Learning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Production Planning</a:t>
                      </a:r>
                    </a:p>
                    <a:p>
                      <a:pPr algn="l"/>
                      <a:r>
                        <a:rPr sz="1100" b="0">
                          <a:solidFill>
                            <a:srgbClr val="000000"/>
                          </a:solidFill>
                          <a:latin typeface="calibri"/>
                        </a:rPr>
                        <a:t>•  Production Control</a:t>
                      </a:r>
                    </a:p>
                    <a:p>
                      <a:pPr algn="l"/>
                      <a:r>
                        <a:rPr sz="1100" b="0">
                          <a:solidFill>
                            <a:srgbClr val="000000"/>
                          </a:solidFill>
                          <a:latin typeface="calibri"/>
                        </a:rPr>
                        <a:t>•  Production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p>
                  </a:txBody>
                  <a:tcPr/>
                </a:tc>
                <a:tc>
                  <a:txBody>
                    <a:bodyPr/>
                    <a:lstStyle/>
                    <a:p>
                      <a:pPr algn="l"/>
                      <a:r>
                        <a:rPr sz="1100" b="0">
                          <a:solidFill>
                            <a:srgbClr val="000000"/>
                          </a:solidFill>
                          <a:latin typeface="calibri"/>
                        </a:rPr>
                        <a:t>The organization emphasizes efficient production planning and quality assurance to meet manufacturing targets. This includes maintaining equipment, managing production lines, and ensuring adherence to quality standards.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Manufacturing &amp; Production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Quality Control in Subsea Equipment Production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3D Scanning for Quality Control</a:t>
                      </a:r>
                    </a:p>
                    <a:p>
                      <a:pPr algn="l"/>
                      <a:r>
                        <a:rPr sz="1100" b="0">
                          <a:solidFill>
                            <a:srgbClr val="000000"/>
                          </a:solidFill>
                          <a:latin typeface="calibri"/>
                        </a:rPr>
                        <a:t>•  Analytics for Real-time Product Quality Prediction</a:t>
                      </a:r>
                    </a:p>
                    <a:p>
                      <a:pPr algn="l"/>
                      <a:r>
                        <a:rPr sz="1100" b="0">
                          <a:solidFill>
                            <a:srgbClr val="000000"/>
                          </a:solidFill>
                          <a:latin typeface="calibri"/>
                        </a:rPr>
                        <a:t>•  IoT-based Manufacturing Quality Control</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Quality Control</a:t>
                      </a:r>
                    </a:p>
                    <a:p>
                      <a:pPr algn="l"/>
                      <a:r>
                        <a:rPr sz="1100" b="0">
                          <a:solidFill>
                            <a:srgbClr val="000000"/>
                          </a:solidFill>
                          <a:latin typeface="calibri"/>
                        </a:rPr>
                        <a:t>•  Production</a:t>
                      </a:r>
                    </a:p>
                    <a:p>
                      <a:pPr algn="l"/>
                      <a:r>
                        <a:rPr sz="1100" b="0">
                          <a:solidFill>
                            <a:srgbClr val="000000"/>
                          </a:solidFill>
                          <a:latin typeface="calibri"/>
                        </a:rPr>
                        <a:t>•  Production Control</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Ensure adherence to quality standards in the manufacturing of subsea equipment, including the Tracerco Profiler. Implement efficient production processes to meet project timelines and specifications.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Manufacturing &amp; Production</a:t>
            </a:r>
          </a:p>
        </p:txBody>
      </p:sp>
    </p:spTree>
  </p:cSld>
  <p:clrMapOvr>
    <a:masterClrMapping/>
  </p:clrMapOvr>
</p:sld>
</file>

<file path=ppt/slides/slide6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Manufacturing &amp; Production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Efficient Manufacturing of Subsea Umbilicals and Flowlines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Automated Production Line Optimization</a:t>
                      </a:r>
                    </a:p>
                    <a:p>
                      <a:pPr algn="l"/>
                      <a:r>
                        <a:rPr sz="1100" b="0">
                          <a:solidFill>
                            <a:srgbClr val="000000"/>
                          </a:solidFill>
                          <a:latin typeface="calibri"/>
                        </a:rPr>
                        <a:t>•  AI-based Oil and Gas Production Optimization</a:t>
                      </a:r>
                    </a:p>
                    <a:p>
                      <a:pPr algn="l"/>
                      <a:r>
                        <a:rPr sz="1100" b="0">
                          <a:solidFill>
                            <a:srgbClr val="000000"/>
                          </a:solidFill>
                          <a:latin typeface="calibri"/>
                        </a:rPr>
                        <a:t>•  3D Printed Thimble Plugging Device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Production</a:t>
                      </a:r>
                    </a:p>
                    <a:p>
                      <a:pPr algn="l"/>
                      <a:r>
                        <a:rPr sz="1100" b="0">
                          <a:solidFill>
                            <a:srgbClr val="000000"/>
                          </a:solidFill>
                          <a:latin typeface="calibri"/>
                        </a:rPr>
                        <a:t>•  Production Planning</a:t>
                      </a:r>
                    </a:p>
                    <a:p>
                      <a:pPr algn="l"/>
                      <a:r>
                        <a:rPr sz="1100" b="0">
                          <a:solidFill>
                            <a:srgbClr val="000000"/>
                          </a:solidFill>
                          <a:latin typeface="calibri"/>
                        </a:rPr>
                        <a:t>•  Production Control</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p>
                  </a:txBody>
                  <a:tcPr/>
                </a:tc>
                <a:tc>
                  <a:txBody>
                    <a:bodyPr/>
                    <a:lstStyle/>
                    <a:p>
                      <a:pPr algn="l"/>
                      <a:r>
                        <a:rPr sz="1100" b="0">
                          <a:solidFill>
                            <a:srgbClr val="000000"/>
                          </a:solidFill>
                          <a:latin typeface="calibri"/>
                        </a:rPr>
                        <a:t>The organization is prioritizing the design, manufacture, and installation of subsea umbilicals, risers, and flowlines as part of the Kaskida project. This initiative aims to optimize production processes and ensure high-quality standards in manufacturing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Customer Support &amp; Service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Enhanced Well Intervention Services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Field Service Technician Enablement</a:t>
                      </a:r>
                    </a:p>
                    <a:p>
                      <a:pPr algn="l"/>
                      <a:r>
                        <a:rPr sz="1100" b="0">
                          <a:solidFill>
                            <a:srgbClr val="000000"/>
                          </a:solidFill>
                          <a:latin typeface="calibri"/>
                        </a:rPr>
                        <a:t>•  AI-based Field Service Management</a:t>
                      </a:r>
                    </a:p>
                    <a:p>
                      <a:pPr algn="l"/>
                      <a:r>
                        <a:rPr sz="1100" b="0">
                          <a:solidFill>
                            <a:srgbClr val="000000"/>
                          </a:solidFill>
                          <a:latin typeface="calibri"/>
                        </a:rPr>
                        <a:t>•  Data-driven Customer Support Optimization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Customer Success</a:t>
                      </a:r>
                    </a:p>
                    <a:p>
                      <a:pPr algn="l"/>
                      <a:r>
                        <a:rPr sz="1100" b="0">
                          <a:solidFill>
                            <a:srgbClr val="000000"/>
                          </a:solidFill>
                          <a:latin typeface="calibri"/>
                        </a:rPr>
                        <a:t>•  Product Installation, Maintenance &amp; Technical Support</a:t>
                      </a:r>
                    </a:p>
                    <a:p>
                      <a:pPr algn="l"/>
                      <a:r>
                        <a:rPr sz="1100" b="0">
                          <a:solidFill>
                            <a:srgbClr val="000000"/>
                          </a:solidFill>
                          <a:latin typeface="calibri"/>
                        </a:rPr>
                        <a:t>•  Customer Service &amp; Support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p>
                  </a:txBody>
                  <a:tcPr/>
                </a:tc>
                <a:tc>
                  <a:txBody>
                    <a:bodyPr/>
                    <a:lstStyle/>
                    <a:p>
                      <a:pPr algn="l"/>
                      <a:r>
                        <a:rPr sz="1100" b="0">
                          <a:solidFill>
                            <a:srgbClr val="000000"/>
                          </a:solidFill>
                          <a:latin typeface="calibri"/>
                        </a:rPr>
                        <a:t>The introduction of riserless coiled tubing as part of TechnipFMC's well intervention offerings represents a significant enhancement in customer service. Developed in partnership with Halliburton, this innovative solution aims to reduce cycle times and lower the overall cost of life of field services, providing measurable value to clients.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Customer Support &amp; Service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Strengthening Customer Relationships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Data-driven Customer Support Optimization</a:t>
                      </a:r>
                    </a:p>
                    <a:p>
                      <a:pPr algn="l"/>
                      <a:r>
                        <a:rPr sz="1100" b="0">
                          <a:solidFill>
                            <a:srgbClr val="000000"/>
                          </a:solidFill>
                          <a:latin typeface="calibri"/>
                        </a:rPr>
                        <a:t>•  Real-time Customer Support Monitoring</a:t>
                      </a:r>
                    </a:p>
                    <a:p>
                      <a:pPr algn="l"/>
                      <a:r>
                        <a:rPr sz="1100" b="0">
                          <a:solidFill>
                            <a:srgbClr val="000000"/>
                          </a:solidFill>
                          <a:latin typeface="calibri"/>
                        </a:rPr>
                        <a:t>•  Real-time Customer Support Analytics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Customer Success</a:t>
                      </a:r>
                    </a:p>
                    <a:p>
                      <a:pPr algn="l"/>
                      <a:r>
                        <a:rPr sz="1100" b="0">
                          <a:solidFill>
                            <a:srgbClr val="000000"/>
                          </a:solidFill>
                          <a:latin typeface="calibri"/>
                        </a:rPr>
                        <a:t>•  Customer Service &amp; Support</a:t>
                      </a:r>
                    </a:p>
                    <a:p>
                      <a:pPr algn="l"/>
                      <a:r>
                        <a:rPr sz="1100" b="0">
                          <a:solidFill>
                            <a:srgbClr val="000000"/>
                          </a:solidFill>
                          <a:latin typeface="calibri"/>
                        </a:rPr>
                        <a:t>•  Product Installation, Maintenance &amp; Technical Support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The organization is focused on building strong customer relationships through proactive support and effective communication. This includes addressing inquiries and issues promptly, ensuring customer satisfaction, and fostering long-term loyalty.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Customer Support &amp; Service, Manufacturing &amp; Production</a:t>
            </a:r>
          </a:p>
        </p:txBody>
      </p:sp>
    </p:spTree>
  </p:cSld>
  <p:clrMapOvr>
    <a:masterClrMapping/>
  </p:clrMapOvr>
</p:sld>
</file>

<file path=ppt/slides/slide6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Customer Support &amp; Service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Enhancing Customer Engagement and Satisfaction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5G-enabled Customer Support System</a:t>
                      </a:r>
                    </a:p>
                    <a:p>
                      <a:pPr algn="l"/>
                      <a:r>
                        <a:rPr sz="1100" b="0">
                          <a:solidFill>
                            <a:srgbClr val="000000"/>
                          </a:solidFill>
                          <a:latin typeface="calibri"/>
                        </a:rPr>
                        <a:t>•  Data-driven Customer Support Optimization</a:t>
                      </a:r>
                    </a:p>
                    <a:p>
                      <a:pPr algn="l"/>
                      <a:r>
                        <a:rPr sz="1100" b="0">
                          <a:solidFill>
                            <a:srgbClr val="000000"/>
                          </a:solidFill>
                          <a:latin typeface="calibri"/>
                        </a:rPr>
                        <a:t>•  Real-time Customer Support Monitoring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Customer Success</a:t>
                      </a:r>
                    </a:p>
                    <a:p>
                      <a:pPr algn="l"/>
                      <a:r>
                        <a:rPr sz="1100" b="0">
                          <a:solidFill>
                            <a:srgbClr val="000000"/>
                          </a:solidFill>
                          <a:latin typeface="calibri"/>
                        </a:rPr>
                        <a:t>•  Customer Service &amp; Support</a:t>
                      </a:r>
                    </a:p>
                    <a:p>
                      <a:pPr algn="l"/>
                      <a:r>
                        <a:rPr sz="1100" b="0">
                          <a:solidFill>
                            <a:srgbClr val="000000"/>
                          </a:solidFill>
                          <a:latin typeface="calibri"/>
                        </a:rPr>
                        <a:t>•  Product Installation, Maintenance &amp; Technical Support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p>
                  </a:txBody>
                  <a:tcPr/>
                </a:tc>
                <a:tc>
                  <a:txBody>
                    <a:bodyPr/>
                    <a:lstStyle/>
                    <a:p>
                      <a:pPr algn="l"/>
                      <a:r>
                        <a:rPr sz="1100" b="0">
                          <a:solidFill>
                            <a:srgbClr val="000000"/>
                          </a:solidFill>
                          <a:latin typeface="calibri"/>
                        </a:rPr>
                        <a:t>The company is committed to building strong relationships with clients through proactive support and effective communication. This includes addressing inquiries, troubleshooting issues, and providing ongoing technical assistance to ensure customer satisfaction.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Customer Support &amp; Service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Enhanced Technical Support for Subsea Solutions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Field Service Technician Enablement</a:t>
                      </a:r>
                    </a:p>
                    <a:p>
                      <a:pPr algn="l"/>
                      <a:r>
                        <a:rPr sz="1100" b="0">
                          <a:solidFill>
                            <a:srgbClr val="000000"/>
                          </a:solidFill>
                          <a:latin typeface="calibri"/>
                        </a:rPr>
                        <a:t>•  Real-time Customer Support Monitoring</a:t>
                      </a:r>
                    </a:p>
                    <a:p>
                      <a:pPr algn="l"/>
                      <a:r>
                        <a:rPr sz="1100" b="0">
                          <a:solidFill>
                            <a:srgbClr val="000000"/>
                          </a:solidFill>
                          <a:latin typeface="calibri"/>
                        </a:rPr>
                        <a:t>•  Data-driven Customer Support Optimization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Product Installation, Maintenance &amp; Technical Support</a:t>
                      </a:r>
                    </a:p>
                    <a:p>
                      <a:pPr algn="l"/>
                      <a:r>
                        <a:rPr sz="1100" b="0">
                          <a:solidFill>
                            <a:srgbClr val="000000"/>
                          </a:solidFill>
                          <a:latin typeface="calibri"/>
                        </a:rPr>
                        <a:t>•  Customer Service &amp; Support</a:t>
                      </a:r>
                    </a:p>
                    <a:p>
                      <a:pPr algn="l"/>
                      <a:r>
                        <a:rPr sz="1100" b="0">
                          <a:solidFill>
                            <a:srgbClr val="000000"/>
                          </a:solidFill>
                          <a:latin typeface="calibri"/>
                        </a:rPr>
                        <a:t>•  Customer Success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p>
                  </a:txBody>
                  <a:tcPr/>
                </a:tc>
                <a:tc>
                  <a:txBody>
                    <a:bodyPr/>
                    <a:lstStyle/>
                    <a:p>
                      <a:pPr algn="l"/>
                      <a:r>
                        <a:rPr sz="1100" b="0">
                          <a:solidFill>
                            <a:srgbClr val="000000"/>
                          </a:solidFill>
                          <a:latin typeface="calibri"/>
                        </a:rPr>
                        <a:t>Provide comprehensive technical support for the Tracerco Profiler instrument used in subsea applications. Ensure timely assistance and troubleshooting to enhance customer satisfaction and operational efficiency.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Customer Support &amp; Service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Enhanced Technical Support for Subsea Systems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Field Service Technician Enablement</a:t>
                      </a:r>
                    </a:p>
                    <a:p>
                      <a:pPr algn="l"/>
                      <a:r>
                        <a:rPr sz="1100" b="0">
                          <a:solidFill>
                            <a:srgbClr val="000000"/>
                          </a:solidFill>
                          <a:latin typeface="calibri"/>
                        </a:rPr>
                        <a:t>•  5G-enabled Customer Support System</a:t>
                      </a:r>
                    </a:p>
                    <a:p>
                      <a:pPr algn="l"/>
                      <a:r>
                        <a:rPr sz="1100" b="0">
                          <a:solidFill>
                            <a:srgbClr val="000000"/>
                          </a:solidFill>
                          <a:latin typeface="calibri"/>
                        </a:rPr>
                        <a:t>•  AI-based Field Service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Product Installation, Maintenance &amp; Technical Support</a:t>
                      </a:r>
                    </a:p>
                    <a:p>
                      <a:pPr algn="l"/>
                      <a:r>
                        <a:rPr sz="1100" b="0">
                          <a:solidFill>
                            <a:srgbClr val="000000"/>
                          </a:solidFill>
                          <a:latin typeface="calibri"/>
                        </a:rPr>
                        <a:t>•  Customer Service &amp; Support</a:t>
                      </a:r>
                    </a:p>
                    <a:p>
                      <a:pPr algn="l"/>
                      <a:r>
                        <a:rPr sz="1100" b="0">
                          <a:solidFill>
                            <a:srgbClr val="000000"/>
                          </a:solidFill>
                          <a:latin typeface="calibri"/>
                        </a:rPr>
                        <a:t>•  Customer Success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TechnipFMC is focused on providing comprehensive technical support for its subsea systems, ensuring clients receive timely assistance throughout the lifecycle of their projects. This includes installation support and life-of-field services to maintain operational efficiency and client satisfaction.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Customer Support &amp; Service</a:t>
            </a:r>
          </a:p>
        </p:txBody>
      </p:sp>
    </p:spTree>
  </p:cSld>
  <p:clrMapOvr>
    <a:masterClrMapping/>
  </p:clrMapOvr>
</p:sld>
</file>

<file path=ppt/slides/slide6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Finance &amp; Accounting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Maximizing Free Cash Flow and Shareholder Returns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Cash Flow Forecasting using RPA</a:t>
                      </a:r>
                    </a:p>
                    <a:p>
                      <a:pPr algn="l"/>
                      <a:r>
                        <a:rPr sz="1100" b="0">
                          <a:solidFill>
                            <a:srgbClr val="000000"/>
                          </a:solidFill>
                          <a:latin typeface="calibri"/>
                        </a:rPr>
                        <a:t>•  AI-powered Cashflow Management Platform</a:t>
                      </a:r>
                    </a:p>
                    <a:p>
                      <a:pPr algn="l"/>
                      <a:r>
                        <a:rPr sz="1100" b="0">
                          <a:solidFill>
                            <a:srgbClr val="000000"/>
                          </a:solidFill>
                          <a:latin typeface="calibri"/>
                        </a:rPr>
                        <a:t>•  ML-based Cashflow Prediction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Financial Planning &amp; Analysis</a:t>
                      </a:r>
                    </a:p>
                    <a:p>
                      <a:pPr algn="l"/>
                      <a:r>
                        <a:rPr sz="1100" b="0">
                          <a:solidFill>
                            <a:srgbClr val="000000"/>
                          </a:solidFill>
                          <a:latin typeface="calibri"/>
                        </a:rPr>
                        <a:t>•  Treasury &amp; Risk</a:t>
                      </a:r>
                    </a:p>
                    <a:p>
                      <a:pPr algn="l"/>
                      <a:r>
                        <a:rPr sz="1100" b="0">
                          <a:solidFill>
                            <a:srgbClr val="000000"/>
                          </a:solidFill>
                          <a:latin typeface="calibri"/>
                        </a:rPr>
                        <a:t>•  Accounts Receivable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p>
                  </a:txBody>
                  <a:tcPr/>
                </a:tc>
                <a:tc>
                  <a:txBody>
                    <a:bodyPr/>
                    <a:lstStyle/>
                    <a:p>
                      <a:pPr algn="l"/>
                      <a:r>
                        <a:rPr sz="1100" b="0">
                          <a:solidFill>
                            <a:srgbClr val="000000"/>
                          </a:solidFill>
                          <a:latin typeface="calibri"/>
                        </a:rPr>
                        <a:t>TechnipFMC has demonstrated a commitment to returning a significant portion of free cash flow to shareholders, distributing 85% of free cash flow in the first half of 2025 through dividends and share buybacks. The company targets distributing at least 70% of free cash flow annually, supported by a strong balance sheet and disciplined capital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Finance &amp; Accounting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Debt Reduction and Balance Sheet Strengthening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AI-powered Cashflow Management Platform</a:t>
                      </a:r>
                    </a:p>
                    <a:p>
                      <a:pPr algn="l"/>
                      <a:r>
                        <a:rPr sz="1100" b="0">
                          <a:solidFill>
                            <a:srgbClr val="000000"/>
                          </a:solidFill>
                          <a:latin typeface="calibri"/>
                        </a:rPr>
                        <a:t>•  Cash Flow Forecasting using RPA</a:t>
                      </a:r>
                    </a:p>
                    <a:p>
                      <a:pPr algn="l"/>
                      <a:r>
                        <a:rPr sz="1100" b="0">
                          <a:solidFill>
                            <a:srgbClr val="000000"/>
                          </a:solidFill>
                          <a:latin typeface="calibri"/>
                        </a:rPr>
                        <a:t>•  Treasury Workflow Automation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Treasury &amp; Risk</a:t>
                      </a:r>
                    </a:p>
                    <a:p>
                      <a:pPr algn="l"/>
                      <a:r>
                        <a:rPr sz="1100" b="0">
                          <a:solidFill>
                            <a:srgbClr val="000000"/>
                          </a:solidFill>
                          <a:latin typeface="calibri"/>
                        </a:rPr>
                        <a:t>•  Accounts Payable</a:t>
                      </a:r>
                    </a:p>
                    <a:p>
                      <a:pPr algn="l"/>
                      <a:r>
                        <a:rPr sz="1100" b="0">
                          <a:solidFill>
                            <a:srgbClr val="000000"/>
                          </a:solidFill>
                          <a:latin typeface="calibri"/>
                        </a:rPr>
                        <a:t>•  Fixed Asset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p>
                  </a:txBody>
                  <a:tcPr/>
                </a:tc>
                <a:tc>
                  <a:txBody>
                    <a:bodyPr/>
                    <a:lstStyle/>
                    <a:p>
                      <a:pPr algn="l"/>
                      <a:r>
                        <a:rPr sz="1100" b="0">
                          <a:solidFill>
                            <a:srgbClr val="000000"/>
                          </a:solidFill>
                          <a:latin typeface="calibri"/>
                        </a:rPr>
                        <a:t>The company actively manages its debt profile, exemplified by the repayment of EUR 200 million private placement notes in June 2025, reducing gross debt to $696 million. Maintaining a strong cash position with $950 million in cash and equivalents supports financial flexibility and operational resilience.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Finance &amp; Accounting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Improved Operational Profitability Driving EBITDA Growth</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Virtual Assistant for Financial Operation</a:t>
                      </a:r>
                    </a:p>
                    <a:p>
                      <a:pPr algn="l"/>
                      <a:r>
                        <a:rPr sz="1100" b="0">
                          <a:solidFill>
                            <a:srgbClr val="000000"/>
                          </a:solidFill>
                          <a:latin typeface="calibri"/>
                        </a:rPr>
                        <a:t>•  Financial Forecasting using Digital Twin</a:t>
                      </a:r>
                    </a:p>
                    <a:p>
                      <a:pPr algn="l"/>
                      <a:r>
                        <a:rPr sz="1100" b="0">
                          <a:solidFill>
                            <a:srgbClr val="000000"/>
                          </a:solidFill>
                          <a:latin typeface="calibri"/>
                        </a:rPr>
                        <a:t>•  Predictive Analytics based Revenue Cycle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Financial Planning &amp; Analysis</a:t>
                      </a:r>
                    </a:p>
                    <a:p>
                      <a:pPr algn="l"/>
                      <a:r>
                        <a:rPr sz="1100" b="0">
                          <a:solidFill>
                            <a:srgbClr val="000000"/>
                          </a:solidFill>
                          <a:latin typeface="calibri"/>
                        </a:rPr>
                        <a:t>•  Accounts Payable</a:t>
                      </a:r>
                    </a:p>
                    <a:p>
                      <a:pPr algn="l"/>
                      <a:r>
                        <a:rPr sz="1100" b="0">
                          <a:solidFill>
                            <a:srgbClr val="000000"/>
                          </a:solidFill>
                          <a:latin typeface="calibri"/>
                        </a:rPr>
                        <a:t>•  Fixed Asset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TechnipFMC has increased its full-year adjusted EBITDA guidance to $1.8 billion for 2025, reflecting a 30% increase over the prior year, driven by strong backlog and execution. This improvement is supported by enhanced margins in both Subsea and Surface Technologies segments.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Finance &amp; Accounting</a:t>
            </a:r>
          </a:p>
        </p:txBody>
      </p:sp>
    </p:spTree>
  </p:cSld>
  <p:clrMapOvr>
    <a:masterClrMapping/>
  </p:clrMapOvr>
</p:sld>
</file>

<file path=ppt/slides/slide7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Finance &amp; Accounting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Strategic Financial Planning and Compliance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AI-based Financial Compliance Management</a:t>
                      </a:r>
                    </a:p>
                    <a:p>
                      <a:pPr algn="l"/>
                      <a:r>
                        <a:rPr sz="1100" b="0">
                          <a:solidFill>
                            <a:srgbClr val="000000"/>
                          </a:solidFill>
                          <a:latin typeface="calibri"/>
                        </a:rPr>
                        <a:t>•  Analytics-based Financial Performance Optimization</a:t>
                      </a:r>
                    </a:p>
                    <a:p>
                      <a:pPr algn="l"/>
                      <a:r>
                        <a:rPr sz="1100" b="0">
                          <a:solidFill>
                            <a:srgbClr val="000000"/>
                          </a:solidFill>
                          <a:latin typeface="calibri"/>
                        </a:rPr>
                        <a:t>•  AI-based Financial Planning and Analysis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Financial Regulatory Reporting &amp; Compliance</a:t>
                      </a:r>
                    </a:p>
                    <a:p>
                      <a:pPr algn="l"/>
                      <a:r>
                        <a:rPr sz="1100" b="0">
                          <a:solidFill>
                            <a:srgbClr val="000000"/>
                          </a:solidFill>
                          <a:latin typeface="calibri"/>
                        </a:rPr>
                        <a:t>•  Financial Planning &amp; Analysis</a:t>
                      </a:r>
                    </a:p>
                    <a:p>
                      <a:pPr algn="l"/>
                      <a:r>
                        <a:rPr sz="1100" b="0">
                          <a:solidFill>
                            <a:srgbClr val="000000"/>
                          </a:solidFill>
                          <a:latin typeface="calibri"/>
                        </a:rPr>
                        <a:t>•  Treasury &amp; Risk</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p>
                  </a:txBody>
                  <a:tcPr/>
                </a:tc>
                <a:tc>
                  <a:txBody>
                    <a:bodyPr/>
                    <a:lstStyle/>
                    <a:p>
                      <a:pPr algn="l"/>
                      <a:r>
                        <a:rPr sz="1100" b="0">
                          <a:solidFill>
                            <a:srgbClr val="000000"/>
                          </a:solidFill>
                          <a:latin typeface="calibri"/>
                        </a:rPr>
                        <a:t>The organization prioritizes accurate financial reporting and regulatory compliance to support informed decision-making. This includes managing financial risks and ensuring sustainable growth through effective financial strategies.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Finance &amp; Accounting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Financial Planning for Strategic Projects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Cloud-based Financial Planning and Analysis</a:t>
                      </a:r>
                    </a:p>
                    <a:p>
                      <a:pPr algn="l"/>
                      <a:r>
                        <a:rPr sz="1100" b="0">
                          <a:solidFill>
                            <a:srgbClr val="000000"/>
                          </a:solidFill>
                          <a:latin typeface="calibri"/>
                        </a:rPr>
                        <a:t>•  AI-based Financial Planning and Analysis</a:t>
                      </a:r>
                    </a:p>
                    <a:p>
                      <a:pPr algn="l"/>
                      <a:r>
                        <a:rPr sz="1100" b="0">
                          <a:solidFill>
                            <a:srgbClr val="000000"/>
                          </a:solidFill>
                          <a:latin typeface="calibri"/>
                        </a:rPr>
                        <a:t>•  Analytics-based Financial Performance Optimization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Financial Planning &amp; Analysis</a:t>
                      </a:r>
                    </a:p>
                    <a:p>
                      <a:pPr algn="l"/>
                      <a:r>
                        <a:rPr sz="1100" b="0">
                          <a:solidFill>
                            <a:srgbClr val="000000"/>
                          </a:solidFill>
                          <a:latin typeface="calibri"/>
                        </a:rPr>
                        <a:t>•  Treasury &amp; Risk</a:t>
                      </a:r>
                    </a:p>
                    <a:p>
                      <a:pPr algn="l"/>
                      <a:r>
                        <a:rPr sz="1100" b="0">
                          <a:solidFill>
                            <a:srgbClr val="000000"/>
                          </a:solidFill>
                          <a:latin typeface="calibri"/>
                        </a:rPr>
                        <a:t>•  Tax</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p>
                  </a:txBody>
                  <a:tcPr/>
                </a:tc>
                <a:tc>
                  <a:txBody>
                    <a:bodyPr/>
                    <a:lstStyle/>
                    <a:p>
                      <a:pPr algn="l"/>
                      <a:r>
                        <a:rPr sz="1100" b="0">
                          <a:solidFill>
                            <a:srgbClr val="000000"/>
                          </a:solidFill>
                          <a:latin typeface="calibri"/>
                        </a:rPr>
                        <a:t>Implement robust financial planning and analysis to support the funding and execution of key projects like the HISEP pilot. Ensure compliance with financial regulations while optimizing resource allocation for maximum project impact.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Sales &amp; Marketing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Strengthening Customer Relationships through Direct Awards and Collaboration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AI-powered Sales Enablement</a:t>
                      </a:r>
                    </a:p>
                    <a:p>
                      <a:pPr algn="l"/>
                      <a:r>
                        <a:rPr sz="1100" b="0">
                          <a:solidFill>
                            <a:srgbClr val="000000"/>
                          </a:solidFill>
                          <a:latin typeface="calibri"/>
                        </a:rPr>
                        <a:t>•  Sales Conversation Analytics</a:t>
                      </a:r>
                    </a:p>
                    <a:p>
                      <a:pPr algn="l"/>
                      <a:r>
                        <a:rPr sz="1100" b="0">
                          <a:solidFill>
                            <a:srgbClr val="000000"/>
                          </a:solidFill>
                          <a:latin typeface="calibri"/>
                        </a:rPr>
                        <a:t>•  Virtual Assistants for Sales Representatives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Sales Enablement &amp; Support</a:t>
                      </a:r>
                    </a:p>
                    <a:p>
                      <a:pPr algn="l"/>
                      <a:r>
                        <a:rPr sz="1100" b="0">
                          <a:solidFill>
                            <a:srgbClr val="000000"/>
                          </a:solidFill>
                          <a:latin typeface="calibri"/>
                        </a:rPr>
                        <a:t>•  Business Development</a:t>
                      </a:r>
                    </a:p>
                    <a:p>
                      <a:pPr algn="l"/>
                      <a:r>
                        <a:rPr sz="1100" b="0">
                          <a:solidFill>
                            <a:srgbClr val="000000"/>
                          </a:solidFill>
                          <a:latin typeface="calibri"/>
                        </a:rPr>
                        <a:t>•  Account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TechnipFMC emphasizes building and enhancing strong customer relationships, as demonstrated by a high level of direct awards and strategic collaborations such as the iEPCI agreement with Var Energi. This approach enables the company to tailor solutions to customer needs and secure a diverse set of project awards.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Finance &amp; Accounting, Sales &amp; Marketing</a:t>
            </a:r>
          </a:p>
        </p:txBody>
      </p:sp>
    </p:spTree>
  </p:cSld>
  <p:clrMapOvr>
    <a:masterClrMapping/>
  </p:clrMapOvr>
</p:sld>
</file>

<file path=ppt/slides/slide7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Sales &amp; Marketing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Targeted Market Penetration in Emerging Offshore Regions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Sales Conversation Analytics</a:t>
                      </a:r>
                    </a:p>
                    <a:p>
                      <a:pPr algn="l"/>
                      <a:r>
                        <a:rPr sz="1100" b="0">
                          <a:solidFill>
                            <a:srgbClr val="000000"/>
                          </a:solidFill>
                          <a:latin typeface="calibri"/>
                        </a:rPr>
                        <a:t>•  Real-Time Sales and Service</a:t>
                      </a:r>
                    </a:p>
                    <a:p>
                      <a:pPr algn="l"/>
                      <a:r>
                        <a:rPr sz="1100" b="0">
                          <a:solidFill>
                            <a:srgbClr val="000000"/>
                          </a:solidFill>
                          <a:latin typeface="calibri"/>
                        </a:rPr>
                        <a:t>•  AI-powered Sales Enablement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Business Development</a:t>
                      </a:r>
                    </a:p>
                    <a:p>
                      <a:pPr algn="l"/>
                      <a:r>
                        <a:rPr sz="1100" b="0">
                          <a:solidFill>
                            <a:srgbClr val="000000"/>
                          </a:solidFill>
                          <a:latin typeface="calibri"/>
                        </a:rPr>
                        <a:t>•  Field &amp; Channel Sales</a:t>
                      </a:r>
                    </a:p>
                    <a:p>
                      <a:pPr algn="l"/>
                      <a:r>
                        <a:rPr sz="1100" b="0">
                          <a:solidFill>
                            <a:srgbClr val="000000"/>
                          </a:solidFill>
                          <a:latin typeface="calibri"/>
                        </a:rPr>
                        <a:t>•  Sales Enablement &amp; Support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p>
                  </a:txBody>
                  <a:tcPr/>
                </a:tc>
                <a:tc>
                  <a:txBody>
                    <a:bodyPr/>
                    <a:lstStyle/>
                    <a:p>
                      <a:pPr algn="l"/>
                      <a:r>
                        <a:rPr sz="1100" b="0">
                          <a:solidFill>
                            <a:srgbClr val="000000"/>
                          </a:solidFill>
                          <a:latin typeface="calibri"/>
                        </a:rPr>
                        <a:t>The company is actively pursuing new contracts and project opportunities in emerging offshore markets including Suriname, Mozambique, Guyana, and the Eastern Mediterranean. Recent awards, such as the iEPCI contract from TotalEnergies in Suriname, highlight TechnipFMC's commitment to expanding its presence in these high-potential regions.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Sales &amp; Marketing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Securing EPCI Contracts for Major Projects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Real-Time Sales and Service</a:t>
                      </a:r>
                    </a:p>
                    <a:p>
                      <a:pPr algn="l"/>
                      <a:r>
                        <a:rPr sz="1100" b="0">
                          <a:solidFill>
                            <a:srgbClr val="000000"/>
                          </a:solidFill>
                          <a:latin typeface="calibri"/>
                        </a:rPr>
                        <a:t>•  Sales Quote Automation</a:t>
                      </a:r>
                    </a:p>
                    <a:p>
                      <a:pPr algn="l"/>
                      <a:r>
                        <a:rPr sz="1100" b="0">
                          <a:solidFill>
                            <a:srgbClr val="000000"/>
                          </a:solidFill>
                          <a:latin typeface="calibri"/>
                        </a:rPr>
                        <a:t>•  AI-powered Sales Enablement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Business Development</a:t>
                      </a:r>
                    </a:p>
                    <a:p>
                      <a:pPr algn="l"/>
                      <a:r>
                        <a:rPr sz="1100" b="0">
                          <a:solidFill>
                            <a:srgbClr val="000000"/>
                          </a:solidFill>
                          <a:latin typeface="calibri"/>
                        </a:rPr>
                        <a:t>•  Field &amp; Channel Sales</a:t>
                      </a:r>
                    </a:p>
                    <a:p>
                      <a:pPr algn="l"/>
                      <a:r>
                        <a:rPr sz="1100" b="0">
                          <a:solidFill>
                            <a:srgbClr val="000000"/>
                          </a:solidFill>
                          <a:latin typeface="calibri"/>
                        </a:rPr>
                        <a:t>•  Sales Enablement &amp; Support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p>
                  </a:txBody>
                  <a:tcPr/>
                </a:tc>
                <a:tc>
                  <a:txBody>
                    <a:bodyPr/>
                    <a:lstStyle/>
                    <a:p>
                      <a:pPr algn="l"/>
                      <a:r>
                        <a:rPr sz="1100" b="0">
                          <a:solidFill>
                            <a:srgbClr val="000000"/>
                          </a:solidFill>
                          <a:latin typeface="calibri"/>
                        </a:rPr>
                        <a:t>In Q1 2025, TechnipFMC secured US$2.8 billion in orders, including significant EPCI contracts from major clients like Shell and Equinor. These contracts are pivotal for expanding TechnipFMC's market presence and driving revenue growth in subsea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Sales &amp; Marketing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Driving Revenue Growth through Strategic Marketing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AI-driven Sales Targeting</a:t>
                      </a:r>
                    </a:p>
                    <a:p>
                      <a:pPr algn="l"/>
                      <a:r>
                        <a:rPr sz="1100" b="0">
                          <a:solidFill>
                            <a:srgbClr val="000000"/>
                          </a:solidFill>
                          <a:latin typeface="calibri"/>
                        </a:rPr>
                        <a:t>•  Cloud-based Sales Targeting and Campaign Personalization</a:t>
                      </a:r>
                    </a:p>
                    <a:p>
                      <a:pPr algn="l"/>
                      <a:r>
                        <a:rPr sz="1100" b="0">
                          <a:solidFill>
                            <a:srgbClr val="000000"/>
                          </a:solidFill>
                          <a:latin typeface="calibri"/>
                        </a:rPr>
                        <a:t>•  AI-powered Campaign Optimization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Sales Strategy &amp; Planning</a:t>
                      </a:r>
                    </a:p>
                    <a:p>
                      <a:pPr algn="l"/>
                      <a:r>
                        <a:rPr sz="1100" b="0">
                          <a:solidFill>
                            <a:srgbClr val="000000"/>
                          </a:solidFill>
                          <a:latin typeface="calibri"/>
                        </a:rPr>
                        <a:t>•  Marketing Strategy &amp; Brand Management</a:t>
                      </a:r>
                    </a:p>
                    <a:p>
                      <a:pPr algn="l"/>
                      <a:r>
                        <a:rPr sz="1100" b="0">
                          <a:solidFill>
                            <a:srgbClr val="000000"/>
                          </a:solidFill>
                          <a:latin typeface="calibri"/>
                        </a:rPr>
                        <a:t>•  Field &amp; Channel Sales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The sales and marketing function is focused on executing strategies that promote brand awareness and drive revenue. This includes market research, sales enablement, and developing effective communication with stakeholders.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Sales &amp; Marketing</a:t>
            </a:r>
          </a:p>
        </p:txBody>
      </p:sp>
    </p:spTree>
  </p:cSld>
  <p:clrMapOvr>
    <a:masterClrMapping/>
  </p:clrMapOvr>
</p:sld>
</file>

<file path=ppt/slides/slide7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Sales &amp; Marketing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Market Development for Subsea Technologies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AI-driven Sales Targeting</a:t>
                      </a:r>
                    </a:p>
                    <a:p>
                      <a:pPr algn="l"/>
                      <a:r>
                        <a:rPr sz="1100" b="0">
                          <a:solidFill>
                            <a:srgbClr val="000000"/>
                          </a:solidFill>
                          <a:latin typeface="calibri"/>
                        </a:rPr>
                        <a:t>•  Cloud-based Sales Targeting and Campaign Personalization</a:t>
                      </a:r>
                    </a:p>
                    <a:p>
                      <a:pPr algn="l"/>
                      <a:r>
                        <a:rPr sz="1100" b="0">
                          <a:solidFill>
                            <a:srgbClr val="000000"/>
                          </a:solidFill>
                          <a:latin typeface="calibri"/>
                        </a:rPr>
                        <a:t>•  Data-driven Brand Positioning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Business Development</a:t>
                      </a:r>
                    </a:p>
                    <a:p>
                      <a:pPr algn="l"/>
                      <a:r>
                        <a:rPr sz="1100" b="0">
                          <a:solidFill>
                            <a:srgbClr val="000000"/>
                          </a:solidFill>
                          <a:latin typeface="calibri"/>
                        </a:rPr>
                        <a:t>•  Marketing Strategy &amp; Brand Management</a:t>
                      </a:r>
                    </a:p>
                    <a:p>
                      <a:pPr algn="l"/>
                      <a:r>
                        <a:rPr sz="1100" b="0">
                          <a:solidFill>
                            <a:srgbClr val="000000"/>
                          </a:solidFill>
                          <a:latin typeface="calibri"/>
                        </a:rPr>
                        <a:t>•  Sales Strategy &amp; Planning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p>
                  </a:txBody>
                  <a:tcPr/>
                </a:tc>
                <a:tc>
                  <a:txBody>
                    <a:bodyPr/>
                    <a:lstStyle/>
                    <a:p>
                      <a:pPr algn="l"/>
                      <a:r>
                        <a:rPr sz="1100" b="0">
                          <a:solidFill>
                            <a:srgbClr val="000000"/>
                          </a:solidFill>
                          <a:latin typeface="calibri"/>
                        </a:rPr>
                        <a:t>Develop marketing strategies to promote TechnipFMC's subsea solutions and technologies to potential clients. Focus on building strong relationships with stakeholders in the oil and gas sector to drive sales growth.</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Supply Chain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Optimizing Operational Workflows to Support Project Execution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Data-driven Supply Chain Optimization</a:t>
                      </a:r>
                    </a:p>
                    <a:p>
                      <a:pPr algn="l"/>
                      <a:r>
                        <a:rPr sz="1100" b="0">
                          <a:solidFill>
                            <a:srgbClr val="000000"/>
                          </a:solidFill>
                          <a:latin typeface="calibri"/>
                        </a:rPr>
                        <a:t>•  AI-enabled Port Optimization</a:t>
                      </a:r>
                    </a:p>
                    <a:p>
                      <a:pPr algn="l"/>
                      <a:r>
                        <a:rPr sz="1100" b="0">
                          <a:solidFill>
                            <a:srgbClr val="000000"/>
                          </a:solidFill>
                          <a:latin typeface="calibri"/>
                        </a:rPr>
                        <a:t>•  AI-driven Supply Chain Optimization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Fulfilment Management</a:t>
                      </a:r>
                    </a:p>
                    <a:p>
                      <a:pPr algn="l"/>
                      <a:r>
                        <a:rPr sz="1100" b="0">
                          <a:solidFill>
                            <a:srgbClr val="000000"/>
                          </a:solidFill>
                          <a:latin typeface="calibri"/>
                        </a:rPr>
                        <a:t>•  Supply Chain Analytics</a:t>
                      </a:r>
                    </a:p>
                    <a:p>
                      <a:pPr algn="l"/>
                      <a:r>
                        <a:rPr sz="1100" b="0">
                          <a:solidFill>
                            <a:srgbClr val="000000"/>
                          </a:solidFill>
                          <a:latin typeface="calibri"/>
                        </a:rPr>
                        <a:t>•  Logistics &amp; Distribution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p>
                  </a:txBody>
                  <a:tcPr/>
                </a:tc>
                <a:tc>
                  <a:txBody>
                    <a:bodyPr/>
                    <a:lstStyle/>
                    <a:p>
                      <a:pPr algn="l"/>
                      <a:r>
                        <a:rPr sz="1100" b="0">
                          <a:solidFill>
                            <a:srgbClr val="000000"/>
                          </a:solidFill>
                          <a:latin typeface="calibri"/>
                        </a:rPr>
                        <a:t>TechnipFMC is focused on optimizing operational workflows across its business to drive continuous improvement in project execution efficiency and delivery certainty. These efforts support the company's ability to manage a substantial backlog and meet increasing demand in subsea and surface technologies.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Supply Chain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Enhancing Supply Chain Efficiency and Risk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Data-driven Supply Chain Optimization</a:t>
                      </a:r>
                    </a:p>
                    <a:p>
                      <a:pPr algn="l"/>
                      <a:r>
                        <a:rPr sz="1100" b="0">
                          <a:solidFill>
                            <a:srgbClr val="000000"/>
                          </a:solidFill>
                          <a:latin typeface="calibri"/>
                        </a:rPr>
                        <a:t>•  Analytics-based Supply Chain Cost Optimization</a:t>
                      </a:r>
                    </a:p>
                    <a:p>
                      <a:pPr algn="l"/>
                      <a:r>
                        <a:rPr sz="1100" b="0">
                          <a:solidFill>
                            <a:srgbClr val="000000"/>
                          </a:solidFill>
                          <a:latin typeface="calibri"/>
                        </a:rPr>
                        <a:t>•  Predictive Analytics-based Supply Chain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Supply Chain Analytics</a:t>
                      </a:r>
                    </a:p>
                    <a:p>
                      <a:pPr algn="l"/>
                      <a:r>
                        <a:rPr sz="1100" b="0">
                          <a:solidFill>
                            <a:srgbClr val="000000"/>
                          </a:solidFill>
                          <a:latin typeface="calibri"/>
                        </a:rPr>
                        <a:t>•  Supply Chain Risk &amp; Compliance</a:t>
                      </a:r>
                    </a:p>
                    <a:p>
                      <a:pPr algn="l"/>
                      <a:r>
                        <a:rPr sz="1100" b="0">
                          <a:solidFill>
                            <a:srgbClr val="000000"/>
                          </a:solidFill>
                          <a:latin typeface="calibri"/>
                        </a:rPr>
                        <a:t>•  Fulfilment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TechnipFMC is dedicated to optimizing logistics, inventory control, and order fulfillment to ensure efficient operations. This initiative includes utilizing analytics for data-driven decisions and mitigating risks within the supply chain.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Sales &amp; Marketing, Supply Chain</a:t>
            </a:r>
          </a:p>
        </p:txBody>
      </p:sp>
    </p:spTree>
  </p:cSld>
  <p:clrMapOvr>
    <a:masterClrMapping/>
  </p:clrMapOvr>
</p:sld>
</file>

<file path=ppt/slides/slide7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Supply Chain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Logistics Optimization for Project Delivery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Predictive Analytics-based Logistics Optimization</a:t>
                      </a:r>
                    </a:p>
                    <a:p>
                      <a:pPr algn="l"/>
                      <a:r>
                        <a:rPr sz="1100" b="0">
                          <a:solidFill>
                            <a:srgbClr val="000000"/>
                          </a:solidFill>
                          <a:latin typeface="calibri"/>
                        </a:rPr>
                        <a:t>•  Data-driven Logistics Optimization</a:t>
                      </a:r>
                    </a:p>
                    <a:p>
                      <a:pPr algn="l"/>
                      <a:r>
                        <a:rPr sz="1100" b="0">
                          <a:solidFill>
                            <a:srgbClr val="000000"/>
                          </a:solidFill>
                          <a:latin typeface="calibri"/>
                        </a:rPr>
                        <a:t>•  RFID-based Logistics Optimization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Logistics &amp; Distribution</a:t>
                      </a:r>
                    </a:p>
                    <a:p>
                      <a:pPr algn="l"/>
                      <a:r>
                        <a:rPr sz="1100" b="0">
                          <a:solidFill>
                            <a:srgbClr val="000000"/>
                          </a:solidFill>
                          <a:latin typeface="calibri"/>
                        </a:rPr>
                        <a:t>•  Fulfilment Management</a:t>
                      </a:r>
                    </a:p>
                    <a:p>
                      <a:pPr algn="l"/>
                      <a:r>
                        <a:rPr sz="1100" b="0">
                          <a:solidFill>
                            <a:srgbClr val="000000"/>
                          </a:solidFill>
                          <a:latin typeface="calibri"/>
                        </a:rPr>
                        <a:t>•  Inventory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p>
                  </a:txBody>
                  <a:tcPr/>
                </a:tc>
                <a:tc>
                  <a:txBody>
                    <a:bodyPr/>
                    <a:lstStyle/>
                    <a:p>
                      <a:pPr algn="l"/>
                      <a:r>
                        <a:rPr sz="1100" b="0">
                          <a:solidFill>
                            <a:srgbClr val="000000"/>
                          </a:solidFill>
                          <a:latin typeface="calibri"/>
                        </a:rPr>
                        <a:t>Enhance logistics and supply chain management to ensure timely delivery of materials and equipment for the HISEP project. Implement strategies to minimize costs while maintaining efficiency in the supply chain.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Supply Chain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Optimized Logistics for Subsea Projects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Predictive Analytics-based Logistics Optimization</a:t>
                      </a:r>
                    </a:p>
                    <a:p>
                      <a:pPr algn="l"/>
                      <a:r>
                        <a:rPr sz="1100" b="0">
                          <a:solidFill>
                            <a:srgbClr val="000000"/>
                          </a:solidFill>
                          <a:latin typeface="calibri"/>
                        </a:rPr>
                        <a:t>•  Data-driven Logistics Optimization</a:t>
                      </a:r>
                    </a:p>
                    <a:p>
                      <a:pPr algn="l"/>
                      <a:r>
                        <a:rPr sz="1100" b="0">
                          <a:solidFill>
                            <a:srgbClr val="000000"/>
                          </a:solidFill>
                          <a:latin typeface="calibri"/>
                        </a:rPr>
                        <a:t>•  AI-driven Supply Chain Optimization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Logistics &amp; Distribution</a:t>
                      </a:r>
                    </a:p>
                    <a:p>
                      <a:pPr algn="l"/>
                      <a:r>
                        <a:rPr sz="1100" b="0">
                          <a:solidFill>
                            <a:srgbClr val="000000"/>
                          </a:solidFill>
                          <a:latin typeface="calibri"/>
                        </a:rPr>
                        <a:t>•  Fulfilment Management</a:t>
                      </a:r>
                    </a:p>
                    <a:p>
                      <a:pPr algn="l"/>
                      <a:r>
                        <a:rPr sz="1100" b="0">
                          <a:solidFill>
                            <a:srgbClr val="000000"/>
                          </a:solidFill>
                          <a:latin typeface="calibri"/>
                        </a:rPr>
                        <a:t>•  Supply Chain Analytics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p>
                  </a:txBody>
                  <a:tcPr/>
                </a:tc>
                <a:tc>
                  <a:txBody>
                    <a:bodyPr/>
                    <a:lstStyle/>
                    <a:p>
                      <a:pPr algn="l"/>
                      <a:r>
                        <a:rPr sz="1100" b="0">
                          <a:solidFill>
                            <a:srgbClr val="000000"/>
                          </a:solidFill>
                          <a:latin typeface="calibri"/>
                        </a:rPr>
                        <a:t>The company is prioritizing the optimization of logistics and supply chain operations to support its subsea projects effectively. This includes ensuring timely delivery of materials and equipment to meet project deadlines and enhance operational efficiency.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Human Resources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Workforce Engagement and Development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Employee Engagement App</a:t>
                      </a:r>
                    </a:p>
                    <a:p>
                      <a:pPr algn="l"/>
                      <a:r>
                        <a:rPr sz="1100" b="0">
                          <a:solidFill>
                            <a:srgbClr val="000000"/>
                          </a:solidFill>
                          <a:latin typeface="calibri"/>
                        </a:rPr>
                        <a:t>•  AI-powered Employee Engagement</a:t>
                      </a:r>
                    </a:p>
                    <a:p>
                      <a:pPr algn="l"/>
                      <a:r>
                        <a:rPr sz="1100" b="0">
                          <a:solidFill>
                            <a:srgbClr val="000000"/>
                          </a:solidFill>
                          <a:latin typeface="calibri"/>
                        </a:rPr>
                        <a:t>•  AI-powered Employee Retention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Employee Relation, Engagement &amp; Retention</a:t>
                      </a:r>
                    </a:p>
                    <a:p>
                      <a:pPr algn="l"/>
                      <a:r>
                        <a:rPr sz="1100" b="0">
                          <a:solidFill>
                            <a:srgbClr val="000000"/>
                          </a:solidFill>
                          <a:latin typeface="calibri"/>
                        </a:rPr>
                        <a:t>•  Learning &amp; Development</a:t>
                      </a:r>
                    </a:p>
                    <a:p>
                      <a:pPr algn="l"/>
                      <a:r>
                        <a:rPr sz="1100" b="0">
                          <a:solidFill>
                            <a:srgbClr val="000000"/>
                          </a:solidFill>
                          <a:latin typeface="calibri"/>
                        </a:rPr>
                        <a:t>•  HR Strategy &amp; Governance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The organization is prioritizing employee engagement and development initiatives to foster a positive work environment. This includes strategies aimed at talent acquisition, retention, and enhancing overall employee satisfaction.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Supply Chain, Human Resources</a:t>
            </a:r>
          </a:p>
        </p:txBody>
      </p:sp>
    </p:spTree>
  </p:cSld>
  <p:clrMapOvr>
    <a:masterClrMapping/>
  </p:clrMapOvr>
</p:sld>
</file>

<file path=ppt/slides/slide7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Human Resources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Fostering a Positive Work Environment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Employee Engagement App</a:t>
                      </a:r>
                    </a:p>
                    <a:p>
                      <a:pPr algn="l"/>
                      <a:r>
                        <a:rPr sz="1100" b="0">
                          <a:solidFill>
                            <a:srgbClr val="000000"/>
                          </a:solidFill>
                          <a:latin typeface="calibri"/>
                        </a:rPr>
                        <a:t>•  Cloud-based HR Management</a:t>
                      </a:r>
                    </a:p>
                    <a:p>
                      <a:pPr algn="l"/>
                      <a:r>
                        <a:rPr sz="1100" b="0">
                          <a:solidFill>
                            <a:srgbClr val="000000"/>
                          </a:solidFill>
                          <a:latin typeface="calibri"/>
                        </a:rPr>
                        <a:t>•  AI-powered Employee Retention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Employee Relation, Engagement &amp; Retention</a:t>
                      </a:r>
                    </a:p>
                    <a:p>
                      <a:pPr algn="l"/>
                      <a:r>
                        <a:rPr sz="1100" b="0">
                          <a:solidFill>
                            <a:srgbClr val="000000"/>
                          </a:solidFill>
                          <a:latin typeface="calibri"/>
                        </a:rPr>
                        <a:t>•  HR Strategy &amp; Governance</a:t>
                      </a:r>
                    </a:p>
                    <a:p>
                      <a:pPr algn="l"/>
                      <a:r>
                        <a:rPr sz="1100" b="0">
                          <a:solidFill>
                            <a:srgbClr val="000000"/>
                          </a:solidFill>
                          <a:latin typeface="calibri"/>
                        </a:rPr>
                        <a:t>•  HRIS &amp; Analytics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p>
                  </a:txBody>
                  <a:tcPr/>
                </a:tc>
                <a:tc>
                  <a:txBody>
                    <a:bodyPr/>
                    <a:lstStyle/>
                    <a:p>
                      <a:pPr algn="l"/>
                      <a:r>
                        <a:rPr sz="1100" b="0">
                          <a:solidFill>
                            <a:srgbClr val="000000"/>
                          </a:solidFill>
                          <a:latin typeface="calibri"/>
                        </a:rPr>
                        <a:t>TechnipFMC is dedicated to aligning HR practices with organizational objectives to enhance employee performance and satisfaction. This includes talent acquisition, employee engagement initiatives, and compliance with labor laws.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Human Resources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Talent Acquisition for Project Support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 based Talent Acquisition</a:t>
                      </a:r>
                    </a:p>
                    <a:p>
                      <a:pPr algn="l"/>
                      <a:r>
                        <a:rPr sz="1100" b="0">
                          <a:solidFill>
                            <a:srgbClr val="000000"/>
                          </a:solidFill>
                          <a:latin typeface="calibri"/>
                        </a:rPr>
                        <a:t>•  Cloud-based Talent Acquisition</a:t>
                      </a:r>
                    </a:p>
                    <a:p>
                      <a:pPr algn="l"/>
                      <a:r>
                        <a:rPr sz="1100" b="0">
                          <a:solidFill>
                            <a:srgbClr val="000000"/>
                          </a:solidFill>
                          <a:latin typeface="calibri"/>
                        </a:rPr>
                        <a:t>•  Cloud-based Talent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Talent Acquisition</a:t>
                      </a:r>
                    </a:p>
                    <a:p>
                      <a:pPr algn="l"/>
                      <a:r>
                        <a:rPr sz="1100" b="0">
                          <a:solidFill>
                            <a:srgbClr val="000000"/>
                          </a:solidFill>
                          <a:latin typeface="calibri"/>
                        </a:rPr>
                        <a:t>•  Employee Relation, Engagement &amp; Retention</a:t>
                      </a:r>
                    </a:p>
                    <a:p>
                      <a:pPr algn="l"/>
                      <a:r>
                        <a:rPr sz="1100" b="0">
                          <a:solidFill>
                            <a:srgbClr val="000000"/>
                          </a:solidFill>
                          <a:latin typeface="calibri"/>
                        </a:rPr>
                        <a:t>•  Learning &amp; Development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p>
                  </a:txBody>
                  <a:tcPr/>
                </a:tc>
                <a:tc>
                  <a:txBody>
                    <a:bodyPr/>
                    <a:lstStyle/>
                    <a:p>
                      <a:pPr algn="l"/>
                      <a:r>
                        <a:rPr sz="1100" b="0">
                          <a:solidFill>
                            <a:srgbClr val="000000"/>
                          </a:solidFill>
                          <a:latin typeface="calibri"/>
                        </a:rPr>
                        <a:t>Focus on recruiting skilled personnel to support the Petrobras Mero 3 project, including roles created in the Tees Valley region. Enhance workforce capabilities to meet project demands and ensure successful project delivery.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IT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Digital Transformation Initiatives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Data-driven Customer Support Optimization</a:t>
                      </a:r>
                    </a:p>
                    <a:p>
                      <a:pPr algn="l"/>
                      <a:r>
                        <a:rPr sz="1100" b="0">
                          <a:solidFill>
                            <a:srgbClr val="000000"/>
                          </a:solidFill>
                          <a:latin typeface="calibri"/>
                        </a:rPr>
                        <a:t>•  Data-driven Customer Insights Platform</a:t>
                      </a:r>
                    </a:p>
                    <a:p>
                      <a:pPr algn="l"/>
                      <a:r>
                        <a:rPr sz="1100" b="0">
                          <a:solidFill>
                            <a:srgbClr val="000000"/>
                          </a:solidFill>
                          <a:latin typeface="calibri"/>
                        </a:rPr>
                        <a:t>•  AI-powered Sales Enablement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IT Consulting</a:t>
                      </a:r>
                    </a:p>
                    <a:p>
                      <a:pPr algn="l"/>
                      <a:r>
                        <a:rPr sz="1100" b="0">
                          <a:solidFill>
                            <a:srgbClr val="000000"/>
                          </a:solidFill>
                          <a:latin typeface="calibri"/>
                        </a:rPr>
                        <a:t>•  Artificial Intelligence &amp; Data Science</a:t>
                      </a:r>
                    </a:p>
                    <a:p>
                      <a:pPr algn="l"/>
                      <a:r>
                        <a:rPr sz="1100" b="0">
                          <a:solidFill>
                            <a:srgbClr val="000000"/>
                          </a:solidFill>
                          <a:latin typeface="calibri"/>
                        </a:rPr>
                        <a:t>•  Legacy Modernization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TechnipFMC is investing in digital transformation initiatives to enhance operational efficiency and data-driven decision-making. This includes the development of custom software solutions and the integration of advanced analytics to support business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IT, Human Resources</a:t>
            </a:r>
          </a:p>
        </p:txBody>
      </p:sp>
    </p:spTree>
  </p:cSld>
  <p:clrMapOvr>
    <a:masterClrMapping/>
  </p:clrMapOvr>
</p:sld>
</file>

<file path=ppt/slides/slide7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IT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Developing Secure and Efficient Digital Solutions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Connected Device Security</a:t>
                      </a:r>
                    </a:p>
                    <a:p>
                      <a:pPr algn="l"/>
                      <a:r>
                        <a:rPr sz="1100" b="0">
                          <a:solidFill>
                            <a:srgbClr val="000000"/>
                          </a:solidFill>
                          <a:latin typeface="calibri"/>
                        </a:rPr>
                        <a:t>•  Network Planning and Design using Digital Twins</a:t>
                      </a:r>
                    </a:p>
                    <a:p>
                      <a:pPr algn="l"/>
                      <a:r>
                        <a:rPr sz="1100" b="0">
                          <a:solidFill>
                            <a:srgbClr val="000000"/>
                          </a:solidFill>
                          <a:latin typeface="calibri"/>
                        </a:rPr>
                        <a:t>•  Cloud Security Automation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IT Consulting</a:t>
                      </a:r>
                    </a:p>
                    <a:p>
                      <a:pPr algn="l"/>
                      <a:r>
                        <a:rPr sz="1100" b="0">
                          <a:solidFill>
                            <a:srgbClr val="000000"/>
                          </a:solidFill>
                          <a:latin typeface="calibri"/>
                        </a:rPr>
                        <a:t>•  Cybersecurity</a:t>
                      </a:r>
                    </a:p>
                    <a:p>
                      <a:pPr algn="l"/>
                      <a:r>
                        <a:rPr sz="1100" b="0">
                          <a:solidFill>
                            <a:srgbClr val="000000"/>
                          </a:solidFill>
                          <a:latin typeface="calibri"/>
                        </a:rPr>
                        <a:t>•  Infrastructure Management System</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p>
                  </a:txBody>
                  <a:tcPr/>
                </a:tc>
                <a:tc>
                  <a:txBody>
                    <a:bodyPr/>
                    <a:lstStyle/>
                    <a:p>
                      <a:pPr algn="l"/>
                      <a:r>
                        <a:rPr sz="1100" b="0">
                          <a:solidFill>
                            <a:srgbClr val="000000"/>
                          </a:solidFill>
                          <a:latin typeface="calibri"/>
                        </a:rPr>
                        <a:t>The IT function focuses on creating and managing digital infrastructure that enhances operational efficiency and data security. This includes application development, cybersecurity measures, and the integration of advanced technologies to support business needs.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IT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Digital Solutions for Operational Efficiency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AI-based Oil and Gas Production Optimization</a:t>
                      </a:r>
                    </a:p>
                    <a:p>
                      <a:pPr algn="l"/>
                      <a:r>
                        <a:rPr sz="1100" b="0">
                          <a:solidFill>
                            <a:srgbClr val="000000"/>
                          </a:solidFill>
                          <a:latin typeface="calibri"/>
                        </a:rPr>
                        <a:t>•  Big Data Analytics for Shipbuilding Operations</a:t>
                      </a:r>
                    </a:p>
                    <a:p>
                      <a:pPr algn="l"/>
                      <a:r>
                        <a:rPr sz="1100" b="0">
                          <a:solidFill>
                            <a:srgbClr val="000000"/>
                          </a:solidFill>
                          <a:latin typeface="calibri"/>
                        </a:rPr>
                        <a:t>•  AI-enabled Port Optimization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Artificial Intelligence &amp; Data Science</a:t>
                      </a:r>
                    </a:p>
                    <a:p>
                      <a:pPr algn="l"/>
                      <a:r>
                        <a:rPr sz="1100" b="0">
                          <a:solidFill>
                            <a:srgbClr val="000000"/>
                          </a:solidFill>
                          <a:latin typeface="calibri"/>
                        </a:rPr>
                        <a:t>•  Application Development &amp; Maintenance</a:t>
                      </a:r>
                    </a:p>
                    <a:p>
                      <a:pPr algn="l"/>
                      <a:r>
                        <a:rPr sz="1100" b="0">
                          <a:solidFill>
                            <a:srgbClr val="000000"/>
                          </a:solidFill>
                          <a:latin typeface="calibri"/>
                        </a:rPr>
                        <a:t>•  Data Engineering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p>
                  </a:txBody>
                  <a:tcPr/>
                </a:tc>
                <a:tc>
                  <a:txBody>
                    <a:bodyPr/>
                    <a:lstStyle/>
                    <a:p>
                      <a:pPr algn="l"/>
                      <a:r>
                        <a:rPr sz="1100" b="0">
                          <a:solidFill>
                            <a:srgbClr val="000000"/>
                          </a:solidFill>
                          <a:latin typeface="calibri"/>
                        </a:rPr>
                        <a:t>Develop and implement digital solutions that enhance operational efficiency in project execution and management. Focus on data analytics and system integration to support decision-making processes in subsea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Legal</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Compliance and Risk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AI-based Legal Risk Management</a:t>
                      </a:r>
                    </a:p>
                    <a:p>
                      <a:pPr algn="l"/>
                      <a:r>
                        <a:rPr sz="1100" b="0">
                          <a:solidFill>
                            <a:srgbClr val="000000"/>
                          </a:solidFill>
                          <a:latin typeface="calibri"/>
                        </a:rPr>
                        <a:t>•  Cloud-based Legal Risk Management</a:t>
                      </a:r>
                    </a:p>
                    <a:p>
                      <a:pPr algn="l"/>
                      <a:r>
                        <a:rPr sz="1100" b="0">
                          <a:solidFill>
                            <a:srgbClr val="000000"/>
                          </a:solidFill>
                          <a:latin typeface="calibri"/>
                        </a:rPr>
                        <a:t>•  Big Data-based Legal Risk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Legal Governance &amp; Compliance</a:t>
                      </a:r>
                    </a:p>
                    <a:p>
                      <a:pPr algn="l"/>
                      <a:r>
                        <a:rPr sz="1100" b="0">
                          <a:solidFill>
                            <a:srgbClr val="000000"/>
                          </a:solidFill>
                          <a:latin typeface="calibri"/>
                        </a:rPr>
                        <a:t>•  Contract Management &amp; Transaction</a:t>
                      </a:r>
                    </a:p>
                    <a:p>
                      <a:pPr algn="l"/>
                      <a:r>
                        <a:rPr sz="1100" b="0">
                          <a:solidFill>
                            <a:srgbClr val="000000"/>
                          </a:solidFill>
                          <a:latin typeface="calibri"/>
                        </a:rPr>
                        <a:t>•  Intellectual Property Rights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The legal function is focused on ensuring compliance with regulatory standards and managing legal risks associated with business operations. This includes contract management and intellectual property protection to safeguard the organization's interests.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IT, Legal</a:t>
            </a:r>
          </a:p>
        </p:txBody>
      </p:sp>
    </p:spTree>
  </p:cSld>
  <p:clrMapOvr>
    <a:masterClrMapping/>
  </p:clrMapOvr>
</p:sld>
</file>

<file path=ppt/slides/slide7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Legal</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Ensuring Compliance and Risk Mitigation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AI-based Legal Risk Management</a:t>
                      </a:r>
                    </a:p>
                    <a:p>
                      <a:pPr algn="l"/>
                      <a:r>
                        <a:rPr sz="1100" b="0">
                          <a:solidFill>
                            <a:srgbClr val="000000"/>
                          </a:solidFill>
                          <a:latin typeface="calibri"/>
                        </a:rPr>
                        <a:t>•  Cloud-based Legal Risk Management</a:t>
                      </a:r>
                    </a:p>
                    <a:p>
                      <a:pPr algn="l"/>
                      <a:r>
                        <a:rPr sz="1100" b="0">
                          <a:solidFill>
                            <a:srgbClr val="000000"/>
                          </a:solidFill>
                          <a:latin typeface="calibri"/>
                        </a:rPr>
                        <a:t>•  Big Data-based Legal Risk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Legal Governance &amp; Compliance</a:t>
                      </a:r>
                    </a:p>
                    <a:p>
                      <a:pPr algn="l"/>
                      <a:r>
                        <a:rPr sz="1100" b="0">
                          <a:solidFill>
                            <a:srgbClr val="000000"/>
                          </a:solidFill>
                          <a:latin typeface="calibri"/>
                        </a:rPr>
                        <a:t>•  Contract Management &amp; Transaction</a:t>
                      </a:r>
                    </a:p>
                    <a:p>
                      <a:pPr algn="l"/>
                      <a:r>
                        <a:rPr sz="1100" b="0">
                          <a:solidFill>
                            <a:srgbClr val="000000"/>
                          </a:solidFill>
                          <a:latin typeface="calibri"/>
                        </a:rPr>
                        <a:t>•  Intellectual Property Rights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p>
                  </a:txBody>
                  <a:tcPr/>
                </a:tc>
                <a:tc>
                  <a:txBody>
                    <a:bodyPr/>
                    <a:lstStyle/>
                    <a:p>
                      <a:pPr algn="l"/>
                      <a:r>
                        <a:rPr sz="1100" b="0">
                          <a:solidFill>
                            <a:srgbClr val="000000"/>
                          </a:solidFill>
                          <a:latin typeface="calibri"/>
                        </a:rPr>
                        <a:t>The legal function is committed to managing contracts, protecting intellectual property, and ensuring adherence to regulations. This initiative aims to safeguard the organization’s interests while mitigating legal risks.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Legal</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Contract Management for Strategic Partnerships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RPA-based Contract Management</a:t>
                      </a:r>
                    </a:p>
                    <a:p>
                      <a:pPr algn="l"/>
                      <a:r>
                        <a:rPr sz="1100" b="0">
                          <a:solidFill>
                            <a:srgbClr val="000000"/>
                          </a:solidFill>
                          <a:latin typeface="calibri"/>
                        </a:rPr>
                        <a:t>•  Automated Contract Management</a:t>
                      </a:r>
                    </a:p>
                    <a:p>
                      <a:pPr algn="l"/>
                      <a:r>
                        <a:rPr sz="1100" b="0">
                          <a:solidFill>
                            <a:srgbClr val="000000"/>
                          </a:solidFill>
                          <a:latin typeface="calibri"/>
                        </a:rPr>
                        <a:t>•  RPA-based Document Transaction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Contract Management &amp; Transaction</a:t>
                      </a:r>
                    </a:p>
                    <a:p>
                      <a:pPr algn="l"/>
                      <a:r>
                        <a:rPr sz="1100" b="0">
                          <a:solidFill>
                            <a:srgbClr val="000000"/>
                          </a:solidFill>
                          <a:latin typeface="calibri"/>
                        </a:rPr>
                        <a:t>•  Legal Governance &amp; Compliance</a:t>
                      </a:r>
                    </a:p>
                    <a:p>
                      <a:pPr algn="l"/>
                      <a:r>
                        <a:rPr sz="1100" b="0">
                          <a:solidFill>
                            <a:srgbClr val="000000"/>
                          </a:solidFill>
                          <a:latin typeface="calibri"/>
                        </a:rPr>
                        <a:t>•  Litigation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p>
                  </a:txBody>
                  <a:tcPr/>
                </a:tc>
                <a:tc>
                  <a:txBody>
                    <a:bodyPr/>
                    <a:lstStyle/>
                    <a:p>
                      <a:pPr algn="l"/>
                      <a:r>
                        <a:rPr sz="1100" b="0">
                          <a:solidFill>
                            <a:srgbClr val="000000"/>
                          </a:solidFill>
                          <a:latin typeface="calibri"/>
                        </a:rPr>
                        <a:t>Manage and oversee contracts related to the Petrobras Mero 3 project to ensure compliance and mitigate legal risks. Focus on protecting intellectual property rights associated with innovative technologies developed for subsea applications.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Procurement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Supplier Relationship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AI-based Supplier Relationship Management</a:t>
                      </a:r>
                    </a:p>
                    <a:p>
                      <a:pPr algn="l"/>
                      <a:r>
                        <a:rPr sz="1100" b="0">
                          <a:solidFill>
                            <a:srgbClr val="000000"/>
                          </a:solidFill>
                          <a:latin typeface="calibri"/>
                        </a:rPr>
                        <a:t>•  AI-based Supplier Relationship Optimization</a:t>
                      </a:r>
                    </a:p>
                    <a:p>
                      <a:pPr algn="l"/>
                      <a:r>
                        <a:rPr sz="1100" b="0">
                          <a:solidFill>
                            <a:srgbClr val="000000"/>
                          </a:solidFill>
                          <a:latin typeface="calibri"/>
                        </a:rPr>
                        <a:t>•  Cloud-based Supplier Relationship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Strategic Sourcing &amp; Purchasing</a:t>
                      </a:r>
                    </a:p>
                    <a:p>
                      <a:pPr algn="l"/>
                      <a:r>
                        <a:rPr sz="1100" b="0">
                          <a:solidFill>
                            <a:srgbClr val="000000"/>
                          </a:solidFill>
                          <a:latin typeface="calibri"/>
                        </a:rPr>
                        <a:t>•  Vendor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TechnipFMC is prioritizing the management of supplier relationships to ensure quality and compliance in procurement processes. This includes evaluating and negotiating with suppliers to secure cost-effective sourcing opportunities.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Procurement, Legal</a:t>
            </a:r>
          </a:p>
        </p:txBody>
      </p:sp>
    </p:spTree>
  </p:cSld>
  <p:clrMapOvr>
    <a:masterClrMapping/>
  </p:clrMapOvr>
</p:sld>
</file>

<file path=ppt/slides/slide7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0" name="TextBox 19">
            <a:extLst>
              <a:ext uri="{FF2B5EF4-FFF2-40B4-BE49-F238E27FC236}">
                <a16:creationId xmlns:a16="http://schemas.microsoft.com/office/drawing/2014/main" id="{46ACAD05-7ACC-F038-3E9C-EACB7CB37A3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3E0DA683-574E-93FE-4377-BA54D19453AE}"/>
              </a:ext>
            </a:extLst>
          </p:cNvPr>
          <p:cNvGraphicFramePr>
            <a:graphicFrameLocks noGrp="1"/>
          </p:cNvGraphicFramePr>
          <p:nvPr>
            <p:extLst>
              <p:ext uri="{D42A27DB-BD31-4B8C-83A1-F6EECF244321}">
                <p14:modId xmlns:p14="http://schemas.microsoft.com/office/powerpoint/2010/main" val="3787103369"/>
              </p:ext>
            </p:extLst>
          </p:nvPr>
        </p:nvGraphicFramePr>
        <p:xfrm>
          <a:off x="123826" y="1351722"/>
          <a:ext cx="11785408" cy="4770782"/>
        </p:xfrm>
        <a:graphic>
          <a:graphicData uri="http://schemas.openxmlformats.org/drawingml/2006/table">
            <a:tbl>
              <a:tblPr firstRow="1" bandRow="1">
                <a:tableStyleId>{5C22544A-7EE6-4342-B048-85BDC9FD1C3A}</a:tableStyleId>
              </a:tblPr>
              <a:tblGrid>
                <a:gridCol w="1630028">
                  <a:extLst>
                    <a:ext uri="{9D8B030D-6E8A-4147-A177-3AD203B41FA5}">
                      <a16:colId xmlns:a16="http://schemas.microsoft.com/office/drawing/2014/main" val="1325613316"/>
                    </a:ext>
                  </a:extLst>
                </a:gridCol>
                <a:gridCol w="5598660">
                  <a:extLst>
                    <a:ext uri="{9D8B030D-6E8A-4147-A177-3AD203B41FA5}">
                      <a16:colId xmlns:a16="http://schemas.microsoft.com/office/drawing/2014/main" val="3966382679"/>
                    </a:ext>
                  </a:extLst>
                </a:gridCol>
                <a:gridCol w="2278360">
                  <a:extLst>
                    <a:ext uri="{9D8B030D-6E8A-4147-A177-3AD203B41FA5}">
                      <a16:colId xmlns:a16="http://schemas.microsoft.com/office/drawing/2014/main" val="3929898420"/>
                    </a:ext>
                  </a:extLst>
                </a:gridCol>
                <a:gridCol w="2278360">
                  <a:extLst>
                    <a:ext uri="{9D8B030D-6E8A-4147-A177-3AD203B41FA5}">
                      <a16:colId xmlns:a16="http://schemas.microsoft.com/office/drawing/2014/main" val="3544141789"/>
                    </a:ext>
                  </a:extLst>
                </a:gridCol>
              </a:tblGrid>
              <a:tr h="675580">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450386">
                <a:tc rowSpan="2">
                  <a:txBody>
                    <a:bodyPr/>
                    <a:lstStyle/>
                    <a:p>
                      <a:pPr algn="ctr"/>
                      <a:r>
                        <a:rPr sz="1100" b="0">
                          <a:solidFill>
                            <a:srgbClr val="FFFFFF"/>
                          </a:solidFill>
                          <a:latin typeface="calibri"/>
                        </a:rPr>
                        <a:t>Procurement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Strategic Sourcing and Supplier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AI-based Supplier Relationship Optimization</a:t>
                      </a:r>
                    </a:p>
                    <a:p>
                      <a:pPr algn="l"/>
                      <a:r>
                        <a:rPr sz="1100" b="0">
                          <a:solidFill>
                            <a:srgbClr val="000000"/>
                          </a:solidFill>
                          <a:latin typeface="calibri"/>
                        </a:rPr>
                        <a:t>•  Predictive Cost Analytics for Sourcing</a:t>
                      </a:r>
                    </a:p>
                    <a:p>
                      <a:pPr algn="l"/>
                      <a:r>
                        <a:rPr sz="1100" b="0">
                          <a:solidFill>
                            <a:srgbClr val="000000"/>
                          </a:solidFill>
                          <a:latin typeface="calibri"/>
                        </a:rPr>
                        <a:t>•  AI-based Supplier Relationship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Strategic Sourcing &amp; Purchasing</a:t>
                      </a:r>
                    </a:p>
                    <a:p>
                      <a:pPr algn="l"/>
                      <a:r>
                        <a:rPr sz="1100" b="0">
                          <a:solidFill>
                            <a:srgbClr val="000000"/>
                          </a:solidFill>
                          <a:latin typeface="calibri"/>
                        </a:rPr>
                        <a:t>•  Vendor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552001">
                <a:tc vMerge="1">
                  <a:txBody>
                    <a:bodyPr/>
                    <a:lstStyle/>
                    <a:p>
                      <a:pPr algn="ctr"/>
                    </a:p>
                  </a:txBody>
                  <a:tcPr/>
                </a:tc>
                <a:tc>
                  <a:txBody>
                    <a:bodyPr/>
                    <a:lstStyle/>
                    <a:p>
                      <a:pPr algn="l"/>
                      <a:r>
                        <a:rPr sz="1100" b="0">
                          <a:solidFill>
                            <a:srgbClr val="000000"/>
                          </a:solidFill>
                          <a:latin typeface="calibri"/>
                        </a:rPr>
                        <a:t>TechnipFMC aims to identify cost-effective sourcing opportunities and manage vendor relationships for quality compliance. This initiative focuses on optimizing procurement processes to ensure timely delivery and strong supplier partnerships.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3734632223"/>
                  </a:ext>
                </a:extLst>
              </a:tr>
              <a:tr h="548777">
                <a:tc rowSpan="2">
                  <a:txBody>
                    <a:bodyPr/>
                    <a:lstStyle/>
                    <a:p>
                      <a:pPr algn="ctr"/>
                      <a:r>
                        <a:rPr sz="1100" b="0">
                          <a:solidFill>
                            <a:srgbClr val="FFFFFF"/>
                          </a:solidFill>
                          <a:latin typeface="calibri"/>
                        </a:rPr>
                        <a:t>Procurement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u="none" i="0">
                          <a:solidFill>
                            <a:srgbClr val="006FA2"/>
                          </a:solidFill>
                          <a:latin typeface="Calibiri"/>
                        </a:rPr>
                        <a:t>Strategic Sourcing for Subsea Projects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Sustainable Sourcing Platform</a:t>
                      </a:r>
                    </a:p>
                    <a:p>
                      <a:pPr algn="l"/>
                      <a:r>
                        <a:rPr sz="1100" b="0">
                          <a:solidFill>
                            <a:srgbClr val="000000"/>
                          </a:solidFill>
                          <a:latin typeface="calibri"/>
                        </a:rPr>
                        <a:t>•  Predictive Cost Analytics for Sourcing</a:t>
                      </a:r>
                    </a:p>
                    <a:p>
                      <a:pPr algn="l"/>
                      <a:r>
                        <a:rPr sz="1100" b="0">
                          <a:solidFill>
                            <a:srgbClr val="000000"/>
                          </a:solidFill>
                          <a:latin typeface="calibri"/>
                        </a:rPr>
                        <a:t>•  Blockchain-based Sustainable Sourcing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Strategic Sourcing &amp; Purchasing</a:t>
                      </a:r>
                    </a:p>
                    <a:p>
                      <a:pPr algn="l"/>
                      <a:r>
                        <a:rPr sz="1100" b="0">
                          <a:solidFill>
                            <a:srgbClr val="000000"/>
                          </a:solidFill>
                          <a:latin typeface="calibri"/>
                        </a:rPr>
                        <a:t>•  Vendor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544038">
                <a:tc vMerge="1">
                  <a:txBody>
                    <a:bodyPr/>
                    <a:lstStyle/>
                    <a:p>
                      <a:pPr algn="ctr"/>
                    </a:p>
                  </a:txBody>
                  <a:tcPr/>
                </a:tc>
                <a:tc>
                  <a:txBody>
                    <a:bodyPr/>
                    <a:lstStyle/>
                    <a:p>
                      <a:pPr algn="l"/>
                      <a:r>
                        <a:rPr sz="1100" b="0">
                          <a:solidFill>
                            <a:srgbClr val="000000"/>
                          </a:solidFill>
                          <a:latin typeface="calibri"/>
                        </a:rPr>
                        <a:t>Identify and negotiate with suppliers for critical components and services required for the Petrobras Mero 3 project. Focus on securing cost-effective sourcing opportunities while maintaining quality and compliance.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p>
                  </a:txBody>
                  <a:tcPr/>
                </a:tc>
                <a:extLst>
                  <a:ext uri="{0D108BD9-81ED-4DB2-BD59-A6C34878D82A}">
                    <a16:rowId xmlns:a16="http://schemas.microsoft.com/office/drawing/2014/main" val="1590429140"/>
                  </a:ext>
                </a:extLst>
              </a:tr>
            </a:tbl>
          </a:graphicData>
        </a:graphic>
      </p:graphicFrame>
      <p:sp>
        <p:nvSpPr>
          <p:cNvPr id="2" name="Title 1">
            <a:extLst>
              <a:ext uri="{FF2B5EF4-FFF2-40B4-BE49-F238E27FC236}">
                <a16:creationId xmlns:a16="http://schemas.microsoft.com/office/drawing/2014/main" id="{0DE4E251-7A76-7041-3040-B1541AE8B21D}"/>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Procurement</a:t>
            </a:r>
          </a:p>
        </p:txBody>
      </p:sp>
    </p:spTree>
  </p:cSld>
  <p:clrMapOvr>
    <a:masterClrMapping/>
  </p:clrMapOvr>
</p:sld>
</file>

<file path=ppt/slides/slide7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lIns="91440" tIns="45720" rIns="91440" bIns="45720"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lang="en-IN" sz="1600" b="1">
                <a:solidFill>
                  <a:srgbClr val="C00000"/>
                </a:solidFill>
                <a:latin typeface="Calibri"/>
                <a:ea typeface="Tahoma"/>
                <a:cs typeface="Calibri"/>
              </a:rPr>
              <a:t>Estimated IT </a:t>
            </a:r>
            <a:r>
              <a:rPr lang="en-IN" sz="1600">
                <a:solidFill>
                  <a:srgbClr val="C00000"/>
                </a:solidFill>
                <a:latin typeface="Calibri"/>
                <a:ea typeface="Tahoma"/>
                <a:cs typeface="Calibri"/>
              </a:rPr>
              <a:t>Spend</a:t>
            </a:r>
            <a:endParaRPr lang="en-IN" sz="1600" b="1">
              <a:solidFill>
                <a:srgbClr val="C00000"/>
              </a:solidFill>
              <a:latin typeface="Calibri" panose="020F0502020204030204" pitchFamily="34" charset="0"/>
              <a:cs typeface="Calibri" panose="020F0502020204030204" pitchFamily="34" charset="0"/>
            </a:endParaRPr>
          </a:p>
        </p:txBody>
      </p:sp>
      <p:sp>
        <p:nvSpPr>
          <p:cNvPr id="74" name="TextBox 73"/>
          <p:cNvSpPr txBox="1"/>
          <p:nvPr/>
        </p:nvSpPr>
        <p:spPr>
          <a:xfrm>
            <a:off x="515956" y="2225406"/>
            <a:ext cx="11160087" cy="4120310"/>
          </a:xfrm>
          <a:prstGeom prst="rect">
            <a:avLst/>
          </a:prstGeom>
          <a:noFill/>
        </p:spPr>
        <p:txBody>
          <a:bodyPr wrap="none">
            <a:spAutoFit/>
          </a:bodyPr>
          <a:lstStyle/>
          <a:p/>
        </p:txBody>
      </p:sp>
      <p:sp>
        <p:nvSpPr>
          <p:cNvPr id="5" name="Rectangle 4">
            <a:extLst>
              <a:ext uri="{FF2B5EF4-FFF2-40B4-BE49-F238E27FC236}">
                <a16:creationId xmlns:a16="http://schemas.microsoft.com/office/drawing/2014/main" id="{A7E6AC50-3BF5-5695-A81B-C800328C6FE2}"/>
              </a:ext>
            </a:extLst>
          </p:cNvPr>
          <p:cNvSpPr/>
          <p:nvPr/>
        </p:nvSpPr>
        <p:spPr>
          <a:xfrm>
            <a:off x="4079792" y="1219178"/>
            <a:ext cx="403241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a:ln>
                  <a:noFill/>
                </a:ln>
                <a:solidFill>
                  <a:srgbClr val="000000"/>
                </a:solidFill>
                <a:effectLst/>
                <a:uLnTx/>
                <a:uFillTx/>
                <a:latin typeface="calibri"/>
                <a:ea typeface="+mn-ea"/>
                <a:cs typeface="Calibri"/>
              </a:rPr>
              <a:t>Estimated Total IT Spend (in USD Million)</a:t>
            </a:r>
            <a:endParaRPr lang="en-IN" sz="1200" b="1" i="0" u="sng" strike="noStrike" kern="1200" cap="none" spc="0" normalizeH="0" baseline="0" noProof="0">
              <a:ln>
                <a:noFill/>
              </a:ln>
              <a:solidFill>
                <a:srgbClr val="000000"/>
              </a:solidFill>
              <a:effectLst/>
              <a:uLnTx/>
              <a:uFillTx/>
              <a:latin typeface="Calibiri"/>
              <a:cs typeface="Calibri"/>
            </a:endParaRPr>
          </a:p>
        </p:txBody>
      </p:sp>
      <p:sp>
        <p:nvSpPr>
          <p:cNvPr id="6" name="Rectangle 5">
            <a:extLst>
              <a:ext uri="{FF2B5EF4-FFF2-40B4-BE49-F238E27FC236}">
                <a16:creationId xmlns:a16="http://schemas.microsoft.com/office/drawing/2014/main" id="{4F6A7CD4-1A0D-B9D6-674A-484E86422755}"/>
              </a:ext>
            </a:extLst>
          </p:cNvPr>
          <p:cNvSpPr/>
          <p:nvPr/>
        </p:nvSpPr>
        <p:spPr>
          <a:xfrm>
            <a:off x="4888510" y="1660737"/>
            <a:ext cx="2414980" cy="261610"/>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rtlCol="0" anchor="ctr">
            <a:spAutoFit/>
          </a:bodyPr>
          <a:lstStyle/>
          <a:p>
            <a:pPr algn="ctr">
              <a:defRPr/>
            </a:pPr>
            <a:r>
              <a:rPr lang="en-US" sz="1100" b="1" u="none" i="0">
                <a:solidFill>
                  <a:srgbClr val="000000"/>
                </a:solidFill>
                <a:latin typeface="calibri"/>
                <a:cs typeface="Calibri"/>
              </a:rPr>
              <a:t>Last 3 Financial Years CAGR: 16.44%</a:t>
            </a:r>
            <a:endParaRPr lang="en-IN" sz="1100" b="0" i="0" u="none" strike="noStrike" kern="1200" cap="none" spc="0" normalizeH="0" baseline="0" noProof="0">
              <a:ln>
                <a:noFill/>
              </a:ln>
              <a:solidFill>
                <a:srgbClr val="000000"/>
              </a:solidFill>
              <a:effectLst/>
              <a:uLnTx/>
              <a:uFillTx/>
              <a:latin typeface="Calibiri"/>
              <a:cs typeface="Calibri"/>
            </a:endParaRPr>
          </a:p>
        </p:txBody>
      </p:sp>
      <p:sp>
        <p:nvSpPr>
          <p:cNvPr id="20" name="TextBox 19">
            <a:extLst>
              <a:ext uri="{FF2B5EF4-FFF2-40B4-BE49-F238E27FC236}">
                <a16:creationId xmlns:a16="http://schemas.microsoft.com/office/drawing/2014/main" id="{448FE657-52AC-B1A3-A101-F4A4C363310E}"/>
              </a:ext>
            </a:extLst>
          </p:cNvPr>
          <p:cNvSpPr txBox="1"/>
          <p:nvPr/>
        </p:nvSpPr>
        <p:spPr>
          <a:xfrm flipH="1">
            <a:off x="6229" y="6489388"/>
            <a:ext cx="105955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IT spend is calculated using Draup Proprietary Model, which utilizes publicly available datasets for Digital Intentions, Use cases, Outsourcing partnership datasets, Company's Financial Reports, Official Public commentaries along with Draup Profile Database and Draup's Salary estimation ML model to arrive at the estimates for the expense in each spend category by the company</a:t>
            </a:r>
          </a:p>
        </p:txBody>
      </p:sp>
      <p:graphicFrame>
        <p:nvGraphicFramePr>
          <p:cNvPr id="75" name="Chart 74"/>
          <p:cNvGraphicFramePr>
            <a:graphicFrameLocks noGrp="1"/>
          </p:cNvGraphicFramePr>
          <p:nvPr/>
        </p:nvGraphicFramePr>
        <p:xfrm>
          <a:off x="515956" y="2225406"/>
          <a:ext cx="11160087" cy="4120310"/>
        </p:xfrm>
        <a:graphic>
          <a:graphicData uri="http://schemas.openxmlformats.org/drawingml/2006/chart">
            <c:chart xmlns:c="http://schemas.openxmlformats.org/drawingml/2006/chart" r:id="rId3"/>
          </a:graphicData>
        </a:graphic>
      </p:graphicFrame>
    </p:spTree>
  </p:cSld>
  <p:clrMapOvr>
    <a:masterClrMapping/>
  </p:clrMapOvr>
</p:sld>
</file>

<file path=ppt/slides/slide7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120" name="Rectangle 119">
            <a:extLst>
              <a:ext uri="{FF2B5EF4-FFF2-40B4-BE49-F238E27FC236}">
                <a16:creationId xmlns:a16="http://schemas.microsoft.com/office/drawing/2014/main" id="{C5798EA6-D514-E341-9CEB-A9E370C7DAFA}"/>
              </a:ext>
            </a:extLst>
          </p:cNvPr>
          <p:cNvSpPr/>
          <p:nvPr/>
        </p:nvSpPr>
        <p:spPr>
          <a:xfrm>
            <a:off x="540000" y="122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27" name="Rectangle 326">
            <a:extLst>
              <a:ext uri="{FF2B5EF4-FFF2-40B4-BE49-F238E27FC236}">
                <a16:creationId xmlns:a16="http://schemas.microsoft.com/office/drawing/2014/main" id="{A510CED0-F60F-824A-AB15-DF81138B8C8D}"/>
              </a:ext>
            </a:extLst>
          </p:cNvPr>
          <p:cNvSpPr/>
          <p:nvPr/>
        </p:nvSpPr>
        <p:spPr>
          <a:xfrm>
            <a:off x="540000" y="932244"/>
            <a:ext cx="3979373" cy="28467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Analytics &amp; Business Intelligence</a:t>
            </a:r>
            <a:endParaRPr lang="en-IN" sz="1200" dirty="0">
              <a:solidFill>
                <a:srgbClr val="005585"/>
              </a:solidFill>
              <a:latin typeface="Calibri" panose="020F0502020204030204" pitchFamily="34" charset="0"/>
              <a:cs typeface="Calibri" panose="020F0502020204030204" pitchFamily="34" charset="0"/>
            </a:endParaRPr>
          </a:p>
        </p:txBody>
      </p:sp>
      <p:sp>
        <p:nvSpPr>
          <p:cNvPr id="328" name="Rectangle 327">
            <a:extLst>
              <a:ext uri="{FF2B5EF4-FFF2-40B4-BE49-F238E27FC236}">
                <a16:creationId xmlns:a16="http://schemas.microsoft.com/office/drawing/2014/main" id="{534013FD-23EB-FC40-84BD-ECD3AC40F2E8}"/>
              </a:ext>
            </a:extLst>
          </p:cNvPr>
          <p:cNvSpPr/>
          <p:nvPr/>
        </p:nvSpPr>
        <p:spPr>
          <a:xfrm>
            <a:off x="108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29" name="Rectangle 328">
            <a:extLst>
              <a:ext uri="{FF2B5EF4-FFF2-40B4-BE49-F238E27FC236}">
                <a16:creationId xmlns:a16="http://schemas.microsoft.com/office/drawing/2014/main" id="{1A972B6D-83CE-5C48-9E1E-970714163E58}"/>
              </a:ext>
            </a:extLst>
          </p:cNvPr>
          <p:cNvSpPr/>
          <p:nvPr/>
        </p:nvSpPr>
        <p:spPr>
          <a:xfrm>
            <a:off x="216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0" name="Rectangle 329">
            <a:extLst>
              <a:ext uri="{FF2B5EF4-FFF2-40B4-BE49-F238E27FC236}">
                <a16:creationId xmlns:a16="http://schemas.microsoft.com/office/drawing/2014/main" id="{6189BDA0-E66D-D94E-B3EA-356A296BB266}"/>
              </a:ext>
            </a:extLst>
          </p:cNvPr>
          <p:cNvSpPr/>
          <p:nvPr/>
        </p:nvSpPr>
        <p:spPr>
          <a:xfrm>
            <a:off x="324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1" name="Rectangle 330">
            <a:extLst>
              <a:ext uri="{FF2B5EF4-FFF2-40B4-BE49-F238E27FC236}">
                <a16:creationId xmlns:a16="http://schemas.microsoft.com/office/drawing/2014/main" id="{6E9B4549-4A25-EF49-A5A8-D8122C13A94F}"/>
              </a:ext>
            </a:extLst>
          </p:cNvPr>
          <p:cNvSpPr/>
          <p:nvPr/>
        </p:nvSpPr>
        <p:spPr>
          <a:xfrm>
            <a:off x="432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2" name="Rectangle 331">
            <a:extLst>
              <a:ext uri="{FF2B5EF4-FFF2-40B4-BE49-F238E27FC236}">
                <a16:creationId xmlns:a16="http://schemas.microsoft.com/office/drawing/2014/main" id="{41CF8503-E60B-7248-80E2-882DADB31D4E}"/>
              </a:ext>
            </a:extLst>
          </p:cNvPr>
          <p:cNvSpPr/>
          <p:nvPr/>
        </p:nvSpPr>
        <p:spPr>
          <a:xfrm>
            <a:off x="108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MINITAB</a:t>
            </a:r>
            <a:endParaRPr lang="en-IN" sz="1200" dirty="0">
              <a:solidFill>
                <a:srgbClr val="000000"/>
              </a:solidFill>
              <a:latin typeface="Calibri" panose="020F0502020204030204" pitchFamily="34" charset="0"/>
              <a:cs typeface="Calibri" panose="020F0502020204030204" pitchFamily="34" charset="0"/>
            </a:endParaRPr>
          </a:p>
        </p:txBody>
      </p:sp>
      <p:sp>
        <p:nvSpPr>
          <p:cNvPr id="334" name="Rectangle 333">
            <a:extLst>
              <a:ext uri="{FF2B5EF4-FFF2-40B4-BE49-F238E27FC236}">
                <a16:creationId xmlns:a16="http://schemas.microsoft.com/office/drawing/2014/main" id="{142EFFBC-78F5-E04C-A3F4-27991A4CD8B2}"/>
              </a:ext>
            </a:extLst>
          </p:cNvPr>
          <p:cNvSpPr/>
          <p:nvPr/>
        </p:nvSpPr>
        <p:spPr>
          <a:xfrm>
            <a:off x="216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Workscope</a:t>
            </a:r>
            <a:endParaRPr lang="en-IN" sz="1200" dirty="0">
              <a:solidFill>
                <a:srgbClr val="000000"/>
              </a:solidFill>
              <a:latin typeface="Calibri" panose="020F0502020204030204" pitchFamily="34" charset="0"/>
              <a:cs typeface="Calibri" panose="020F0502020204030204" pitchFamily="34" charset="0"/>
            </a:endParaRPr>
          </a:p>
        </p:txBody>
      </p:sp>
      <p:sp>
        <p:nvSpPr>
          <p:cNvPr id="335" name="Rectangle 334">
            <a:extLst>
              <a:ext uri="{FF2B5EF4-FFF2-40B4-BE49-F238E27FC236}">
                <a16:creationId xmlns:a16="http://schemas.microsoft.com/office/drawing/2014/main" id="{AC6427D4-B010-E340-B463-11299F6BFDFB}"/>
              </a:ext>
            </a:extLst>
          </p:cNvPr>
          <p:cNvSpPr/>
          <p:nvPr/>
        </p:nvSpPr>
        <p:spPr>
          <a:xfrm>
            <a:off x="324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Microsoft Power BI</a:t>
            </a:r>
            <a:endParaRPr lang="en-IN" sz="1200" dirty="0">
              <a:solidFill>
                <a:srgbClr val="000000"/>
              </a:solidFill>
              <a:latin typeface="Calibri" panose="020F0502020204030204" pitchFamily="34" charset="0"/>
              <a:cs typeface="Calibri" panose="020F0502020204030204" pitchFamily="34" charset="0"/>
            </a:endParaRPr>
          </a:p>
        </p:txBody>
      </p:sp>
      <p:sp>
        <p:nvSpPr>
          <p:cNvPr id="336" name="Rectangle 335">
            <a:extLst>
              <a:ext uri="{FF2B5EF4-FFF2-40B4-BE49-F238E27FC236}">
                <a16:creationId xmlns:a16="http://schemas.microsoft.com/office/drawing/2014/main" id="{772A3FE4-5227-8340-BB3B-087E807294FC}"/>
              </a:ext>
            </a:extLst>
          </p:cNvPr>
          <p:cNvSpPr/>
          <p:nvPr/>
        </p:nvSpPr>
        <p:spPr>
          <a:xfrm>
            <a:off x="432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SAP BusinessObjects Business Intelligence (BI)</a:t>
            </a:r>
            <a:endParaRPr lang="en-IN" sz="1200" dirty="0">
              <a:solidFill>
                <a:srgbClr val="000000"/>
              </a:solidFill>
              <a:latin typeface="Calibri" panose="020F0502020204030204" pitchFamily="34" charset="0"/>
              <a:cs typeface="Calibri" panose="020F0502020204030204" pitchFamily="34" charset="0"/>
            </a:endParaRPr>
          </a:p>
        </p:txBody>
      </p:sp>
      <p:sp>
        <p:nvSpPr>
          <p:cNvPr id="337" name="Rectangle 336">
            <a:extLst>
              <a:ext uri="{FF2B5EF4-FFF2-40B4-BE49-F238E27FC236}">
                <a16:creationId xmlns:a16="http://schemas.microsoft.com/office/drawing/2014/main" id="{1E7F8645-68FC-7042-A1BB-79BBC802C914}"/>
              </a:ext>
            </a:extLst>
          </p:cNvPr>
          <p:cNvSpPr/>
          <p:nvPr/>
        </p:nvSpPr>
        <p:spPr>
          <a:xfrm>
            <a:off x="6480000" y="122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38" name="Rectangle 337">
            <a:extLst>
              <a:ext uri="{FF2B5EF4-FFF2-40B4-BE49-F238E27FC236}">
                <a16:creationId xmlns:a16="http://schemas.microsoft.com/office/drawing/2014/main" id="{635CF71F-ADA5-3A4C-A5F3-2CEA2429105B}"/>
              </a:ext>
            </a:extLst>
          </p:cNvPr>
          <p:cNvSpPr/>
          <p:nvPr/>
        </p:nvSpPr>
        <p:spPr>
          <a:xfrm>
            <a:off x="6480000" y="932244"/>
            <a:ext cx="3951439" cy="289891"/>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Artificial Intelligence &amp; Machine Learning</a:t>
            </a:r>
            <a:endParaRPr lang="en-IN" sz="1200" dirty="0">
              <a:solidFill>
                <a:srgbClr val="005585"/>
              </a:solidFill>
              <a:latin typeface="Calibri" panose="020F0502020204030204" pitchFamily="34" charset="0"/>
              <a:cs typeface="Calibri" panose="020F0502020204030204" pitchFamily="34" charset="0"/>
            </a:endParaRPr>
          </a:p>
        </p:txBody>
      </p:sp>
      <p:sp>
        <p:nvSpPr>
          <p:cNvPr id="339" name="Rectangle 338">
            <a:extLst>
              <a:ext uri="{FF2B5EF4-FFF2-40B4-BE49-F238E27FC236}">
                <a16:creationId xmlns:a16="http://schemas.microsoft.com/office/drawing/2014/main" id="{6DEEA485-C073-BC4D-B734-E6744C9FEB29}"/>
              </a:ext>
            </a:extLst>
          </p:cNvPr>
          <p:cNvSpPr/>
          <p:nvPr/>
        </p:nvSpPr>
        <p:spPr>
          <a:xfrm>
            <a:off x="702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0" name="Rectangle 339">
            <a:extLst>
              <a:ext uri="{FF2B5EF4-FFF2-40B4-BE49-F238E27FC236}">
                <a16:creationId xmlns:a16="http://schemas.microsoft.com/office/drawing/2014/main" id="{FD1178C9-2C8A-9F40-861D-88F6FA657AC1}"/>
              </a:ext>
            </a:extLst>
          </p:cNvPr>
          <p:cNvSpPr/>
          <p:nvPr/>
        </p:nvSpPr>
        <p:spPr>
          <a:xfrm>
            <a:off x="810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1" name="Rectangle 340">
            <a:extLst>
              <a:ext uri="{FF2B5EF4-FFF2-40B4-BE49-F238E27FC236}">
                <a16:creationId xmlns:a16="http://schemas.microsoft.com/office/drawing/2014/main" id="{2411D2A2-E228-5B4D-9A7F-7F3A9AD02496}"/>
              </a:ext>
            </a:extLst>
          </p:cNvPr>
          <p:cNvSpPr/>
          <p:nvPr/>
        </p:nvSpPr>
        <p:spPr>
          <a:xfrm>
            <a:off x="9180000" y="1363801"/>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2" name="Rectangle 341">
            <a:extLst>
              <a:ext uri="{FF2B5EF4-FFF2-40B4-BE49-F238E27FC236}">
                <a16:creationId xmlns:a16="http://schemas.microsoft.com/office/drawing/2014/main" id="{C5AF4C3B-5C68-C54D-B9AB-98BB0DC8BF3E}"/>
              </a:ext>
            </a:extLst>
          </p:cNvPr>
          <p:cNvSpPr/>
          <p:nvPr/>
        </p:nvSpPr>
        <p:spPr>
          <a:xfrm>
            <a:off x="1026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3" name="Rectangle 342">
            <a:extLst>
              <a:ext uri="{FF2B5EF4-FFF2-40B4-BE49-F238E27FC236}">
                <a16:creationId xmlns:a16="http://schemas.microsoft.com/office/drawing/2014/main" id="{5ADACDA2-29CD-F44B-B10B-EA12D92B58FA}"/>
              </a:ext>
            </a:extLst>
          </p:cNvPr>
          <p:cNvSpPr/>
          <p:nvPr/>
        </p:nvSpPr>
        <p:spPr>
          <a:xfrm>
            <a:off x="702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ChatBot</a:t>
            </a:r>
            <a:endParaRPr lang="en-IN" sz="1200" dirty="0">
              <a:solidFill>
                <a:srgbClr val="000000"/>
              </a:solidFill>
              <a:latin typeface="Calibri" panose="020F0502020204030204" pitchFamily="34" charset="0"/>
              <a:cs typeface="Calibri" panose="020F0502020204030204" pitchFamily="34" charset="0"/>
            </a:endParaRPr>
          </a:p>
        </p:txBody>
      </p:sp>
      <p:sp>
        <p:nvSpPr>
          <p:cNvPr id="344" name="Rectangle 343">
            <a:extLst>
              <a:ext uri="{FF2B5EF4-FFF2-40B4-BE49-F238E27FC236}">
                <a16:creationId xmlns:a16="http://schemas.microsoft.com/office/drawing/2014/main" id="{41BF053D-A510-2C4E-BAA6-7AEE920EB8B7}"/>
              </a:ext>
            </a:extLst>
          </p:cNvPr>
          <p:cNvSpPr/>
          <p:nvPr/>
        </p:nvSpPr>
        <p:spPr>
          <a:xfrm>
            <a:off x="810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Matlab</a:t>
            </a:r>
            <a:endParaRPr lang="en-IN" sz="1200" dirty="0">
              <a:solidFill>
                <a:srgbClr val="000000"/>
              </a:solidFill>
              <a:latin typeface="Calibri" panose="020F0502020204030204" pitchFamily="34" charset="0"/>
              <a:cs typeface="Calibri" panose="020F0502020204030204" pitchFamily="34" charset="0"/>
            </a:endParaRPr>
          </a:p>
        </p:txBody>
      </p:sp>
      <p:sp>
        <p:nvSpPr>
          <p:cNvPr id="345" name="Rectangle 344">
            <a:extLst>
              <a:ext uri="{FF2B5EF4-FFF2-40B4-BE49-F238E27FC236}">
                <a16:creationId xmlns:a16="http://schemas.microsoft.com/office/drawing/2014/main" id="{47B10763-8EB4-D547-9891-3559BA12515C}"/>
              </a:ext>
            </a:extLst>
          </p:cNvPr>
          <p:cNvSpPr/>
          <p:nvPr/>
        </p:nvSpPr>
        <p:spPr>
          <a:xfrm>
            <a:off x="918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Scikit-Learn</a:t>
            </a:r>
            <a:endParaRPr lang="en-IN" sz="1200" dirty="0">
              <a:solidFill>
                <a:srgbClr val="000000"/>
              </a:solidFill>
              <a:latin typeface="Calibri" panose="020F0502020204030204" pitchFamily="34" charset="0"/>
              <a:cs typeface="Calibri" panose="020F0502020204030204" pitchFamily="34" charset="0"/>
            </a:endParaRPr>
          </a:p>
        </p:txBody>
      </p:sp>
      <p:sp>
        <p:nvSpPr>
          <p:cNvPr id="346" name="Rectangle 345">
            <a:extLst>
              <a:ext uri="{FF2B5EF4-FFF2-40B4-BE49-F238E27FC236}">
                <a16:creationId xmlns:a16="http://schemas.microsoft.com/office/drawing/2014/main" id="{FCAFD7D4-72BF-2044-9BE5-F58A6AEC833F}"/>
              </a:ext>
            </a:extLst>
          </p:cNvPr>
          <p:cNvSpPr/>
          <p:nvPr/>
        </p:nvSpPr>
        <p:spPr>
          <a:xfrm>
            <a:off x="1026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PyTorch</a:t>
            </a:r>
            <a:endParaRPr lang="en-IN" sz="1200" dirty="0">
              <a:solidFill>
                <a:srgbClr val="000000"/>
              </a:solidFill>
              <a:latin typeface="Calibri" panose="020F0502020204030204" pitchFamily="34" charset="0"/>
              <a:cs typeface="Calibri" panose="020F0502020204030204" pitchFamily="34" charset="0"/>
            </a:endParaRPr>
          </a:p>
        </p:txBody>
      </p:sp>
      <p:sp>
        <p:nvSpPr>
          <p:cNvPr id="347" name="Rectangle 346">
            <a:extLst>
              <a:ext uri="{FF2B5EF4-FFF2-40B4-BE49-F238E27FC236}">
                <a16:creationId xmlns:a16="http://schemas.microsoft.com/office/drawing/2014/main" id="{CCC6558E-394B-8A45-B3F1-FDD924461CCA}"/>
              </a:ext>
            </a:extLst>
          </p:cNvPr>
          <p:cNvSpPr/>
          <p:nvPr/>
        </p:nvSpPr>
        <p:spPr>
          <a:xfrm>
            <a:off x="540000" y="262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48" name="Rectangle 347">
            <a:extLst>
              <a:ext uri="{FF2B5EF4-FFF2-40B4-BE49-F238E27FC236}">
                <a16:creationId xmlns:a16="http://schemas.microsoft.com/office/drawing/2014/main" id="{1D4AEE03-79E8-4A42-B8E7-CA0B098DC257}"/>
              </a:ext>
            </a:extLst>
          </p:cNvPr>
          <p:cNvSpPr/>
          <p:nvPr/>
        </p:nvSpPr>
        <p:spPr>
          <a:xfrm>
            <a:off x="540000" y="2372244"/>
            <a:ext cx="3978909" cy="29858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Asset Management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49" name="Rectangle 348">
            <a:extLst>
              <a:ext uri="{FF2B5EF4-FFF2-40B4-BE49-F238E27FC236}">
                <a16:creationId xmlns:a16="http://schemas.microsoft.com/office/drawing/2014/main" id="{A620D3DE-FB32-E449-A005-F16DD2B8B358}"/>
              </a:ext>
            </a:extLst>
          </p:cNvPr>
          <p:cNvSpPr/>
          <p:nvPr/>
        </p:nvSpPr>
        <p:spPr>
          <a:xfrm>
            <a:off x="1080000" y="276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0" name="Rectangle 349">
            <a:extLst>
              <a:ext uri="{FF2B5EF4-FFF2-40B4-BE49-F238E27FC236}">
                <a16:creationId xmlns:a16="http://schemas.microsoft.com/office/drawing/2014/main" id="{B9443C98-DAEF-9340-A5F0-D6A1F03CE8D5}"/>
              </a:ext>
            </a:extLst>
          </p:cNvPr>
          <p:cNvSpPr/>
          <p:nvPr/>
        </p:nvSpPr>
        <p:spPr>
          <a:xfrm>
            <a:off x="2160000" y="2768244"/>
            <a:ext cx="985979" cy="42626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1" name="Rectangle 350">
            <a:extLst>
              <a:ext uri="{FF2B5EF4-FFF2-40B4-BE49-F238E27FC236}">
                <a16:creationId xmlns:a16="http://schemas.microsoft.com/office/drawing/2014/main" id="{B7C09363-D242-B34B-AF59-6358FD000611}"/>
              </a:ext>
            </a:extLst>
          </p:cNvPr>
          <p:cNvSpPr/>
          <p:nvPr/>
        </p:nvSpPr>
        <p:spPr>
          <a:xfrm>
            <a:off x="3240000" y="2768244"/>
            <a:ext cx="985979" cy="440988"/>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2" name="Rectangle 351">
            <a:extLst>
              <a:ext uri="{FF2B5EF4-FFF2-40B4-BE49-F238E27FC236}">
                <a16:creationId xmlns:a16="http://schemas.microsoft.com/office/drawing/2014/main" id="{BC8D63F7-BCD8-DB4B-8AC8-073B6CC31B52}"/>
              </a:ext>
            </a:extLst>
          </p:cNvPr>
          <p:cNvSpPr/>
          <p:nvPr/>
        </p:nvSpPr>
        <p:spPr>
          <a:xfrm>
            <a:off x="4320000" y="276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3" name="Rectangle 352">
            <a:extLst>
              <a:ext uri="{FF2B5EF4-FFF2-40B4-BE49-F238E27FC236}">
                <a16:creationId xmlns:a16="http://schemas.microsoft.com/office/drawing/2014/main" id="{44A4AF2C-63BF-0446-9E74-B9073743E181}"/>
              </a:ext>
            </a:extLst>
          </p:cNvPr>
          <p:cNvSpPr/>
          <p:nvPr/>
        </p:nvSpPr>
        <p:spPr>
          <a:xfrm>
            <a:off x="108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IndySoft</a:t>
            </a:r>
            <a:endParaRPr lang="en-IN" sz="1200" dirty="0">
              <a:solidFill>
                <a:srgbClr val="000000"/>
              </a:solidFill>
              <a:latin typeface="Calibri" panose="020F0502020204030204" pitchFamily="34" charset="0"/>
              <a:cs typeface="Calibri" panose="020F0502020204030204" pitchFamily="34" charset="0"/>
            </a:endParaRPr>
          </a:p>
        </p:txBody>
      </p:sp>
      <p:sp>
        <p:nvSpPr>
          <p:cNvPr id="354" name="Rectangle 353">
            <a:extLst>
              <a:ext uri="{FF2B5EF4-FFF2-40B4-BE49-F238E27FC236}">
                <a16:creationId xmlns:a16="http://schemas.microsoft.com/office/drawing/2014/main" id="{64F49D7A-F943-1645-A87F-25A25AC74325}"/>
              </a:ext>
            </a:extLst>
          </p:cNvPr>
          <p:cNvSpPr/>
          <p:nvPr/>
        </p:nvSpPr>
        <p:spPr>
          <a:xfrm>
            <a:off x="216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Infor EAM</a:t>
            </a:r>
            <a:endParaRPr lang="en-IN" sz="1200" dirty="0">
              <a:solidFill>
                <a:srgbClr val="000000"/>
              </a:solidFill>
              <a:latin typeface="Calibri" panose="020F0502020204030204" pitchFamily="34" charset="0"/>
              <a:cs typeface="Calibri" panose="020F0502020204030204" pitchFamily="34" charset="0"/>
            </a:endParaRPr>
          </a:p>
        </p:txBody>
      </p:sp>
      <p:sp>
        <p:nvSpPr>
          <p:cNvPr id="355" name="Rectangle 354">
            <a:extLst>
              <a:ext uri="{FF2B5EF4-FFF2-40B4-BE49-F238E27FC236}">
                <a16:creationId xmlns:a16="http://schemas.microsoft.com/office/drawing/2014/main" id="{4A941CDB-4076-1049-B2AE-104CCF38E133}"/>
              </a:ext>
            </a:extLst>
          </p:cNvPr>
          <p:cNvSpPr/>
          <p:nvPr/>
        </p:nvSpPr>
        <p:spPr>
          <a:xfrm>
            <a:off x="324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IBM Maximo</a:t>
            </a:r>
            <a:endParaRPr lang="en-IN" sz="1200" dirty="0">
              <a:solidFill>
                <a:srgbClr val="000000"/>
              </a:solidFill>
              <a:latin typeface="Calibri" panose="020F0502020204030204" pitchFamily="34" charset="0"/>
              <a:cs typeface="Calibri" panose="020F0502020204030204" pitchFamily="34" charset="0"/>
            </a:endParaRPr>
          </a:p>
        </p:txBody>
      </p:sp>
      <p:sp>
        <p:nvSpPr>
          <p:cNvPr id="356" name="Rectangle 355">
            <a:extLst>
              <a:ext uri="{FF2B5EF4-FFF2-40B4-BE49-F238E27FC236}">
                <a16:creationId xmlns:a16="http://schemas.microsoft.com/office/drawing/2014/main" id="{11E113D1-BA47-3941-AB2A-1A7CA13023B7}"/>
              </a:ext>
            </a:extLst>
          </p:cNvPr>
          <p:cNvSpPr/>
          <p:nvPr/>
        </p:nvSpPr>
        <p:spPr>
          <a:xfrm>
            <a:off x="432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SmartPlant Foundation</a:t>
            </a:r>
            <a:endParaRPr lang="en-IN" sz="1200" dirty="0">
              <a:solidFill>
                <a:srgbClr val="000000"/>
              </a:solidFill>
              <a:latin typeface="Calibri" panose="020F0502020204030204" pitchFamily="34" charset="0"/>
              <a:cs typeface="Calibri" panose="020F0502020204030204" pitchFamily="34" charset="0"/>
            </a:endParaRPr>
          </a:p>
        </p:txBody>
      </p:sp>
      <p:sp>
        <p:nvSpPr>
          <p:cNvPr id="357" name="Rectangle 356">
            <a:extLst>
              <a:ext uri="{FF2B5EF4-FFF2-40B4-BE49-F238E27FC236}">
                <a16:creationId xmlns:a16="http://schemas.microsoft.com/office/drawing/2014/main" id="{4A6A05BF-2603-D148-88F7-56DFE6398922}"/>
              </a:ext>
            </a:extLst>
          </p:cNvPr>
          <p:cNvSpPr/>
          <p:nvPr/>
        </p:nvSpPr>
        <p:spPr>
          <a:xfrm>
            <a:off x="6480000" y="266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 name="Rectangle 357">
            <a:extLst>
              <a:ext uri="{FF2B5EF4-FFF2-40B4-BE49-F238E27FC236}">
                <a16:creationId xmlns:a16="http://schemas.microsoft.com/office/drawing/2014/main" id="{A98749C0-391E-1647-9544-1E82DBD5AB78}"/>
              </a:ext>
            </a:extLst>
          </p:cNvPr>
          <p:cNvSpPr/>
          <p:nvPr/>
        </p:nvSpPr>
        <p:spPr>
          <a:xfrm>
            <a:off x="6480000" y="2372244"/>
            <a:ext cx="3951439" cy="29858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Augmented Reality &amp; Virtual Reality</a:t>
            </a:r>
            <a:endParaRPr lang="en-IN" sz="1200" dirty="0">
              <a:solidFill>
                <a:srgbClr val="005585"/>
              </a:solidFill>
              <a:latin typeface="Calibri" panose="020F0502020204030204" pitchFamily="34" charset="0"/>
              <a:cs typeface="Calibri" panose="020F0502020204030204" pitchFamily="34" charset="0"/>
            </a:endParaRPr>
          </a:p>
        </p:txBody>
      </p:sp>
      <p:sp>
        <p:nvSpPr>
          <p:cNvPr id="359" name="Rectangle 358">
            <a:extLst>
              <a:ext uri="{FF2B5EF4-FFF2-40B4-BE49-F238E27FC236}">
                <a16:creationId xmlns:a16="http://schemas.microsoft.com/office/drawing/2014/main" id="{71BBD3BD-22DE-934D-A1F1-305B01817213}"/>
              </a:ext>
            </a:extLst>
          </p:cNvPr>
          <p:cNvSpPr/>
          <p:nvPr/>
        </p:nvSpPr>
        <p:spPr>
          <a:xfrm>
            <a:off x="702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0" name="Rectangle 359">
            <a:extLst>
              <a:ext uri="{FF2B5EF4-FFF2-40B4-BE49-F238E27FC236}">
                <a16:creationId xmlns:a16="http://schemas.microsoft.com/office/drawing/2014/main" id="{8DC95886-A4C5-CF41-A4BA-AAE73E90F4DC}"/>
              </a:ext>
            </a:extLst>
          </p:cNvPr>
          <p:cNvSpPr/>
          <p:nvPr/>
        </p:nvSpPr>
        <p:spPr>
          <a:xfrm>
            <a:off x="810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1" name="Rectangle 360">
            <a:extLst>
              <a:ext uri="{FF2B5EF4-FFF2-40B4-BE49-F238E27FC236}">
                <a16:creationId xmlns:a16="http://schemas.microsoft.com/office/drawing/2014/main" id="{DA5079EF-74B7-3D4E-BF8F-949C0E048569}"/>
              </a:ext>
            </a:extLst>
          </p:cNvPr>
          <p:cNvSpPr/>
          <p:nvPr/>
        </p:nvSpPr>
        <p:spPr>
          <a:xfrm>
            <a:off x="918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2" name="Rectangle 361">
            <a:extLst>
              <a:ext uri="{FF2B5EF4-FFF2-40B4-BE49-F238E27FC236}">
                <a16:creationId xmlns:a16="http://schemas.microsoft.com/office/drawing/2014/main" id="{F37D80B1-15C5-6849-98F4-8D204757A701}"/>
              </a:ext>
            </a:extLst>
          </p:cNvPr>
          <p:cNvSpPr/>
          <p:nvPr/>
        </p:nvSpPr>
        <p:spPr>
          <a:xfrm>
            <a:off x="1026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63" name="Rectangle 362">
            <a:extLst>
              <a:ext uri="{FF2B5EF4-FFF2-40B4-BE49-F238E27FC236}">
                <a16:creationId xmlns:a16="http://schemas.microsoft.com/office/drawing/2014/main" id="{5BC15E81-E444-8446-87E6-6C50D89E7C3E}"/>
              </a:ext>
            </a:extLst>
          </p:cNvPr>
          <p:cNvSpPr/>
          <p:nvPr/>
        </p:nvSpPr>
        <p:spPr>
          <a:xfrm>
            <a:off x="702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Levar</a:t>
            </a:r>
            <a:endParaRPr lang="en-IN" sz="1200" dirty="0">
              <a:solidFill>
                <a:srgbClr val="000000"/>
              </a:solidFill>
              <a:latin typeface="Calibri" panose="020F0502020204030204" pitchFamily="34" charset="0"/>
              <a:cs typeface="Calibri" panose="020F0502020204030204" pitchFamily="34" charset="0"/>
            </a:endParaRPr>
          </a:p>
        </p:txBody>
      </p:sp>
      <p:sp>
        <p:nvSpPr>
          <p:cNvPr id="364" name="Rectangle 363">
            <a:extLst>
              <a:ext uri="{FF2B5EF4-FFF2-40B4-BE49-F238E27FC236}">
                <a16:creationId xmlns:a16="http://schemas.microsoft.com/office/drawing/2014/main" id="{88520211-2EC6-2446-8786-0A5D07A12AB2}"/>
              </a:ext>
            </a:extLst>
          </p:cNvPr>
          <p:cNvSpPr/>
          <p:nvPr/>
        </p:nvSpPr>
        <p:spPr>
          <a:xfrm>
            <a:off x="810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A-Frame</a:t>
            </a:r>
            <a:endParaRPr lang="en-IN" sz="1200" dirty="0">
              <a:solidFill>
                <a:srgbClr val="000000"/>
              </a:solidFill>
              <a:latin typeface="Calibri" panose="020F0502020204030204" pitchFamily="34" charset="0"/>
              <a:cs typeface="Calibri" panose="020F0502020204030204" pitchFamily="34" charset="0"/>
            </a:endParaRPr>
          </a:p>
        </p:txBody>
      </p:sp>
      <p:sp>
        <p:nvSpPr>
          <p:cNvPr id="365" name="Rectangle 364">
            <a:extLst>
              <a:ext uri="{FF2B5EF4-FFF2-40B4-BE49-F238E27FC236}">
                <a16:creationId xmlns:a16="http://schemas.microsoft.com/office/drawing/2014/main" id="{C3ECFC49-3B36-D24F-A8DB-21B0B529D304}"/>
              </a:ext>
            </a:extLst>
          </p:cNvPr>
          <p:cNvSpPr/>
          <p:nvPr/>
        </p:nvSpPr>
        <p:spPr>
          <a:xfrm>
            <a:off x="918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Forge</a:t>
            </a:r>
            <a:endParaRPr lang="en-IN" sz="1200" dirty="0">
              <a:solidFill>
                <a:srgbClr val="000000"/>
              </a:solidFill>
              <a:latin typeface="Calibri" panose="020F0502020204030204" pitchFamily="34" charset="0"/>
              <a:cs typeface="Calibri" panose="020F0502020204030204" pitchFamily="34" charset="0"/>
            </a:endParaRPr>
          </a:p>
        </p:txBody>
      </p:sp>
      <p:sp>
        <p:nvSpPr>
          <p:cNvPr id="366" name="Rectangle 365">
            <a:extLst>
              <a:ext uri="{FF2B5EF4-FFF2-40B4-BE49-F238E27FC236}">
                <a16:creationId xmlns:a16="http://schemas.microsoft.com/office/drawing/2014/main" id="{61AC30BE-3FF5-FE42-97B5-B5DDC33E7CD9}"/>
              </a:ext>
            </a:extLst>
          </p:cNvPr>
          <p:cNvSpPr/>
          <p:nvPr/>
        </p:nvSpPr>
        <p:spPr>
          <a:xfrm>
            <a:off x="1026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67" name="Rectangle 366">
            <a:extLst>
              <a:ext uri="{FF2B5EF4-FFF2-40B4-BE49-F238E27FC236}">
                <a16:creationId xmlns:a16="http://schemas.microsoft.com/office/drawing/2014/main" id="{408D72E8-B3C5-1248-90D0-99368FB0BF40}"/>
              </a:ext>
            </a:extLst>
          </p:cNvPr>
          <p:cNvSpPr/>
          <p:nvPr/>
        </p:nvSpPr>
        <p:spPr>
          <a:xfrm>
            <a:off x="540000" y="406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68" name="Rectangle 367">
            <a:extLst>
              <a:ext uri="{FF2B5EF4-FFF2-40B4-BE49-F238E27FC236}">
                <a16:creationId xmlns:a16="http://schemas.microsoft.com/office/drawing/2014/main" id="{39B1BADE-A4E6-E64C-B235-B25C315F1C1C}"/>
              </a:ext>
            </a:extLst>
          </p:cNvPr>
          <p:cNvSpPr/>
          <p:nvPr/>
        </p:nvSpPr>
        <p:spPr>
          <a:xfrm>
            <a:off x="540000" y="3812244"/>
            <a:ext cx="3975117" cy="298896"/>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Automotive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69" name="Rectangle 368">
            <a:extLst>
              <a:ext uri="{FF2B5EF4-FFF2-40B4-BE49-F238E27FC236}">
                <a16:creationId xmlns:a16="http://schemas.microsoft.com/office/drawing/2014/main" id="{9D7AC48C-FA85-1444-904A-0B23CD6D769F}"/>
              </a:ext>
            </a:extLst>
          </p:cNvPr>
          <p:cNvSpPr/>
          <p:nvPr/>
        </p:nvSpPr>
        <p:spPr>
          <a:xfrm>
            <a:off x="108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0" name="Rectangle 369">
            <a:extLst>
              <a:ext uri="{FF2B5EF4-FFF2-40B4-BE49-F238E27FC236}">
                <a16:creationId xmlns:a16="http://schemas.microsoft.com/office/drawing/2014/main" id="{C41C3E55-04C9-5C43-B7A0-595D02010A14}"/>
              </a:ext>
            </a:extLst>
          </p:cNvPr>
          <p:cNvSpPr/>
          <p:nvPr/>
        </p:nvSpPr>
        <p:spPr>
          <a:xfrm>
            <a:off x="216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71" name="Rectangle 370">
            <a:extLst>
              <a:ext uri="{FF2B5EF4-FFF2-40B4-BE49-F238E27FC236}">
                <a16:creationId xmlns:a16="http://schemas.microsoft.com/office/drawing/2014/main" id="{A6EA8A69-919B-0642-A94D-0EE0C1CE4129}"/>
              </a:ext>
            </a:extLst>
          </p:cNvPr>
          <p:cNvSpPr/>
          <p:nvPr/>
        </p:nvSpPr>
        <p:spPr>
          <a:xfrm>
            <a:off x="324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72" name="Rectangle 371">
            <a:extLst>
              <a:ext uri="{FF2B5EF4-FFF2-40B4-BE49-F238E27FC236}">
                <a16:creationId xmlns:a16="http://schemas.microsoft.com/office/drawing/2014/main" id="{7BC17D0A-0237-DD41-8DF0-5260DC18EBFE}"/>
              </a:ext>
            </a:extLst>
          </p:cNvPr>
          <p:cNvSpPr/>
          <p:nvPr/>
        </p:nvSpPr>
        <p:spPr>
          <a:xfrm>
            <a:off x="432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73" name="Rectangle 372">
            <a:extLst>
              <a:ext uri="{FF2B5EF4-FFF2-40B4-BE49-F238E27FC236}">
                <a16:creationId xmlns:a16="http://schemas.microsoft.com/office/drawing/2014/main" id="{82E21894-1F72-1F44-BA8C-3857BA919FAF}"/>
              </a:ext>
            </a:extLst>
          </p:cNvPr>
          <p:cNvSpPr/>
          <p:nvPr/>
        </p:nvSpPr>
        <p:spPr>
          <a:xfrm>
            <a:off x="108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Manager SE</a:t>
            </a:r>
            <a:endParaRPr lang="en-IN" sz="1200" dirty="0">
              <a:solidFill>
                <a:srgbClr val="000000"/>
              </a:solidFill>
              <a:latin typeface="Calibri" panose="020F0502020204030204" pitchFamily="34" charset="0"/>
              <a:cs typeface="Calibri" panose="020F0502020204030204" pitchFamily="34" charset="0"/>
            </a:endParaRPr>
          </a:p>
        </p:txBody>
      </p:sp>
      <p:sp>
        <p:nvSpPr>
          <p:cNvPr id="374" name="Rectangle 373">
            <a:extLst>
              <a:ext uri="{FF2B5EF4-FFF2-40B4-BE49-F238E27FC236}">
                <a16:creationId xmlns:a16="http://schemas.microsoft.com/office/drawing/2014/main" id="{60A921DE-B5A2-574B-9F97-118A5B013926}"/>
              </a:ext>
            </a:extLst>
          </p:cNvPr>
          <p:cNvSpPr/>
          <p:nvPr/>
        </p:nvSpPr>
        <p:spPr>
          <a:xfrm>
            <a:off x="216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75" name="Rectangle 374">
            <a:extLst>
              <a:ext uri="{FF2B5EF4-FFF2-40B4-BE49-F238E27FC236}">
                <a16:creationId xmlns:a16="http://schemas.microsoft.com/office/drawing/2014/main" id="{68F65966-5F7B-2245-A38F-A3B2CA4C462D}"/>
              </a:ext>
            </a:extLst>
          </p:cNvPr>
          <p:cNvSpPr/>
          <p:nvPr/>
        </p:nvSpPr>
        <p:spPr>
          <a:xfrm>
            <a:off x="324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76" name="Rectangle 375">
            <a:extLst>
              <a:ext uri="{FF2B5EF4-FFF2-40B4-BE49-F238E27FC236}">
                <a16:creationId xmlns:a16="http://schemas.microsoft.com/office/drawing/2014/main" id="{C87F0FB0-DAD5-154F-8A74-C51FC3806134}"/>
              </a:ext>
            </a:extLst>
          </p:cNvPr>
          <p:cNvSpPr/>
          <p:nvPr/>
        </p:nvSpPr>
        <p:spPr>
          <a:xfrm>
            <a:off x="432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77" name="Rectangle 376">
            <a:extLst>
              <a:ext uri="{FF2B5EF4-FFF2-40B4-BE49-F238E27FC236}">
                <a16:creationId xmlns:a16="http://schemas.microsoft.com/office/drawing/2014/main" id="{3A2E54CD-F2FD-EC4A-9F3C-3E880964CFD8}"/>
              </a:ext>
            </a:extLst>
          </p:cNvPr>
          <p:cNvSpPr/>
          <p:nvPr/>
        </p:nvSpPr>
        <p:spPr>
          <a:xfrm>
            <a:off x="540000" y="550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78" name="Rectangle 377">
            <a:extLst>
              <a:ext uri="{FF2B5EF4-FFF2-40B4-BE49-F238E27FC236}">
                <a16:creationId xmlns:a16="http://schemas.microsoft.com/office/drawing/2014/main" id="{06015FE7-078A-1543-81D5-5AA9375CF6B2}"/>
              </a:ext>
            </a:extLst>
          </p:cNvPr>
          <p:cNvSpPr/>
          <p:nvPr/>
        </p:nvSpPr>
        <p:spPr>
          <a:xfrm>
            <a:off x="540000" y="5252244"/>
            <a:ext cx="3961430" cy="271129"/>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Blockchain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79" name="Rectangle 378">
            <a:extLst>
              <a:ext uri="{FF2B5EF4-FFF2-40B4-BE49-F238E27FC236}">
                <a16:creationId xmlns:a16="http://schemas.microsoft.com/office/drawing/2014/main" id="{23BF63F0-938B-E34C-A13D-8F01C5E03EA9}"/>
              </a:ext>
            </a:extLst>
          </p:cNvPr>
          <p:cNvSpPr/>
          <p:nvPr/>
        </p:nvSpPr>
        <p:spPr>
          <a:xfrm>
            <a:off x="108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0" name="Rectangle 379">
            <a:extLst>
              <a:ext uri="{FF2B5EF4-FFF2-40B4-BE49-F238E27FC236}">
                <a16:creationId xmlns:a16="http://schemas.microsoft.com/office/drawing/2014/main" id="{ABC0AA17-43F7-874F-9F24-3F71F2D10A96}"/>
              </a:ext>
            </a:extLst>
          </p:cNvPr>
          <p:cNvSpPr/>
          <p:nvPr/>
        </p:nvSpPr>
        <p:spPr>
          <a:xfrm>
            <a:off x="216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81" name="Rectangle 380">
            <a:extLst>
              <a:ext uri="{FF2B5EF4-FFF2-40B4-BE49-F238E27FC236}">
                <a16:creationId xmlns:a16="http://schemas.microsoft.com/office/drawing/2014/main" id="{FB989382-D446-824E-A95E-3DE6472F635C}"/>
              </a:ext>
            </a:extLst>
          </p:cNvPr>
          <p:cNvSpPr/>
          <p:nvPr/>
        </p:nvSpPr>
        <p:spPr>
          <a:xfrm>
            <a:off x="324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82" name="Rectangle 381">
            <a:extLst>
              <a:ext uri="{FF2B5EF4-FFF2-40B4-BE49-F238E27FC236}">
                <a16:creationId xmlns:a16="http://schemas.microsoft.com/office/drawing/2014/main" id="{E7CC459C-74BD-A444-A614-51ADE02D8A09}"/>
              </a:ext>
            </a:extLst>
          </p:cNvPr>
          <p:cNvSpPr/>
          <p:nvPr/>
        </p:nvSpPr>
        <p:spPr>
          <a:xfrm>
            <a:off x="432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83" name="Rectangle 382">
            <a:extLst>
              <a:ext uri="{FF2B5EF4-FFF2-40B4-BE49-F238E27FC236}">
                <a16:creationId xmlns:a16="http://schemas.microsoft.com/office/drawing/2014/main" id="{C66AFA96-FD08-A142-84D6-938D2DC9EB8C}"/>
              </a:ext>
            </a:extLst>
          </p:cNvPr>
          <p:cNvSpPr/>
          <p:nvPr/>
        </p:nvSpPr>
        <p:spPr>
          <a:xfrm>
            <a:off x="108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BlockFi</a:t>
            </a:r>
            <a:endParaRPr lang="en-IN" sz="1200" dirty="0">
              <a:solidFill>
                <a:srgbClr val="000000"/>
              </a:solidFill>
              <a:latin typeface="Calibri" panose="020F0502020204030204" pitchFamily="34" charset="0"/>
              <a:cs typeface="Calibri" panose="020F0502020204030204" pitchFamily="34" charset="0"/>
            </a:endParaRPr>
          </a:p>
        </p:txBody>
      </p:sp>
      <p:sp>
        <p:nvSpPr>
          <p:cNvPr id="384" name="Rectangle 383">
            <a:extLst>
              <a:ext uri="{FF2B5EF4-FFF2-40B4-BE49-F238E27FC236}">
                <a16:creationId xmlns:a16="http://schemas.microsoft.com/office/drawing/2014/main" id="{542A4570-A4A2-954F-964B-5BF60709FA78}"/>
              </a:ext>
            </a:extLst>
          </p:cNvPr>
          <p:cNvSpPr/>
          <p:nvPr/>
        </p:nvSpPr>
        <p:spPr>
          <a:xfrm>
            <a:off x="216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85" name="Rectangle 384">
            <a:extLst>
              <a:ext uri="{FF2B5EF4-FFF2-40B4-BE49-F238E27FC236}">
                <a16:creationId xmlns:a16="http://schemas.microsoft.com/office/drawing/2014/main" id="{9B376E9D-6EB1-9044-A961-B8CC0866D2A2}"/>
              </a:ext>
            </a:extLst>
          </p:cNvPr>
          <p:cNvSpPr/>
          <p:nvPr/>
        </p:nvSpPr>
        <p:spPr>
          <a:xfrm>
            <a:off x="324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86" name="Rectangle 385">
            <a:extLst>
              <a:ext uri="{FF2B5EF4-FFF2-40B4-BE49-F238E27FC236}">
                <a16:creationId xmlns:a16="http://schemas.microsoft.com/office/drawing/2014/main" id="{F90D2397-6E1B-3146-A4D5-266B6B9CCFA7}"/>
              </a:ext>
            </a:extLst>
          </p:cNvPr>
          <p:cNvSpPr/>
          <p:nvPr/>
        </p:nvSpPr>
        <p:spPr>
          <a:xfrm>
            <a:off x="432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87" name="Rectangle 386">
            <a:extLst>
              <a:ext uri="{FF2B5EF4-FFF2-40B4-BE49-F238E27FC236}">
                <a16:creationId xmlns:a16="http://schemas.microsoft.com/office/drawing/2014/main" id="{C25E1121-522C-6A40-8D02-0C736FCBA436}"/>
              </a:ext>
            </a:extLst>
          </p:cNvPr>
          <p:cNvSpPr/>
          <p:nvPr/>
        </p:nvSpPr>
        <p:spPr>
          <a:xfrm>
            <a:off x="6480000" y="410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88" name="Rectangle 387">
            <a:extLst>
              <a:ext uri="{FF2B5EF4-FFF2-40B4-BE49-F238E27FC236}">
                <a16:creationId xmlns:a16="http://schemas.microsoft.com/office/drawing/2014/main" id="{F77BBAC3-521B-1844-A374-79402326228F}"/>
              </a:ext>
            </a:extLst>
          </p:cNvPr>
          <p:cNvSpPr/>
          <p:nvPr/>
        </p:nvSpPr>
        <p:spPr>
          <a:xfrm>
            <a:off x="6480000" y="3812244"/>
            <a:ext cx="3923505" cy="315273"/>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Big Data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89" name="Rectangle 388">
            <a:extLst>
              <a:ext uri="{FF2B5EF4-FFF2-40B4-BE49-F238E27FC236}">
                <a16:creationId xmlns:a16="http://schemas.microsoft.com/office/drawing/2014/main" id="{CCBD23E2-C68F-AA41-B386-954D5A30116E}"/>
              </a:ext>
            </a:extLst>
          </p:cNvPr>
          <p:cNvSpPr/>
          <p:nvPr/>
        </p:nvSpPr>
        <p:spPr>
          <a:xfrm>
            <a:off x="702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0" name="Rectangle 389">
            <a:extLst>
              <a:ext uri="{FF2B5EF4-FFF2-40B4-BE49-F238E27FC236}">
                <a16:creationId xmlns:a16="http://schemas.microsoft.com/office/drawing/2014/main" id="{1A7BB21A-54DE-0540-9E45-0B2798C2A65D}"/>
              </a:ext>
            </a:extLst>
          </p:cNvPr>
          <p:cNvSpPr/>
          <p:nvPr/>
        </p:nvSpPr>
        <p:spPr>
          <a:xfrm>
            <a:off x="810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1" name="Rectangle 390">
            <a:extLst>
              <a:ext uri="{FF2B5EF4-FFF2-40B4-BE49-F238E27FC236}">
                <a16:creationId xmlns:a16="http://schemas.microsoft.com/office/drawing/2014/main" id="{83831286-4983-EE48-B3B5-44D530E397B0}"/>
              </a:ext>
            </a:extLst>
          </p:cNvPr>
          <p:cNvSpPr/>
          <p:nvPr/>
        </p:nvSpPr>
        <p:spPr>
          <a:xfrm>
            <a:off x="918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2" name="Rectangle 391">
            <a:extLst>
              <a:ext uri="{FF2B5EF4-FFF2-40B4-BE49-F238E27FC236}">
                <a16:creationId xmlns:a16="http://schemas.microsoft.com/office/drawing/2014/main" id="{E6D204F5-4831-5148-B70F-D1D1B9684683}"/>
              </a:ext>
            </a:extLst>
          </p:cNvPr>
          <p:cNvSpPr/>
          <p:nvPr/>
        </p:nvSpPr>
        <p:spPr>
          <a:xfrm>
            <a:off x="1026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3" name="Rectangle 392">
            <a:extLst>
              <a:ext uri="{FF2B5EF4-FFF2-40B4-BE49-F238E27FC236}">
                <a16:creationId xmlns:a16="http://schemas.microsoft.com/office/drawing/2014/main" id="{04640DF7-4687-054D-BD5C-EB58CAB9741E}"/>
              </a:ext>
            </a:extLst>
          </p:cNvPr>
          <p:cNvSpPr/>
          <p:nvPr/>
        </p:nvSpPr>
        <p:spPr>
          <a:xfrm>
            <a:off x="702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Azure Cosmos DB</a:t>
            </a:r>
            <a:endParaRPr lang="en-IN" sz="1200" dirty="0">
              <a:solidFill>
                <a:srgbClr val="000000"/>
              </a:solidFill>
              <a:latin typeface="Calibri" panose="020F0502020204030204" pitchFamily="34" charset="0"/>
              <a:cs typeface="Calibri" panose="020F0502020204030204" pitchFamily="34" charset="0"/>
            </a:endParaRPr>
          </a:p>
        </p:txBody>
      </p:sp>
      <p:sp>
        <p:nvSpPr>
          <p:cNvPr id="394" name="Rectangle 393">
            <a:extLst>
              <a:ext uri="{FF2B5EF4-FFF2-40B4-BE49-F238E27FC236}">
                <a16:creationId xmlns:a16="http://schemas.microsoft.com/office/drawing/2014/main" id="{66CA35DF-6000-0340-85A8-C9E864E1164D}"/>
              </a:ext>
            </a:extLst>
          </p:cNvPr>
          <p:cNvSpPr/>
          <p:nvPr/>
        </p:nvSpPr>
        <p:spPr>
          <a:xfrm>
            <a:off x="810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Microsoft Access</a:t>
            </a:r>
            <a:endParaRPr lang="en-IN" sz="1200" dirty="0">
              <a:solidFill>
                <a:srgbClr val="000000"/>
              </a:solidFill>
              <a:latin typeface="Calibri" panose="020F0502020204030204" pitchFamily="34" charset="0"/>
              <a:cs typeface="Calibri" panose="020F0502020204030204" pitchFamily="34" charset="0"/>
            </a:endParaRPr>
          </a:p>
        </p:txBody>
      </p:sp>
      <p:sp>
        <p:nvSpPr>
          <p:cNvPr id="395" name="Rectangle 394">
            <a:extLst>
              <a:ext uri="{FF2B5EF4-FFF2-40B4-BE49-F238E27FC236}">
                <a16:creationId xmlns:a16="http://schemas.microsoft.com/office/drawing/2014/main" id="{220ADEEC-6B80-914B-ACDC-583BEFE1DFE2}"/>
              </a:ext>
            </a:extLst>
          </p:cNvPr>
          <p:cNvSpPr/>
          <p:nvPr/>
        </p:nvSpPr>
        <p:spPr>
          <a:xfrm>
            <a:off x="918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Apache Hadoop</a:t>
            </a:r>
            <a:endParaRPr lang="en-IN" sz="1200" dirty="0">
              <a:solidFill>
                <a:srgbClr val="000000"/>
              </a:solidFill>
              <a:latin typeface="Calibri" panose="020F0502020204030204" pitchFamily="34" charset="0"/>
              <a:cs typeface="Calibri" panose="020F0502020204030204" pitchFamily="34" charset="0"/>
            </a:endParaRPr>
          </a:p>
        </p:txBody>
      </p:sp>
      <p:sp>
        <p:nvSpPr>
          <p:cNvPr id="396" name="Rectangle 395">
            <a:extLst>
              <a:ext uri="{FF2B5EF4-FFF2-40B4-BE49-F238E27FC236}">
                <a16:creationId xmlns:a16="http://schemas.microsoft.com/office/drawing/2014/main" id="{676F2031-BACD-954B-BC71-3315E7838B32}"/>
              </a:ext>
            </a:extLst>
          </p:cNvPr>
          <p:cNvSpPr/>
          <p:nvPr/>
        </p:nvSpPr>
        <p:spPr>
          <a:xfrm>
            <a:off x="1026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Apache Spark for Azure HDInsight</a:t>
            </a:r>
            <a:endParaRPr lang="en-IN" sz="1200" dirty="0">
              <a:solidFill>
                <a:srgbClr val="000000"/>
              </a:solidFill>
              <a:latin typeface="Calibri" panose="020F0502020204030204" pitchFamily="34" charset="0"/>
              <a:cs typeface="Calibri" panose="020F0502020204030204" pitchFamily="34" charset="0"/>
            </a:endParaRPr>
          </a:p>
        </p:txBody>
      </p:sp>
      <p:sp>
        <p:nvSpPr>
          <p:cNvPr id="417" name="Rectangle 416">
            <a:extLst>
              <a:ext uri="{FF2B5EF4-FFF2-40B4-BE49-F238E27FC236}">
                <a16:creationId xmlns:a16="http://schemas.microsoft.com/office/drawing/2014/main" id="{4DBF94C4-0B8E-BC4E-AAA6-9DD97DD20C40}"/>
              </a:ext>
            </a:extLst>
          </p:cNvPr>
          <p:cNvSpPr/>
          <p:nvPr/>
        </p:nvSpPr>
        <p:spPr>
          <a:xfrm>
            <a:off x="6480000" y="550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418" name="Rectangle 417">
            <a:extLst>
              <a:ext uri="{FF2B5EF4-FFF2-40B4-BE49-F238E27FC236}">
                <a16:creationId xmlns:a16="http://schemas.microsoft.com/office/drawing/2014/main" id="{DECF1082-C470-CC4C-880A-621CCEB6CF06}"/>
              </a:ext>
            </a:extLst>
          </p:cNvPr>
          <p:cNvSpPr/>
          <p:nvPr/>
        </p:nvSpPr>
        <p:spPr>
          <a:xfrm>
            <a:off x="6480000" y="5252244"/>
            <a:ext cx="3961430" cy="27113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Cloud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419" name="Rectangle 418">
            <a:extLst>
              <a:ext uri="{FF2B5EF4-FFF2-40B4-BE49-F238E27FC236}">
                <a16:creationId xmlns:a16="http://schemas.microsoft.com/office/drawing/2014/main" id="{4455ABB6-B381-344A-9C24-0A233B9BC3D3}"/>
              </a:ext>
            </a:extLst>
          </p:cNvPr>
          <p:cNvSpPr/>
          <p:nvPr/>
        </p:nvSpPr>
        <p:spPr>
          <a:xfrm>
            <a:off x="702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0" name="Rectangle 419">
            <a:extLst>
              <a:ext uri="{FF2B5EF4-FFF2-40B4-BE49-F238E27FC236}">
                <a16:creationId xmlns:a16="http://schemas.microsoft.com/office/drawing/2014/main" id="{2A2DC3E8-67D3-AD4C-930D-B9721A740794}"/>
              </a:ext>
            </a:extLst>
          </p:cNvPr>
          <p:cNvSpPr/>
          <p:nvPr/>
        </p:nvSpPr>
        <p:spPr>
          <a:xfrm>
            <a:off x="810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1" name="Rectangle 420">
            <a:extLst>
              <a:ext uri="{FF2B5EF4-FFF2-40B4-BE49-F238E27FC236}">
                <a16:creationId xmlns:a16="http://schemas.microsoft.com/office/drawing/2014/main" id="{5328BA12-C9C5-C348-94A4-25C6780F066B}"/>
              </a:ext>
            </a:extLst>
          </p:cNvPr>
          <p:cNvSpPr/>
          <p:nvPr/>
        </p:nvSpPr>
        <p:spPr>
          <a:xfrm>
            <a:off x="918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2" name="Rectangle 421">
            <a:extLst>
              <a:ext uri="{FF2B5EF4-FFF2-40B4-BE49-F238E27FC236}">
                <a16:creationId xmlns:a16="http://schemas.microsoft.com/office/drawing/2014/main" id="{C7B7DB17-C95E-D24D-BDEB-D355428442B8}"/>
              </a:ext>
            </a:extLst>
          </p:cNvPr>
          <p:cNvSpPr/>
          <p:nvPr/>
        </p:nvSpPr>
        <p:spPr>
          <a:xfrm>
            <a:off x="1026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3" name="Rectangle 422">
            <a:extLst>
              <a:ext uri="{FF2B5EF4-FFF2-40B4-BE49-F238E27FC236}">
                <a16:creationId xmlns:a16="http://schemas.microsoft.com/office/drawing/2014/main" id="{38247720-2D44-C141-AFE7-FB03C51C10E1}"/>
              </a:ext>
            </a:extLst>
          </p:cNvPr>
          <p:cNvSpPr/>
          <p:nvPr/>
        </p:nvSpPr>
        <p:spPr>
          <a:xfrm>
            <a:off x="702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AWS</a:t>
            </a:r>
            <a:endParaRPr lang="en-IN" sz="1200" dirty="0">
              <a:solidFill>
                <a:srgbClr val="000000"/>
              </a:solidFill>
              <a:latin typeface="Calibri" panose="020F0502020204030204" pitchFamily="34" charset="0"/>
              <a:cs typeface="Calibri" panose="020F0502020204030204" pitchFamily="34" charset="0"/>
            </a:endParaRPr>
          </a:p>
        </p:txBody>
      </p:sp>
      <p:sp>
        <p:nvSpPr>
          <p:cNvPr id="424" name="Rectangle 423">
            <a:extLst>
              <a:ext uri="{FF2B5EF4-FFF2-40B4-BE49-F238E27FC236}">
                <a16:creationId xmlns:a16="http://schemas.microsoft.com/office/drawing/2014/main" id="{614DC326-3CA0-944B-B661-6790D4F6B733}"/>
              </a:ext>
            </a:extLst>
          </p:cNvPr>
          <p:cNvSpPr/>
          <p:nvPr/>
        </p:nvSpPr>
        <p:spPr>
          <a:xfrm>
            <a:off x="810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ServiceNow Now Platform</a:t>
            </a:r>
            <a:endParaRPr lang="en-IN" sz="1200" dirty="0">
              <a:solidFill>
                <a:srgbClr val="000000"/>
              </a:solidFill>
              <a:latin typeface="Calibri" panose="020F0502020204030204" pitchFamily="34" charset="0"/>
              <a:cs typeface="Calibri" panose="020F0502020204030204" pitchFamily="34" charset="0"/>
            </a:endParaRPr>
          </a:p>
        </p:txBody>
      </p:sp>
      <p:sp>
        <p:nvSpPr>
          <p:cNvPr id="425" name="Rectangle 424">
            <a:extLst>
              <a:ext uri="{FF2B5EF4-FFF2-40B4-BE49-F238E27FC236}">
                <a16:creationId xmlns:a16="http://schemas.microsoft.com/office/drawing/2014/main" id="{13A44596-301A-4449-86F0-0B0EB15E76E2}"/>
              </a:ext>
            </a:extLst>
          </p:cNvPr>
          <p:cNvSpPr/>
          <p:nvPr/>
        </p:nvSpPr>
        <p:spPr>
          <a:xfrm>
            <a:off x="918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Microsoft Azure</a:t>
            </a:r>
            <a:endParaRPr lang="en-IN" sz="1200" dirty="0">
              <a:solidFill>
                <a:srgbClr val="000000"/>
              </a:solidFill>
              <a:latin typeface="Calibri" panose="020F0502020204030204" pitchFamily="34" charset="0"/>
              <a:cs typeface="Calibri" panose="020F0502020204030204" pitchFamily="34" charset="0"/>
            </a:endParaRPr>
          </a:p>
        </p:txBody>
      </p:sp>
      <p:sp>
        <p:nvSpPr>
          <p:cNvPr id="426" name="Rectangle 425">
            <a:extLst>
              <a:ext uri="{FF2B5EF4-FFF2-40B4-BE49-F238E27FC236}">
                <a16:creationId xmlns:a16="http://schemas.microsoft.com/office/drawing/2014/main" id="{6FE3AD94-D792-DE48-9C6F-FC8D893715F1}"/>
              </a:ext>
            </a:extLst>
          </p:cNvPr>
          <p:cNvSpPr/>
          <p:nvPr/>
        </p:nvSpPr>
        <p:spPr>
          <a:xfrm>
            <a:off x="1026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AWS lambda</a:t>
            </a:r>
            <a:endParaRPr lang="en-IN" sz="1200" dirty="0">
              <a:solidFill>
                <a:srgbClr val="000000"/>
              </a:solidFill>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80CBA9F4-4200-900B-F15B-BCA73A75BBFF}"/>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rPr>
              <a:t>Technology Stack</a:t>
            </a:r>
            <a:endPar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endParaRPr>
          </a:p>
        </p:txBody>
      </p:sp>
      <p:sp>
        <p:nvSpPr>
          <p:cNvPr id="5" name="TextBox 4">
            <a:extLst>
              <a:ext uri="{FF2B5EF4-FFF2-40B4-BE49-F238E27FC236}">
                <a16:creationId xmlns:a16="http://schemas.microsoft.com/office/drawing/2014/main" id="{74007F4E-48B5-952B-79D6-DBFDC9D86F55}"/>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The tools listed above are not exhaustive.</a:t>
            </a:r>
          </a:p>
        </p:txBody>
      </p:sp>
      <p:pic>
        <p:nvPicPr>
          <p:cNvPr id="427" name="Picture 426" descr="image.png"/>
          <p:cNvPicPr>
            <a:picLocks noChangeAspect="1"/>
          </p:cNvPicPr>
          <p:nvPr/>
        </p:nvPicPr>
        <p:blipFill>
          <a:blip r:embed="rId2"/>
          <a:stretch>
            <a:fillRect/>
          </a:stretch>
        </p:blipFill>
        <p:spPr>
          <a:xfrm>
            <a:off x="1320450" y="1364344"/>
            <a:ext cx="419100" cy="431800"/>
          </a:xfrm>
          <a:prstGeom prst="rect">
            <a:avLst/>
          </a:prstGeom>
        </p:spPr>
      </p:pic>
      <p:pic>
        <p:nvPicPr>
          <p:cNvPr id="428" name="Picture 427" descr="image.png"/>
          <p:cNvPicPr>
            <a:picLocks noChangeAspect="1"/>
          </p:cNvPicPr>
          <p:nvPr/>
        </p:nvPicPr>
        <p:blipFill>
          <a:blip r:embed="rId3"/>
          <a:stretch>
            <a:fillRect/>
          </a:stretch>
        </p:blipFill>
        <p:spPr>
          <a:xfrm>
            <a:off x="2394100" y="1364344"/>
            <a:ext cx="431800" cy="431800"/>
          </a:xfrm>
          <a:prstGeom prst="rect">
            <a:avLst/>
          </a:prstGeom>
        </p:spPr>
      </p:pic>
      <p:pic>
        <p:nvPicPr>
          <p:cNvPr id="429" name="Picture 428" descr="image.png"/>
          <p:cNvPicPr>
            <a:picLocks noChangeAspect="1"/>
          </p:cNvPicPr>
          <p:nvPr/>
        </p:nvPicPr>
        <p:blipFill>
          <a:blip r:embed="rId4"/>
          <a:stretch>
            <a:fillRect/>
          </a:stretch>
        </p:blipFill>
        <p:spPr>
          <a:xfrm>
            <a:off x="3258200" y="1364344"/>
            <a:ext cx="863600" cy="431800"/>
          </a:xfrm>
          <a:prstGeom prst="rect">
            <a:avLst/>
          </a:prstGeom>
        </p:spPr>
      </p:pic>
      <p:pic>
        <p:nvPicPr>
          <p:cNvPr id="430" name="Picture 429" descr="image.png"/>
          <p:cNvPicPr>
            <a:picLocks noChangeAspect="1"/>
          </p:cNvPicPr>
          <p:nvPr/>
        </p:nvPicPr>
        <p:blipFill>
          <a:blip r:embed="rId5"/>
          <a:stretch>
            <a:fillRect/>
          </a:stretch>
        </p:blipFill>
        <p:spPr>
          <a:xfrm>
            <a:off x="4554100" y="1364344"/>
            <a:ext cx="431800" cy="431800"/>
          </a:xfrm>
          <a:prstGeom prst="rect">
            <a:avLst/>
          </a:prstGeom>
        </p:spPr>
      </p:pic>
      <p:pic>
        <p:nvPicPr>
          <p:cNvPr id="431" name="Picture 430" descr="image.png"/>
          <p:cNvPicPr>
            <a:picLocks noChangeAspect="1"/>
          </p:cNvPicPr>
          <p:nvPr/>
        </p:nvPicPr>
        <p:blipFill>
          <a:blip r:embed="rId6"/>
          <a:stretch>
            <a:fillRect/>
          </a:stretch>
        </p:blipFill>
        <p:spPr>
          <a:xfrm>
            <a:off x="7025500" y="1478644"/>
            <a:ext cx="889000" cy="203200"/>
          </a:xfrm>
          <a:prstGeom prst="rect">
            <a:avLst/>
          </a:prstGeom>
        </p:spPr>
      </p:pic>
      <p:pic>
        <p:nvPicPr>
          <p:cNvPr id="432" name="Picture 431" descr="image.png"/>
          <p:cNvPicPr>
            <a:picLocks noChangeAspect="1"/>
          </p:cNvPicPr>
          <p:nvPr/>
        </p:nvPicPr>
        <p:blipFill>
          <a:blip r:embed="rId7"/>
          <a:stretch>
            <a:fillRect/>
          </a:stretch>
        </p:blipFill>
        <p:spPr>
          <a:xfrm>
            <a:off x="8302350" y="1364344"/>
            <a:ext cx="495300" cy="431800"/>
          </a:xfrm>
          <a:prstGeom prst="rect">
            <a:avLst/>
          </a:prstGeom>
        </p:spPr>
      </p:pic>
      <p:pic>
        <p:nvPicPr>
          <p:cNvPr id="433" name="Picture 432" descr="image.png"/>
          <p:cNvPicPr>
            <a:picLocks noChangeAspect="1"/>
          </p:cNvPicPr>
          <p:nvPr/>
        </p:nvPicPr>
        <p:blipFill>
          <a:blip r:embed="rId8"/>
          <a:stretch>
            <a:fillRect/>
          </a:stretch>
        </p:blipFill>
        <p:spPr>
          <a:xfrm>
            <a:off x="9185500" y="1421051"/>
            <a:ext cx="889000" cy="317500"/>
          </a:xfrm>
          <a:prstGeom prst="rect">
            <a:avLst/>
          </a:prstGeom>
        </p:spPr>
      </p:pic>
      <p:pic>
        <p:nvPicPr>
          <p:cNvPr id="434" name="Picture 433" descr="image.png"/>
          <p:cNvPicPr>
            <a:picLocks noChangeAspect="1"/>
          </p:cNvPicPr>
          <p:nvPr/>
        </p:nvPicPr>
        <p:blipFill>
          <a:blip r:embed="rId9"/>
          <a:stretch>
            <a:fillRect/>
          </a:stretch>
        </p:blipFill>
        <p:spPr>
          <a:xfrm>
            <a:off x="10265500" y="1377044"/>
            <a:ext cx="889000" cy="406400"/>
          </a:xfrm>
          <a:prstGeom prst="rect">
            <a:avLst/>
          </a:prstGeom>
        </p:spPr>
      </p:pic>
      <p:pic>
        <p:nvPicPr>
          <p:cNvPr id="435" name="Picture 434" descr="image.png"/>
          <p:cNvPicPr>
            <a:picLocks noChangeAspect="1"/>
          </p:cNvPicPr>
          <p:nvPr/>
        </p:nvPicPr>
        <p:blipFill>
          <a:blip r:embed="rId10"/>
          <a:stretch>
            <a:fillRect/>
          </a:stretch>
        </p:blipFill>
        <p:spPr>
          <a:xfrm>
            <a:off x="1314100" y="2768344"/>
            <a:ext cx="431800" cy="431800"/>
          </a:xfrm>
          <a:prstGeom prst="rect">
            <a:avLst/>
          </a:prstGeom>
        </p:spPr>
      </p:pic>
      <p:pic>
        <p:nvPicPr>
          <p:cNvPr id="436" name="Picture 435" descr="image.png"/>
          <p:cNvPicPr>
            <a:picLocks noChangeAspect="1"/>
          </p:cNvPicPr>
          <p:nvPr/>
        </p:nvPicPr>
        <p:blipFill>
          <a:blip r:embed="rId11"/>
          <a:stretch>
            <a:fillRect/>
          </a:stretch>
        </p:blipFill>
        <p:spPr>
          <a:xfrm>
            <a:off x="2443439" y="2771826"/>
            <a:ext cx="419100" cy="419100"/>
          </a:xfrm>
          <a:prstGeom prst="rect">
            <a:avLst/>
          </a:prstGeom>
        </p:spPr>
      </p:pic>
      <p:pic>
        <p:nvPicPr>
          <p:cNvPr id="437" name="Picture 436" descr="image.png"/>
          <p:cNvPicPr>
            <a:picLocks noChangeAspect="1"/>
          </p:cNvPicPr>
          <p:nvPr/>
        </p:nvPicPr>
        <p:blipFill>
          <a:blip r:embed="rId12"/>
          <a:stretch>
            <a:fillRect/>
          </a:stretch>
        </p:blipFill>
        <p:spPr>
          <a:xfrm>
            <a:off x="3244039" y="2810938"/>
            <a:ext cx="977900" cy="355600"/>
          </a:xfrm>
          <a:prstGeom prst="rect">
            <a:avLst/>
          </a:prstGeom>
        </p:spPr>
      </p:pic>
      <p:pic>
        <p:nvPicPr>
          <p:cNvPr id="438" name="Picture 437" descr="image.png"/>
          <p:cNvPicPr>
            <a:picLocks noChangeAspect="1"/>
          </p:cNvPicPr>
          <p:nvPr/>
        </p:nvPicPr>
        <p:blipFill>
          <a:blip r:embed="rId13"/>
          <a:stretch>
            <a:fillRect/>
          </a:stretch>
        </p:blipFill>
        <p:spPr>
          <a:xfrm>
            <a:off x="4554100" y="2768344"/>
            <a:ext cx="431800" cy="431800"/>
          </a:xfrm>
          <a:prstGeom prst="rect">
            <a:avLst/>
          </a:prstGeom>
        </p:spPr>
      </p:pic>
      <p:pic>
        <p:nvPicPr>
          <p:cNvPr id="439" name="Picture 438" descr="image.png"/>
          <p:cNvPicPr>
            <a:picLocks noChangeAspect="1"/>
          </p:cNvPicPr>
          <p:nvPr/>
        </p:nvPicPr>
        <p:blipFill>
          <a:blip r:embed="rId14"/>
          <a:stretch>
            <a:fillRect/>
          </a:stretch>
        </p:blipFill>
        <p:spPr>
          <a:xfrm>
            <a:off x="7254100" y="2804344"/>
            <a:ext cx="431800" cy="431800"/>
          </a:xfrm>
          <a:prstGeom prst="rect">
            <a:avLst/>
          </a:prstGeom>
        </p:spPr>
      </p:pic>
      <p:pic>
        <p:nvPicPr>
          <p:cNvPr id="440" name="Picture 439" descr="image.png"/>
          <p:cNvPicPr>
            <a:picLocks noChangeAspect="1"/>
          </p:cNvPicPr>
          <p:nvPr/>
        </p:nvPicPr>
        <p:blipFill>
          <a:blip r:embed="rId15"/>
          <a:stretch>
            <a:fillRect/>
          </a:stretch>
        </p:blipFill>
        <p:spPr>
          <a:xfrm>
            <a:off x="8334100" y="2804344"/>
            <a:ext cx="431800" cy="431800"/>
          </a:xfrm>
          <a:prstGeom prst="rect">
            <a:avLst/>
          </a:prstGeom>
        </p:spPr>
      </p:pic>
      <p:pic>
        <p:nvPicPr>
          <p:cNvPr id="441" name="Picture 440" descr="image.png"/>
          <p:cNvPicPr>
            <a:picLocks noChangeAspect="1"/>
          </p:cNvPicPr>
          <p:nvPr/>
        </p:nvPicPr>
        <p:blipFill>
          <a:blip r:embed="rId16"/>
          <a:stretch>
            <a:fillRect/>
          </a:stretch>
        </p:blipFill>
        <p:spPr>
          <a:xfrm>
            <a:off x="9185500" y="2905944"/>
            <a:ext cx="889000" cy="228600"/>
          </a:xfrm>
          <a:prstGeom prst="rect">
            <a:avLst/>
          </a:prstGeom>
        </p:spPr>
      </p:pic>
      <p:pic>
        <p:nvPicPr>
          <p:cNvPr id="442" name="Picture 441" descr="image.png"/>
          <p:cNvPicPr>
            <a:picLocks noChangeAspect="1"/>
          </p:cNvPicPr>
          <p:nvPr/>
        </p:nvPicPr>
        <p:blipFill>
          <a:blip r:embed="rId17"/>
          <a:stretch>
            <a:fillRect/>
          </a:stretch>
        </p:blipFill>
        <p:spPr>
          <a:xfrm>
            <a:off x="1314100" y="4208344"/>
            <a:ext cx="431800" cy="431800"/>
          </a:xfrm>
          <a:prstGeom prst="rect">
            <a:avLst/>
          </a:prstGeom>
        </p:spPr>
      </p:pic>
      <p:pic>
        <p:nvPicPr>
          <p:cNvPr id="443" name="Picture 442" descr="image.png"/>
          <p:cNvPicPr>
            <a:picLocks noChangeAspect="1"/>
          </p:cNvPicPr>
          <p:nvPr/>
        </p:nvPicPr>
        <p:blipFill>
          <a:blip r:embed="rId18"/>
          <a:stretch>
            <a:fillRect/>
          </a:stretch>
        </p:blipFill>
        <p:spPr>
          <a:xfrm>
            <a:off x="1314100" y="5648344"/>
            <a:ext cx="431800" cy="431800"/>
          </a:xfrm>
          <a:prstGeom prst="rect">
            <a:avLst/>
          </a:prstGeom>
        </p:spPr>
      </p:pic>
      <p:pic>
        <p:nvPicPr>
          <p:cNvPr id="444" name="Picture 443" descr="image.png"/>
          <p:cNvPicPr>
            <a:picLocks noChangeAspect="1"/>
          </p:cNvPicPr>
          <p:nvPr/>
        </p:nvPicPr>
        <p:blipFill>
          <a:blip r:embed="rId19"/>
          <a:stretch>
            <a:fillRect/>
          </a:stretch>
        </p:blipFill>
        <p:spPr>
          <a:xfrm>
            <a:off x="7254100" y="4244344"/>
            <a:ext cx="431800" cy="431800"/>
          </a:xfrm>
          <a:prstGeom prst="rect">
            <a:avLst/>
          </a:prstGeom>
        </p:spPr>
      </p:pic>
      <p:pic>
        <p:nvPicPr>
          <p:cNvPr id="445" name="Picture 444" descr="image.png"/>
          <p:cNvPicPr>
            <a:picLocks noChangeAspect="1"/>
          </p:cNvPicPr>
          <p:nvPr/>
        </p:nvPicPr>
        <p:blipFill>
          <a:blip r:embed="rId4"/>
          <a:stretch>
            <a:fillRect/>
          </a:stretch>
        </p:blipFill>
        <p:spPr>
          <a:xfrm>
            <a:off x="8118200" y="4244344"/>
            <a:ext cx="863600" cy="431800"/>
          </a:xfrm>
          <a:prstGeom prst="rect">
            <a:avLst/>
          </a:prstGeom>
        </p:spPr>
      </p:pic>
      <p:pic>
        <p:nvPicPr>
          <p:cNvPr id="446" name="Picture 445" descr="image.png"/>
          <p:cNvPicPr>
            <a:picLocks noChangeAspect="1"/>
          </p:cNvPicPr>
          <p:nvPr/>
        </p:nvPicPr>
        <p:blipFill>
          <a:blip r:embed="rId20"/>
          <a:stretch>
            <a:fillRect/>
          </a:stretch>
        </p:blipFill>
        <p:spPr>
          <a:xfrm>
            <a:off x="9185500" y="4352294"/>
            <a:ext cx="889000" cy="215900"/>
          </a:xfrm>
          <a:prstGeom prst="rect">
            <a:avLst/>
          </a:prstGeom>
        </p:spPr>
      </p:pic>
      <p:pic>
        <p:nvPicPr>
          <p:cNvPr id="447" name="Picture 446" descr="image.png"/>
          <p:cNvPicPr>
            <a:picLocks noChangeAspect="1"/>
          </p:cNvPicPr>
          <p:nvPr/>
        </p:nvPicPr>
        <p:blipFill>
          <a:blip r:embed="rId19"/>
          <a:stretch>
            <a:fillRect/>
          </a:stretch>
        </p:blipFill>
        <p:spPr>
          <a:xfrm>
            <a:off x="10494100" y="4244344"/>
            <a:ext cx="431800" cy="431800"/>
          </a:xfrm>
          <a:prstGeom prst="rect">
            <a:avLst/>
          </a:prstGeom>
        </p:spPr>
      </p:pic>
      <p:pic>
        <p:nvPicPr>
          <p:cNvPr id="448" name="Picture 447" descr="image.png"/>
          <p:cNvPicPr>
            <a:picLocks noChangeAspect="1"/>
          </p:cNvPicPr>
          <p:nvPr/>
        </p:nvPicPr>
        <p:blipFill>
          <a:blip r:embed="rId21"/>
          <a:stretch>
            <a:fillRect/>
          </a:stretch>
        </p:blipFill>
        <p:spPr>
          <a:xfrm>
            <a:off x="7254100" y="5648344"/>
            <a:ext cx="431800" cy="431800"/>
          </a:xfrm>
          <a:prstGeom prst="rect">
            <a:avLst/>
          </a:prstGeom>
        </p:spPr>
      </p:pic>
      <p:pic>
        <p:nvPicPr>
          <p:cNvPr id="449" name="Picture 448" descr="image.png"/>
          <p:cNvPicPr>
            <a:picLocks noChangeAspect="1"/>
          </p:cNvPicPr>
          <p:nvPr/>
        </p:nvPicPr>
        <p:blipFill>
          <a:blip r:embed="rId22"/>
          <a:stretch>
            <a:fillRect/>
          </a:stretch>
        </p:blipFill>
        <p:spPr>
          <a:xfrm>
            <a:off x="8334100" y="5648344"/>
            <a:ext cx="431800" cy="431800"/>
          </a:xfrm>
          <a:prstGeom prst="rect">
            <a:avLst/>
          </a:prstGeom>
        </p:spPr>
      </p:pic>
      <p:pic>
        <p:nvPicPr>
          <p:cNvPr id="450" name="Picture 449" descr="image.png"/>
          <p:cNvPicPr>
            <a:picLocks noChangeAspect="1"/>
          </p:cNvPicPr>
          <p:nvPr/>
        </p:nvPicPr>
        <p:blipFill>
          <a:blip r:embed="rId19"/>
          <a:stretch>
            <a:fillRect/>
          </a:stretch>
        </p:blipFill>
        <p:spPr>
          <a:xfrm>
            <a:off x="9414100" y="5648344"/>
            <a:ext cx="431800" cy="431800"/>
          </a:xfrm>
          <a:prstGeom prst="rect">
            <a:avLst/>
          </a:prstGeom>
        </p:spPr>
      </p:pic>
      <p:pic>
        <p:nvPicPr>
          <p:cNvPr id="451" name="Picture 450" descr="image.png"/>
          <p:cNvPicPr>
            <a:picLocks noChangeAspect="1"/>
          </p:cNvPicPr>
          <p:nvPr/>
        </p:nvPicPr>
        <p:blipFill>
          <a:blip r:embed="rId23"/>
          <a:stretch>
            <a:fillRect/>
          </a:stretch>
        </p:blipFill>
        <p:spPr>
          <a:xfrm>
            <a:off x="10494100" y="5648344"/>
            <a:ext cx="431800" cy="431800"/>
          </a:xfrm>
          <a:prstGeom prst="rect">
            <a:avLst/>
          </a:prstGeom>
        </p:spPr>
      </p:pic>
    </p:spTree>
  </p:cSld>
  <p:clrMapOvr>
    <a:masterClrMapping/>
  </p:clrMapOvr>
</p:sld>
</file>

<file path=ppt/slides/slide8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120" name="Rectangle 119">
            <a:extLst>
              <a:ext uri="{FF2B5EF4-FFF2-40B4-BE49-F238E27FC236}">
                <a16:creationId xmlns:a16="http://schemas.microsoft.com/office/drawing/2014/main" id="{C5798EA6-D514-E341-9CEB-A9E370C7DAFA}"/>
              </a:ext>
            </a:extLst>
          </p:cNvPr>
          <p:cNvSpPr/>
          <p:nvPr/>
        </p:nvSpPr>
        <p:spPr>
          <a:xfrm>
            <a:off x="540000" y="122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27" name="Rectangle 326">
            <a:extLst>
              <a:ext uri="{FF2B5EF4-FFF2-40B4-BE49-F238E27FC236}">
                <a16:creationId xmlns:a16="http://schemas.microsoft.com/office/drawing/2014/main" id="{A510CED0-F60F-824A-AB15-DF81138B8C8D}"/>
              </a:ext>
            </a:extLst>
          </p:cNvPr>
          <p:cNvSpPr/>
          <p:nvPr/>
        </p:nvSpPr>
        <p:spPr>
          <a:xfrm>
            <a:off x="540000" y="932244"/>
            <a:ext cx="3979373" cy="28467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Communications &amp; Media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28" name="Rectangle 327">
            <a:extLst>
              <a:ext uri="{FF2B5EF4-FFF2-40B4-BE49-F238E27FC236}">
                <a16:creationId xmlns:a16="http://schemas.microsoft.com/office/drawing/2014/main" id="{534013FD-23EB-FC40-84BD-ECD3AC40F2E8}"/>
              </a:ext>
            </a:extLst>
          </p:cNvPr>
          <p:cNvSpPr/>
          <p:nvPr/>
        </p:nvSpPr>
        <p:spPr>
          <a:xfrm>
            <a:off x="108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29" name="Rectangle 328">
            <a:extLst>
              <a:ext uri="{FF2B5EF4-FFF2-40B4-BE49-F238E27FC236}">
                <a16:creationId xmlns:a16="http://schemas.microsoft.com/office/drawing/2014/main" id="{1A972B6D-83CE-5C48-9E1E-970714163E58}"/>
              </a:ext>
            </a:extLst>
          </p:cNvPr>
          <p:cNvSpPr/>
          <p:nvPr/>
        </p:nvSpPr>
        <p:spPr>
          <a:xfrm>
            <a:off x="216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30" name="Rectangle 329">
            <a:extLst>
              <a:ext uri="{FF2B5EF4-FFF2-40B4-BE49-F238E27FC236}">
                <a16:creationId xmlns:a16="http://schemas.microsoft.com/office/drawing/2014/main" id="{6189BDA0-E66D-D94E-B3EA-356A296BB266}"/>
              </a:ext>
            </a:extLst>
          </p:cNvPr>
          <p:cNvSpPr/>
          <p:nvPr/>
        </p:nvSpPr>
        <p:spPr>
          <a:xfrm>
            <a:off x="324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31" name="Rectangle 330">
            <a:extLst>
              <a:ext uri="{FF2B5EF4-FFF2-40B4-BE49-F238E27FC236}">
                <a16:creationId xmlns:a16="http://schemas.microsoft.com/office/drawing/2014/main" id="{6E9B4549-4A25-EF49-A5A8-D8122C13A94F}"/>
              </a:ext>
            </a:extLst>
          </p:cNvPr>
          <p:cNvSpPr/>
          <p:nvPr/>
        </p:nvSpPr>
        <p:spPr>
          <a:xfrm>
            <a:off x="432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32" name="Rectangle 331">
            <a:extLst>
              <a:ext uri="{FF2B5EF4-FFF2-40B4-BE49-F238E27FC236}">
                <a16:creationId xmlns:a16="http://schemas.microsoft.com/office/drawing/2014/main" id="{41CF8503-E60B-7248-80E2-882DADB31D4E}"/>
              </a:ext>
            </a:extLst>
          </p:cNvPr>
          <p:cNvSpPr/>
          <p:nvPr/>
        </p:nvSpPr>
        <p:spPr>
          <a:xfrm>
            <a:off x="108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Authory</a:t>
            </a:r>
            <a:endParaRPr lang="en-IN" sz="1200" dirty="0">
              <a:solidFill>
                <a:srgbClr val="000000"/>
              </a:solidFill>
              <a:latin typeface="Calibri" panose="020F0502020204030204" pitchFamily="34" charset="0"/>
              <a:cs typeface="Calibri" panose="020F0502020204030204" pitchFamily="34" charset="0"/>
            </a:endParaRPr>
          </a:p>
        </p:txBody>
      </p:sp>
      <p:sp>
        <p:nvSpPr>
          <p:cNvPr id="334" name="Rectangle 333">
            <a:extLst>
              <a:ext uri="{FF2B5EF4-FFF2-40B4-BE49-F238E27FC236}">
                <a16:creationId xmlns:a16="http://schemas.microsoft.com/office/drawing/2014/main" id="{142EFFBC-78F5-E04C-A3F4-27991A4CD8B2}"/>
              </a:ext>
            </a:extLst>
          </p:cNvPr>
          <p:cNvSpPr/>
          <p:nvPr/>
        </p:nvSpPr>
        <p:spPr>
          <a:xfrm>
            <a:off x="216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35" name="Rectangle 334">
            <a:extLst>
              <a:ext uri="{FF2B5EF4-FFF2-40B4-BE49-F238E27FC236}">
                <a16:creationId xmlns:a16="http://schemas.microsoft.com/office/drawing/2014/main" id="{AC6427D4-B010-E340-B463-11299F6BFDFB}"/>
              </a:ext>
            </a:extLst>
          </p:cNvPr>
          <p:cNvSpPr/>
          <p:nvPr/>
        </p:nvSpPr>
        <p:spPr>
          <a:xfrm>
            <a:off x="324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36" name="Rectangle 335">
            <a:extLst>
              <a:ext uri="{FF2B5EF4-FFF2-40B4-BE49-F238E27FC236}">
                <a16:creationId xmlns:a16="http://schemas.microsoft.com/office/drawing/2014/main" id="{772A3FE4-5227-8340-BB3B-087E807294FC}"/>
              </a:ext>
            </a:extLst>
          </p:cNvPr>
          <p:cNvSpPr/>
          <p:nvPr/>
        </p:nvSpPr>
        <p:spPr>
          <a:xfrm>
            <a:off x="432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37" name="Rectangle 336">
            <a:extLst>
              <a:ext uri="{FF2B5EF4-FFF2-40B4-BE49-F238E27FC236}">
                <a16:creationId xmlns:a16="http://schemas.microsoft.com/office/drawing/2014/main" id="{1E7F8645-68FC-7042-A1BB-79BBC802C914}"/>
              </a:ext>
            </a:extLst>
          </p:cNvPr>
          <p:cNvSpPr/>
          <p:nvPr/>
        </p:nvSpPr>
        <p:spPr>
          <a:xfrm>
            <a:off x="6480000" y="122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38" name="Rectangle 337">
            <a:extLst>
              <a:ext uri="{FF2B5EF4-FFF2-40B4-BE49-F238E27FC236}">
                <a16:creationId xmlns:a16="http://schemas.microsoft.com/office/drawing/2014/main" id="{635CF71F-ADA5-3A4C-A5F3-2CEA2429105B}"/>
              </a:ext>
            </a:extLst>
          </p:cNvPr>
          <p:cNvSpPr/>
          <p:nvPr/>
        </p:nvSpPr>
        <p:spPr>
          <a:xfrm>
            <a:off x="6480000" y="932244"/>
            <a:ext cx="3951439" cy="289891"/>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Computer-Aided Engineering, Design &amp; Manufacturing</a:t>
            </a:r>
            <a:endParaRPr lang="en-IN" sz="1200" dirty="0">
              <a:solidFill>
                <a:srgbClr val="005585"/>
              </a:solidFill>
              <a:latin typeface="Calibri" panose="020F0502020204030204" pitchFamily="34" charset="0"/>
              <a:cs typeface="Calibri" panose="020F0502020204030204" pitchFamily="34" charset="0"/>
            </a:endParaRPr>
          </a:p>
        </p:txBody>
      </p:sp>
      <p:sp>
        <p:nvSpPr>
          <p:cNvPr id="339" name="Rectangle 338">
            <a:extLst>
              <a:ext uri="{FF2B5EF4-FFF2-40B4-BE49-F238E27FC236}">
                <a16:creationId xmlns:a16="http://schemas.microsoft.com/office/drawing/2014/main" id="{6DEEA485-C073-BC4D-B734-E6744C9FEB29}"/>
              </a:ext>
            </a:extLst>
          </p:cNvPr>
          <p:cNvSpPr/>
          <p:nvPr/>
        </p:nvSpPr>
        <p:spPr>
          <a:xfrm>
            <a:off x="702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0" name="Rectangle 339">
            <a:extLst>
              <a:ext uri="{FF2B5EF4-FFF2-40B4-BE49-F238E27FC236}">
                <a16:creationId xmlns:a16="http://schemas.microsoft.com/office/drawing/2014/main" id="{FD1178C9-2C8A-9F40-861D-88F6FA657AC1}"/>
              </a:ext>
            </a:extLst>
          </p:cNvPr>
          <p:cNvSpPr/>
          <p:nvPr/>
        </p:nvSpPr>
        <p:spPr>
          <a:xfrm>
            <a:off x="810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1" name="Rectangle 340">
            <a:extLst>
              <a:ext uri="{FF2B5EF4-FFF2-40B4-BE49-F238E27FC236}">
                <a16:creationId xmlns:a16="http://schemas.microsoft.com/office/drawing/2014/main" id="{2411D2A2-E228-5B4D-9A7F-7F3A9AD02496}"/>
              </a:ext>
            </a:extLst>
          </p:cNvPr>
          <p:cNvSpPr/>
          <p:nvPr/>
        </p:nvSpPr>
        <p:spPr>
          <a:xfrm>
            <a:off x="9180000" y="1363801"/>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2" name="Rectangle 341">
            <a:extLst>
              <a:ext uri="{FF2B5EF4-FFF2-40B4-BE49-F238E27FC236}">
                <a16:creationId xmlns:a16="http://schemas.microsoft.com/office/drawing/2014/main" id="{C5AF4C3B-5C68-C54D-B9AB-98BB0DC8BF3E}"/>
              </a:ext>
            </a:extLst>
          </p:cNvPr>
          <p:cNvSpPr/>
          <p:nvPr/>
        </p:nvSpPr>
        <p:spPr>
          <a:xfrm>
            <a:off x="1026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3" name="Rectangle 342">
            <a:extLst>
              <a:ext uri="{FF2B5EF4-FFF2-40B4-BE49-F238E27FC236}">
                <a16:creationId xmlns:a16="http://schemas.microsoft.com/office/drawing/2014/main" id="{5ADACDA2-29CD-F44B-B10B-EA12D92B58FA}"/>
              </a:ext>
            </a:extLst>
          </p:cNvPr>
          <p:cNvSpPr/>
          <p:nvPr/>
        </p:nvSpPr>
        <p:spPr>
          <a:xfrm>
            <a:off x="702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AutoPIPE</a:t>
            </a:r>
            <a:endParaRPr lang="en-IN" sz="1200" dirty="0">
              <a:solidFill>
                <a:srgbClr val="000000"/>
              </a:solidFill>
              <a:latin typeface="Calibri" panose="020F0502020204030204" pitchFamily="34" charset="0"/>
              <a:cs typeface="Calibri" panose="020F0502020204030204" pitchFamily="34" charset="0"/>
            </a:endParaRPr>
          </a:p>
        </p:txBody>
      </p:sp>
      <p:sp>
        <p:nvSpPr>
          <p:cNvPr id="344" name="Rectangle 343">
            <a:extLst>
              <a:ext uri="{FF2B5EF4-FFF2-40B4-BE49-F238E27FC236}">
                <a16:creationId xmlns:a16="http://schemas.microsoft.com/office/drawing/2014/main" id="{41BF053D-A510-2C4E-BAA6-7AEE920EB8B7}"/>
              </a:ext>
            </a:extLst>
          </p:cNvPr>
          <p:cNvSpPr/>
          <p:nvPr/>
        </p:nvSpPr>
        <p:spPr>
          <a:xfrm>
            <a:off x="810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Civil 3D</a:t>
            </a:r>
            <a:endParaRPr lang="en-IN" sz="1200" dirty="0">
              <a:solidFill>
                <a:srgbClr val="000000"/>
              </a:solidFill>
              <a:latin typeface="Calibri" panose="020F0502020204030204" pitchFamily="34" charset="0"/>
              <a:cs typeface="Calibri" panose="020F0502020204030204" pitchFamily="34" charset="0"/>
            </a:endParaRPr>
          </a:p>
        </p:txBody>
      </p:sp>
      <p:sp>
        <p:nvSpPr>
          <p:cNvPr id="345" name="Rectangle 344">
            <a:extLst>
              <a:ext uri="{FF2B5EF4-FFF2-40B4-BE49-F238E27FC236}">
                <a16:creationId xmlns:a16="http://schemas.microsoft.com/office/drawing/2014/main" id="{47B10763-8EB4-D547-9891-3559BA12515C}"/>
              </a:ext>
            </a:extLst>
          </p:cNvPr>
          <p:cNvSpPr/>
          <p:nvPr/>
        </p:nvSpPr>
        <p:spPr>
          <a:xfrm>
            <a:off x="918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AutoCAD</a:t>
            </a:r>
            <a:endParaRPr lang="en-IN" sz="1200" dirty="0">
              <a:solidFill>
                <a:srgbClr val="000000"/>
              </a:solidFill>
              <a:latin typeface="Calibri" panose="020F0502020204030204" pitchFamily="34" charset="0"/>
              <a:cs typeface="Calibri" panose="020F0502020204030204" pitchFamily="34" charset="0"/>
            </a:endParaRPr>
          </a:p>
        </p:txBody>
      </p:sp>
      <p:sp>
        <p:nvSpPr>
          <p:cNvPr id="346" name="Rectangle 345">
            <a:extLst>
              <a:ext uri="{FF2B5EF4-FFF2-40B4-BE49-F238E27FC236}">
                <a16:creationId xmlns:a16="http://schemas.microsoft.com/office/drawing/2014/main" id="{FCAFD7D4-72BF-2044-9BE5-F58A6AEC833F}"/>
              </a:ext>
            </a:extLst>
          </p:cNvPr>
          <p:cNvSpPr/>
          <p:nvPr/>
        </p:nvSpPr>
        <p:spPr>
          <a:xfrm>
            <a:off x="1026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STAAD.Pro</a:t>
            </a:r>
            <a:endParaRPr lang="en-IN" sz="1200" dirty="0">
              <a:solidFill>
                <a:srgbClr val="000000"/>
              </a:solidFill>
              <a:latin typeface="Calibri" panose="020F0502020204030204" pitchFamily="34" charset="0"/>
              <a:cs typeface="Calibri" panose="020F0502020204030204" pitchFamily="34" charset="0"/>
            </a:endParaRPr>
          </a:p>
        </p:txBody>
      </p:sp>
      <p:sp>
        <p:nvSpPr>
          <p:cNvPr id="347" name="Rectangle 346">
            <a:extLst>
              <a:ext uri="{FF2B5EF4-FFF2-40B4-BE49-F238E27FC236}">
                <a16:creationId xmlns:a16="http://schemas.microsoft.com/office/drawing/2014/main" id="{CCC6558E-394B-8A45-B3F1-FDD924461CCA}"/>
              </a:ext>
            </a:extLst>
          </p:cNvPr>
          <p:cNvSpPr/>
          <p:nvPr/>
        </p:nvSpPr>
        <p:spPr>
          <a:xfrm>
            <a:off x="540000" y="262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48" name="Rectangle 347">
            <a:extLst>
              <a:ext uri="{FF2B5EF4-FFF2-40B4-BE49-F238E27FC236}">
                <a16:creationId xmlns:a16="http://schemas.microsoft.com/office/drawing/2014/main" id="{1D4AEE03-79E8-4A42-B8E7-CA0B098DC257}"/>
              </a:ext>
            </a:extLst>
          </p:cNvPr>
          <p:cNvSpPr/>
          <p:nvPr/>
        </p:nvSpPr>
        <p:spPr>
          <a:xfrm>
            <a:off x="540000" y="2372244"/>
            <a:ext cx="3978909" cy="29858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Computing Devices</a:t>
            </a:r>
            <a:endParaRPr lang="en-IN" sz="1200" dirty="0">
              <a:solidFill>
                <a:srgbClr val="005585"/>
              </a:solidFill>
              <a:latin typeface="Calibri" panose="020F0502020204030204" pitchFamily="34" charset="0"/>
              <a:cs typeface="Calibri" panose="020F0502020204030204" pitchFamily="34" charset="0"/>
            </a:endParaRPr>
          </a:p>
        </p:txBody>
      </p:sp>
      <p:sp>
        <p:nvSpPr>
          <p:cNvPr id="349" name="Rectangle 348">
            <a:extLst>
              <a:ext uri="{FF2B5EF4-FFF2-40B4-BE49-F238E27FC236}">
                <a16:creationId xmlns:a16="http://schemas.microsoft.com/office/drawing/2014/main" id="{A620D3DE-FB32-E449-A005-F16DD2B8B358}"/>
              </a:ext>
            </a:extLst>
          </p:cNvPr>
          <p:cNvSpPr/>
          <p:nvPr/>
        </p:nvSpPr>
        <p:spPr>
          <a:xfrm>
            <a:off x="1080000" y="276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0" name="Rectangle 349">
            <a:extLst>
              <a:ext uri="{FF2B5EF4-FFF2-40B4-BE49-F238E27FC236}">
                <a16:creationId xmlns:a16="http://schemas.microsoft.com/office/drawing/2014/main" id="{B9443C98-DAEF-9340-A5F0-D6A1F03CE8D5}"/>
              </a:ext>
            </a:extLst>
          </p:cNvPr>
          <p:cNvSpPr/>
          <p:nvPr/>
        </p:nvSpPr>
        <p:spPr>
          <a:xfrm>
            <a:off x="2160000" y="2768244"/>
            <a:ext cx="985979" cy="42626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51" name="Rectangle 350">
            <a:extLst>
              <a:ext uri="{FF2B5EF4-FFF2-40B4-BE49-F238E27FC236}">
                <a16:creationId xmlns:a16="http://schemas.microsoft.com/office/drawing/2014/main" id="{B7C09363-D242-B34B-AF59-6358FD000611}"/>
              </a:ext>
            </a:extLst>
          </p:cNvPr>
          <p:cNvSpPr/>
          <p:nvPr/>
        </p:nvSpPr>
        <p:spPr>
          <a:xfrm>
            <a:off x="3240000" y="2768244"/>
            <a:ext cx="985979" cy="440988"/>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52" name="Rectangle 351">
            <a:extLst>
              <a:ext uri="{FF2B5EF4-FFF2-40B4-BE49-F238E27FC236}">
                <a16:creationId xmlns:a16="http://schemas.microsoft.com/office/drawing/2014/main" id="{BC8D63F7-BCD8-DB4B-8AC8-073B6CC31B52}"/>
              </a:ext>
            </a:extLst>
          </p:cNvPr>
          <p:cNvSpPr/>
          <p:nvPr/>
        </p:nvSpPr>
        <p:spPr>
          <a:xfrm>
            <a:off x="4320000" y="276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53" name="Rectangle 352">
            <a:extLst>
              <a:ext uri="{FF2B5EF4-FFF2-40B4-BE49-F238E27FC236}">
                <a16:creationId xmlns:a16="http://schemas.microsoft.com/office/drawing/2014/main" id="{44A4AF2C-63BF-0446-9E74-B9073743E181}"/>
              </a:ext>
            </a:extLst>
          </p:cNvPr>
          <p:cNvSpPr/>
          <p:nvPr/>
        </p:nvSpPr>
        <p:spPr>
          <a:xfrm>
            <a:off x="108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alcatel Phone</a:t>
            </a:r>
            <a:endParaRPr lang="en-IN" sz="1200" dirty="0">
              <a:solidFill>
                <a:srgbClr val="000000"/>
              </a:solidFill>
              <a:latin typeface="Calibri" panose="020F0502020204030204" pitchFamily="34" charset="0"/>
              <a:cs typeface="Calibri" panose="020F0502020204030204" pitchFamily="34" charset="0"/>
            </a:endParaRPr>
          </a:p>
        </p:txBody>
      </p:sp>
      <p:sp>
        <p:nvSpPr>
          <p:cNvPr id="354" name="Rectangle 353">
            <a:extLst>
              <a:ext uri="{FF2B5EF4-FFF2-40B4-BE49-F238E27FC236}">
                <a16:creationId xmlns:a16="http://schemas.microsoft.com/office/drawing/2014/main" id="{64F49D7A-F943-1645-A87F-25A25AC74325}"/>
              </a:ext>
            </a:extLst>
          </p:cNvPr>
          <p:cNvSpPr/>
          <p:nvPr/>
        </p:nvSpPr>
        <p:spPr>
          <a:xfrm>
            <a:off x="216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55" name="Rectangle 354">
            <a:extLst>
              <a:ext uri="{FF2B5EF4-FFF2-40B4-BE49-F238E27FC236}">
                <a16:creationId xmlns:a16="http://schemas.microsoft.com/office/drawing/2014/main" id="{4A941CDB-4076-1049-B2AE-104CCF38E133}"/>
              </a:ext>
            </a:extLst>
          </p:cNvPr>
          <p:cNvSpPr/>
          <p:nvPr/>
        </p:nvSpPr>
        <p:spPr>
          <a:xfrm>
            <a:off x="324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56" name="Rectangle 355">
            <a:extLst>
              <a:ext uri="{FF2B5EF4-FFF2-40B4-BE49-F238E27FC236}">
                <a16:creationId xmlns:a16="http://schemas.microsoft.com/office/drawing/2014/main" id="{11E113D1-BA47-3941-AB2A-1A7CA13023B7}"/>
              </a:ext>
            </a:extLst>
          </p:cNvPr>
          <p:cNvSpPr/>
          <p:nvPr/>
        </p:nvSpPr>
        <p:spPr>
          <a:xfrm>
            <a:off x="432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57" name="Rectangle 356">
            <a:extLst>
              <a:ext uri="{FF2B5EF4-FFF2-40B4-BE49-F238E27FC236}">
                <a16:creationId xmlns:a16="http://schemas.microsoft.com/office/drawing/2014/main" id="{4A6A05BF-2603-D148-88F7-56DFE6398922}"/>
              </a:ext>
            </a:extLst>
          </p:cNvPr>
          <p:cNvSpPr/>
          <p:nvPr/>
        </p:nvSpPr>
        <p:spPr>
          <a:xfrm>
            <a:off x="6480000" y="266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 name="Rectangle 357">
            <a:extLst>
              <a:ext uri="{FF2B5EF4-FFF2-40B4-BE49-F238E27FC236}">
                <a16:creationId xmlns:a16="http://schemas.microsoft.com/office/drawing/2014/main" id="{A98749C0-391E-1647-9544-1E82DBD5AB78}"/>
              </a:ext>
            </a:extLst>
          </p:cNvPr>
          <p:cNvSpPr/>
          <p:nvPr/>
        </p:nvSpPr>
        <p:spPr>
          <a:xfrm>
            <a:off x="6480000" y="2372244"/>
            <a:ext cx="3951439" cy="29858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Construction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59" name="Rectangle 358">
            <a:extLst>
              <a:ext uri="{FF2B5EF4-FFF2-40B4-BE49-F238E27FC236}">
                <a16:creationId xmlns:a16="http://schemas.microsoft.com/office/drawing/2014/main" id="{71BBD3BD-22DE-934D-A1F1-305B01817213}"/>
              </a:ext>
            </a:extLst>
          </p:cNvPr>
          <p:cNvSpPr/>
          <p:nvPr/>
        </p:nvSpPr>
        <p:spPr>
          <a:xfrm>
            <a:off x="702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0" name="Rectangle 359">
            <a:extLst>
              <a:ext uri="{FF2B5EF4-FFF2-40B4-BE49-F238E27FC236}">
                <a16:creationId xmlns:a16="http://schemas.microsoft.com/office/drawing/2014/main" id="{8DC95886-A4C5-CF41-A4BA-AAE73E90F4DC}"/>
              </a:ext>
            </a:extLst>
          </p:cNvPr>
          <p:cNvSpPr/>
          <p:nvPr/>
        </p:nvSpPr>
        <p:spPr>
          <a:xfrm>
            <a:off x="810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1" name="Rectangle 360">
            <a:extLst>
              <a:ext uri="{FF2B5EF4-FFF2-40B4-BE49-F238E27FC236}">
                <a16:creationId xmlns:a16="http://schemas.microsoft.com/office/drawing/2014/main" id="{DA5079EF-74B7-3D4E-BF8F-949C0E048569}"/>
              </a:ext>
            </a:extLst>
          </p:cNvPr>
          <p:cNvSpPr/>
          <p:nvPr/>
        </p:nvSpPr>
        <p:spPr>
          <a:xfrm>
            <a:off x="918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2" name="Rectangle 361">
            <a:extLst>
              <a:ext uri="{FF2B5EF4-FFF2-40B4-BE49-F238E27FC236}">
                <a16:creationId xmlns:a16="http://schemas.microsoft.com/office/drawing/2014/main" id="{F37D80B1-15C5-6849-98F4-8D204757A701}"/>
              </a:ext>
            </a:extLst>
          </p:cNvPr>
          <p:cNvSpPr/>
          <p:nvPr/>
        </p:nvSpPr>
        <p:spPr>
          <a:xfrm>
            <a:off x="1026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63" name="Rectangle 362">
            <a:extLst>
              <a:ext uri="{FF2B5EF4-FFF2-40B4-BE49-F238E27FC236}">
                <a16:creationId xmlns:a16="http://schemas.microsoft.com/office/drawing/2014/main" id="{5BC15E81-E444-8446-87E6-6C50D89E7C3E}"/>
              </a:ext>
            </a:extLst>
          </p:cNvPr>
          <p:cNvSpPr/>
          <p:nvPr/>
        </p:nvSpPr>
        <p:spPr>
          <a:xfrm>
            <a:off x="702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Bluebeam Revu</a:t>
            </a:r>
            <a:endParaRPr lang="en-IN" sz="1200" dirty="0">
              <a:solidFill>
                <a:srgbClr val="000000"/>
              </a:solidFill>
              <a:latin typeface="Calibri" panose="020F0502020204030204" pitchFamily="34" charset="0"/>
              <a:cs typeface="Calibri" panose="020F0502020204030204" pitchFamily="34" charset="0"/>
            </a:endParaRPr>
          </a:p>
        </p:txBody>
      </p:sp>
      <p:sp>
        <p:nvSpPr>
          <p:cNvPr id="364" name="Rectangle 363">
            <a:extLst>
              <a:ext uri="{FF2B5EF4-FFF2-40B4-BE49-F238E27FC236}">
                <a16:creationId xmlns:a16="http://schemas.microsoft.com/office/drawing/2014/main" id="{88520211-2EC6-2446-8786-0A5D07A12AB2}"/>
              </a:ext>
            </a:extLst>
          </p:cNvPr>
          <p:cNvSpPr/>
          <p:nvPr/>
        </p:nvSpPr>
        <p:spPr>
          <a:xfrm>
            <a:off x="810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Constru</a:t>
            </a:r>
            <a:endParaRPr lang="en-IN" sz="1200" dirty="0">
              <a:solidFill>
                <a:srgbClr val="000000"/>
              </a:solidFill>
              <a:latin typeface="Calibri" panose="020F0502020204030204" pitchFamily="34" charset="0"/>
              <a:cs typeface="Calibri" panose="020F0502020204030204" pitchFamily="34" charset="0"/>
            </a:endParaRPr>
          </a:p>
        </p:txBody>
      </p:sp>
      <p:sp>
        <p:nvSpPr>
          <p:cNvPr id="365" name="Rectangle 364">
            <a:extLst>
              <a:ext uri="{FF2B5EF4-FFF2-40B4-BE49-F238E27FC236}">
                <a16:creationId xmlns:a16="http://schemas.microsoft.com/office/drawing/2014/main" id="{C3ECFC49-3B36-D24F-A8DB-21B0B529D304}"/>
              </a:ext>
            </a:extLst>
          </p:cNvPr>
          <p:cNvSpPr/>
          <p:nvPr/>
        </p:nvSpPr>
        <p:spPr>
          <a:xfrm>
            <a:off x="918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C-SITE</a:t>
            </a:r>
            <a:endParaRPr lang="en-IN" sz="1200" dirty="0">
              <a:solidFill>
                <a:srgbClr val="000000"/>
              </a:solidFill>
              <a:latin typeface="Calibri" panose="020F0502020204030204" pitchFamily="34" charset="0"/>
              <a:cs typeface="Calibri" panose="020F0502020204030204" pitchFamily="34" charset="0"/>
            </a:endParaRPr>
          </a:p>
        </p:txBody>
      </p:sp>
      <p:sp>
        <p:nvSpPr>
          <p:cNvPr id="366" name="Rectangle 365">
            <a:extLst>
              <a:ext uri="{FF2B5EF4-FFF2-40B4-BE49-F238E27FC236}">
                <a16:creationId xmlns:a16="http://schemas.microsoft.com/office/drawing/2014/main" id="{61AC30BE-3FF5-FE42-97B5-B5DDC33E7CD9}"/>
              </a:ext>
            </a:extLst>
          </p:cNvPr>
          <p:cNvSpPr/>
          <p:nvPr/>
        </p:nvSpPr>
        <p:spPr>
          <a:xfrm>
            <a:off x="1026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67" name="Rectangle 366">
            <a:extLst>
              <a:ext uri="{FF2B5EF4-FFF2-40B4-BE49-F238E27FC236}">
                <a16:creationId xmlns:a16="http://schemas.microsoft.com/office/drawing/2014/main" id="{408D72E8-B3C5-1248-90D0-99368FB0BF40}"/>
              </a:ext>
            </a:extLst>
          </p:cNvPr>
          <p:cNvSpPr/>
          <p:nvPr/>
        </p:nvSpPr>
        <p:spPr>
          <a:xfrm>
            <a:off x="540000" y="406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68" name="Rectangle 367">
            <a:extLst>
              <a:ext uri="{FF2B5EF4-FFF2-40B4-BE49-F238E27FC236}">
                <a16:creationId xmlns:a16="http://schemas.microsoft.com/office/drawing/2014/main" id="{39B1BADE-A4E6-E64C-B235-B25C315F1C1C}"/>
              </a:ext>
            </a:extLst>
          </p:cNvPr>
          <p:cNvSpPr/>
          <p:nvPr/>
        </p:nvSpPr>
        <p:spPr>
          <a:xfrm>
            <a:off x="540000" y="3812244"/>
            <a:ext cx="3975117" cy="298896"/>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Content Management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69" name="Rectangle 368">
            <a:extLst>
              <a:ext uri="{FF2B5EF4-FFF2-40B4-BE49-F238E27FC236}">
                <a16:creationId xmlns:a16="http://schemas.microsoft.com/office/drawing/2014/main" id="{9D7AC48C-FA85-1444-904A-0B23CD6D769F}"/>
              </a:ext>
            </a:extLst>
          </p:cNvPr>
          <p:cNvSpPr/>
          <p:nvPr/>
        </p:nvSpPr>
        <p:spPr>
          <a:xfrm>
            <a:off x="108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0" name="Rectangle 369">
            <a:extLst>
              <a:ext uri="{FF2B5EF4-FFF2-40B4-BE49-F238E27FC236}">
                <a16:creationId xmlns:a16="http://schemas.microsoft.com/office/drawing/2014/main" id="{C41C3E55-04C9-5C43-B7A0-595D02010A14}"/>
              </a:ext>
            </a:extLst>
          </p:cNvPr>
          <p:cNvSpPr/>
          <p:nvPr/>
        </p:nvSpPr>
        <p:spPr>
          <a:xfrm>
            <a:off x="216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1" name="Rectangle 370">
            <a:extLst>
              <a:ext uri="{FF2B5EF4-FFF2-40B4-BE49-F238E27FC236}">
                <a16:creationId xmlns:a16="http://schemas.microsoft.com/office/drawing/2014/main" id="{A6EA8A69-919B-0642-A94D-0EE0C1CE4129}"/>
              </a:ext>
            </a:extLst>
          </p:cNvPr>
          <p:cNvSpPr/>
          <p:nvPr/>
        </p:nvSpPr>
        <p:spPr>
          <a:xfrm>
            <a:off x="324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2" name="Rectangle 371">
            <a:extLst>
              <a:ext uri="{FF2B5EF4-FFF2-40B4-BE49-F238E27FC236}">
                <a16:creationId xmlns:a16="http://schemas.microsoft.com/office/drawing/2014/main" id="{7BC17D0A-0237-DD41-8DF0-5260DC18EBFE}"/>
              </a:ext>
            </a:extLst>
          </p:cNvPr>
          <p:cNvSpPr/>
          <p:nvPr/>
        </p:nvSpPr>
        <p:spPr>
          <a:xfrm>
            <a:off x="432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3" name="Rectangle 372">
            <a:extLst>
              <a:ext uri="{FF2B5EF4-FFF2-40B4-BE49-F238E27FC236}">
                <a16:creationId xmlns:a16="http://schemas.microsoft.com/office/drawing/2014/main" id="{82E21894-1F72-1F44-BA8C-3857BA919FAF}"/>
              </a:ext>
            </a:extLst>
          </p:cNvPr>
          <p:cNvSpPr/>
          <p:nvPr/>
        </p:nvSpPr>
        <p:spPr>
          <a:xfrm>
            <a:off x="108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Isso</a:t>
            </a:r>
            <a:endParaRPr lang="en-IN" sz="1200" dirty="0">
              <a:solidFill>
                <a:srgbClr val="000000"/>
              </a:solidFill>
              <a:latin typeface="Calibri" panose="020F0502020204030204" pitchFamily="34" charset="0"/>
              <a:cs typeface="Calibri" panose="020F0502020204030204" pitchFamily="34" charset="0"/>
            </a:endParaRPr>
          </a:p>
        </p:txBody>
      </p:sp>
      <p:sp>
        <p:nvSpPr>
          <p:cNvPr id="374" name="Rectangle 373">
            <a:extLst>
              <a:ext uri="{FF2B5EF4-FFF2-40B4-BE49-F238E27FC236}">
                <a16:creationId xmlns:a16="http://schemas.microsoft.com/office/drawing/2014/main" id="{60A921DE-B5A2-574B-9F97-118A5B013926}"/>
              </a:ext>
            </a:extLst>
          </p:cNvPr>
          <p:cNvSpPr/>
          <p:nvPr/>
        </p:nvSpPr>
        <p:spPr>
          <a:xfrm>
            <a:off x="216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Methode</a:t>
            </a:r>
            <a:endParaRPr lang="en-IN" sz="1200" dirty="0">
              <a:solidFill>
                <a:srgbClr val="000000"/>
              </a:solidFill>
              <a:latin typeface="Calibri" panose="020F0502020204030204" pitchFamily="34" charset="0"/>
              <a:cs typeface="Calibri" panose="020F0502020204030204" pitchFamily="34" charset="0"/>
            </a:endParaRPr>
          </a:p>
        </p:txBody>
      </p:sp>
      <p:sp>
        <p:nvSpPr>
          <p:cNvPr id="375" name="Rectangle 374">
            <a:extLst>
              <a:ext uri="{FF2B5EF4-FFF2-40B4-BE49-F238E27FC236}">
                <a16:creationId xmlns:a16="http://schemas.microsoft.com/office/drawing/2014/main" id="{68F65966-5F7B-2245-A38F-A3B2CA4C462D}"/>
              </a:ext>
            </a:extLst>
          </p:cNvPr>
          <p:cNvSpPr/>
          <p:nvPr/>
        </p:nvSpPr>
        <p:spPr>
          <a:xfrm>
            <a:off x="324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Monitoro</a:t>
            </a:r>
            <a:endParaRPr lang="en-IN" sz="1200" dirty="0">
              <a:solidFill>
                <a:srgbClr val="000000"/>
              </a:solidFill>
              <a:latin typeface="Calibri" panose="020F0502020204030204" pitchFamily="34" charset="0"/>
              <a:cs typeface="Calibri" panose="020F0502020204030204" pitchFamily="34" charset="0"/>
            </a:endParaRPr>
          </a:p>
        </p:txBody>
      </p:sp>
      <p:sp>
        <p:nvSpPr>
          <p:cNvPr id="376" name="Rectangle 375">
            <a:extLst>
              <a:ext uri="{FF2B5EF4-FFF2-40B4-BE49-F238E27FC236}">
                <a16:creationId xmlns:a16="http://schemas.microsoft.com/office/drawing/2014/main" id="{C87F0FB0-DAD5-154F-8A74-C51FC3806134}"/>
              </a:ext>
            </a:extLst>
          </p:cNvPr>
          <p:cNvSpPr/>
          <p:nvPr/>
        </p:nvSpPr>
        <p:spPr>
          <a:xfrm>
            <a:off x="432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Qualtrics</a:t>
            </a:r>
            <a:endParaRPr lang="en-IN" sz="1200" dirty="0">
              <a:solidFill>
                <a:srgbClr val="000000"/>
              </a:solidFill>
              <a:latin typeface="Calibri" panose="020F0502020204030204" pitchFamily="34" charset="0"/>
              <a:cs typeface="Calibri" panose="020F0502020204030204" pitchFamily="34" charset="0"/>
            </a:endParaRPr>
          </a:p>
        </p:txBody>
      </p:sp>
      <p:sp>
        <p:nvSpPr>
          <p:cNvPr id="377" name="Rectangle 376">
            <a:extLst>
              <a:ext uri="{FF2B5EF4-FFF2-40B4-BE49-F238E27FC236}">
                <a16:creationId xmlns:a16="http://schemas.microsoft.com/office/drawing/2014/main" id="{3A2E54CD-F2FD-EC4A-9F3C-3E880964CFD8}"/>
              </a:ext>
            </a:extLst>
          </p:cNvPr>
          <p:cNvSpPr/>
          <p:nvPr/>
        </p:nvSpPr>
        <p:spPr>
          <a:xfrm>
            <a:off x="540000" y="550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78" name="Rectangle 377">
            <a:extLst>
              <a:ext uri="{FF2B5EF4-FFF2-40B4-BE49-F238E27FC236}">
                <a16:creationId xmlns:a16="http://schemas.microsoft.com/office/drawing/2014/main" id="{06015FE7-078A-1543-81D5-5AA9375CF6B2}"/>
              </a:ext>
            </a:extLst>
          </p:cNvPr>
          <p:cNvSpPr/>
          <p:nvPr/>
        </p:nvSpPr>
        <p:spPr>
          <a:xfrm>
            <a:off x="540000" y="5252244"/>
            <a:ext cx="3961430" cy="271129"/>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Database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79" name="Rectangle 378">
            <a:extLst>
              <a:ext uri="{FF2B5EF4-FFF2-40B4-BE49-F238E27FC236}">
                <a16:creationId xmlns:a16="http://schemas.microsoft.com/office/drawing/2014/main" id="{23BF63F0-938B-E34C-A13D-8F01C5E03EA9}"/>
              </a:ext>
            </a:extLst>
          </p:cNvPr>
          <p:cNvSpPr/>
          <p:nvPr/>
        </p:nvSpPr>
        <p:spPr>
          <a:xfrm>
            <a:off x="108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0" name="Rectangle 379">
            <a:extLst>
              <a:ext uri="{FF2B5EF4-FFF2-40B4-BE49-F238E27FC236}">
                <a16:creationId xmlns:a16="http://schemas.microsoft.com/office/drawing/2014/main" id="{ABC0AA17-43F7-874F-9F24-3F71F2D10A96}"/>
              </a:ext>
            </a:extLst>
          </p:cNvPr>
          <p:cNvSpPr/>
          <p:nvPr/>
        </p:nvSpPr>
        <p:spPr>
          <a:xfrm>
            <a:off x="216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1" name="Rectangle 380">
            <a:extLst>
              <a:ext uri="{FF2B5EF4-FFF2-40B4-BE49-F238E27FC236}">
                <a16:creationId xmlns:a16="http://schemas.microsoft.com/office/drawing/2014/main" id="{FB989382-D446-824E-A95E-3DE6472F635C}"/>
              </a:ext>
            </a:extLst>
          </p:cNvPr>
          <p:cNvSpPr/>
          <p:nvPr/>
        </p:nvSpPr>
        <p:spPr>
          <a:xfrm>
            <a:off x="324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2" name="Rectangle 381">
            <a:extLst>
              <a:ext uri="{FF2B5EF4-FFF2-40B4-BE49-F238E27FC236}">
                <a16:creationId xmlns:a16="http://schemas.microsoft.com/office/drawing/2014/main" id="{E7CC459C-74BD-A444-A614-51ADE02D8A09}"/>
              </a:ext>
            </a:extLst>
          </p:cNvPr>
          <p:cNvSpPr/>
          <p:nvPr/>
        </p:nvSpPr>
        <p:spPr>
          <a:xfrm>
            <a:off x="432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3" name="Rectangle 382">
            <a:extLst>
              <a:ext uri="{FF2B5EF4-FFF2-40B4-BE49-F238E27FC236}">
                <a16:creationId xmlns:a16="http://schemas.microsoft.com/office/drawing/2014/main" id="{C66AFA96-FD08-A142-84D6-938D2DC9EB8C}"/>
              </a:ext>
            </a:extLst>
          </p:cNvPr>
          <p:cNvSpPr/>
          <p:nvPr/>
        </p:nvSpPr>
        <p:spPr>
          <a:xfrm>
            <a:off x="108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GraphQL</a:t>
            </a:r>
            <a:endParaRPr lang="en-IN" sz="1200" dirty="0">
              <a:solidFill>
                <a:srgbClr val="000000"/>
              </a:solidFill>
              <a:latin typeface="Calibri" panose="020F0502020204030204" pitchFamily="34" charset="0"/>
              <a:cs typeface="Calibri" panose="020F0502020204030204" pitchFamily="34" charset="0"/>
            </a:endParaRPr>
          </a:p>
        </p:txBody>
      </p:sp>
      <p:sp>
        <p:nvSpPr>
          <p:cNvPr id="384" name="Rectangle 383">
            <a:extLst>
              <a:ext uri="{FF2B5EF4-FFF2-40B4-BE49-F238E27FC236}">
                <a16:creationId xmlns:a16="http://schemas.microsoft.com/office/drawing/2014/main" id="{542A4570-A4A2-954F-964B-5BF60709FA78}"/>
              </a:ext>
            </a:extLst>
          </p:cNvPr>
          <p:cNvSpPr/>
          <p:nvPr/>
        </p:nvSpPr>
        <p:spPr>
          <a:xfrm>
            <a:off x="216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Oracle Database</a:t>
            </a:r>
            <a:endParaRPr lang="en-IN" sz="1200" dirty="0">
              <a:solidFill>
                <a:srgbClr val="000000"/>
              </a:solidFill>
              <a:latin typeface="Calibri" panose="020F0502020204030204" pitchFamily="34" charset="0"/>
              <a:cs typeface="Calibri" panose="020F0502020204030204" pitchFamily="34" charset="0"/>
            </a:endParaRPr>
          </a:p>
        </p:txBody>
      </p:sp>
      <p:sp>
        <p:nvSpPr>
          <p:cNvPr id="385" name="Rectangle 384">
            <a:extLst>
              <a:ext uri="{FF2B5EF4-FFF2-40B4-BE49-F238E27FC236}">
                <a16:creationId xmlns:a16="http://schemas.microsoft.com/office/drawing/2014/main" id="{9B376E9D-6EB1-9044-A961-B8CC0866D2A2}"/>
              </a:ext>
            </a:extLst>
          </p:cNvPr>
          <p:cNvSpPr/>
          <p:nvPr/>
        </p:nvSpPr>
        <p:spPr>
          <a:xfrm>
            <a:off x="324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Amazon DynamoDB</a:t>
            </a:r>
            <a:endParaRPr lang="en-IN" sz="1200" dirty="0">
              <a:solidFill>
                <a:srgbClr val="000000"/>
              </a:solidFill>
              <a:latin typeface="Calibri" panose="020F0502020204030204" pitchFamily="34" charset="0"/>
              <a:cs typeface="Calibri" panose="020F0502020204030204" pitchFamily="34" charset="0"/>
            </a:endParaRPr>
          </a:p>
        </p:txBody>
      </p:sp>
      <p:sp>
        <p:nvSpPr>
          <p:cNvPr id="386" name="Rectangle 385">
            <a:extLst>
              <a:ext uri="{FF2B5EF4-FFF2-40B4-BE49-F238E27FC236}">
                <a16:creationId xmlns:a16="http://schemas.microsoft.com/office/drawing/2014/main" id="{F90D2397-6E1B-3146-A4D5-266B6B9CCFA7}"/>
              </a:ext>
            </a:extLst>
          </p:cNvPr>
          <p:cNvSpPr/>
          <p:nvPr/>
        </p:nvSpPr>
        <p:spPr>
          <a:xfrm>
            <a:off x="432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CouchDB</a:t>
            </a:r>
            <a:endParaRPr lang="en-IN" sz="1200" dirty="0">
              <a:solidFill>
                <a:srgbClr val="000000"/>
              </a:solidFill>
              <a:latin typeface="Calibri" panose="020F0502020204030204" pitchFamily="34" charset="0"/>
              <a:cs typeface="Calibri" panose="020F0502020204030204" pitchFamily="34" charset="0"/>
            </a:endParaRPr>
          </a:p>
        </p:txBody>
      </p:sp>
      <p:sp>
        <p:nvSpPr>
          <p:cNvPr id="387" name="Rectangle 386">
            <a:extLst>
              <a:ext uri="{FF2B5EF4-FFF2-40B4-BE49-F238E27FC236}">
                <a16:creationId xmlns:a16="http://schemas.microsoft.com/office/drawing/2014/main" id="{C25E1121-522C-6A40-8D02-0C736FCBA436}"/>
              </a:ext>
            </a:extLst>
          </p:cNvPr>
          <p:cNvSpPr/>
          <p:nvPr/>
        </p:nvSpPr>
        <p:spPr>
          <a:xfrm>
            <a:off x="6480000" y="410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88" name="Rectangle 387">
            <a:extLst>
              <a:ext uri="{FF2B5EF4-FFF2-40B4-BE49-F238E27FC236}">
                <a16:creationId xmlns:a16="http://schemas.microsoft.com/office/drawing/2014/main" id="{F77BBAC3-521B-1844-A374-79402326228F}"/>
              </a:ext>
            </a:extLst>
          </p:cNvPr>
          <p:cNvSpPr/>
          <p:nvPr/>
        </p:nvSpPr>
        <p:spPr>
          <a:xfrm>
            <a:off x="6480000" y="3812244"/>
            <a:ext cx="3923505" cy="315273"/>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Customer Service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89" name="Rectangle 388">
            <a:extLst>
              <a:ext uri="{FF2B5EF4-FFF2-40B4-BE49-F238E27FC236}">
                <a16:creationId xmlns:a16="http://schemas.microsoft.com/office/drawing/2014/main" id="{CCBD23E2-C68F-AA41-B386-954D5A30116E}"/>
              </a:ext>
            </a:extLst>
          </p:cNvPr>
          <p:cNvSpPr/>
          <p:nvPr/>
        </p:nvSpPr>
        <p:spPr>
          <a:xfrm>
            <a:off x="702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0" name="Rectangle 389">
            <a:extLst>
              <a:ext uri="{FF2B5EF4-FFF2-40B4-BE49-F238E27FC236}">
                <a16:creationId xmlns:a16="http://schemas.microsoft.com/office/drawing/2014/main" id="{1A7BB21A-54DE-0540-9E45-0B2798C2A65D}"/>
              </a:ext>
            </a:extLst>
          </p:cNvPr>
          <p:cNvSpPr/>
          <p:nvPr/>
        </p:nvSpPr>
        <p:spPr>
          <a:xfrm>
            <a:off x="810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1" name="Rectangle 390">
            <a:extLst>
              <a:ext uri="{FF2B5EF4-FFF2-40B4-BE49-F238E27FC236}">
                <a16:creationId xmlns:a16="http://schemas.microsoft.com/office/drawing/2014/main" id="{83831286-4983-EE48-B3B5-44D530E397B0}"/>
              </a:ext>
            </a:extLst>
          </p:cNvPr>
          <p:cNvSpPr/>
          <p:nvPr/>
        </p:nvSpPr>
        <p:spPr>
          <a:xfrm>
            <a:off x="918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92" name="Rectangle 391">
            <a:extLst>
              <a:ext uri="{FF2B5EF4-FFF2-40B4-BE49-F238E27FC236}">
                <a16:creationId xmlns:a16="http://schemas.microsoft.com/office/drawing/2014/main" id="{E6D204F5-4831-5148-B70F-D1D1B9684683}"/>
              </a:ext>
            </a:extLst>
          </p:cNvPr>
          <p:cNvSpPr/>
          <p:nvPr/>
        </p:nvSpPr>
        <p:spPr>
          <a:xfrm>
            <a:off x="1026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93" name="Rectangle 392">
            <a:extLst>
              <a:ext uri="{FF2B5EF4-FFF2-40B4-BE49-F238E27FC236}">
                <a16:creationId xmlns:a16="http://schemas.microsoft.com/office/drawing/2014/main" id="{04640DF7-4687-054D-BD5C-EB58CAB9741E}"/>
              </a:ext>
            </a:extLst>
          </p:cNvPr>
          <p:cNvSpPr/>
          <p:nvPr/>
        </p:nvSpPr>
        <p:spPr>
          <a:xfrm>
            <a:off x="702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SAP Hybris Service</a:t>
            </a:r>
            <a:endParaRPr lang="en-IN" sz="1200" dirty="0">
              <a:solidFill>
                <a:srgbClr val="000000"/>
              </a:solidFill>
              <a:latin typeface="Calibri" panose="020F0502020204030204" pitchFamily="34" charset="0"/>
              <a:cs typeface="Calibri" panose="020F0502020204030204" pitchFamily="34" charset="0"/>
            </a:endParaRPr>
          </a:p>
        </p:txBody>
      </p:sp>
      <p:sp>
        <p:nvSpPr>
          <p:cNvPr id="394" name="Rectangle 393">
            <a:extLst>
              <a:ext uri="{FF2B5EF4-FFF2-40B4-BE49-F238E27FC236}">
                <a16:creationId xmlns:a16="http://schemas.microsoft.com/office/drawing/2014/main" id="{66CA35DF-6000-0340-85A8-C9E864E1164D}"/>
              </a:ext>
            </a:extLst>
          </p:cNvPr>
          <p:cNvSpPr/>
          <p:nvPr/>
        </p:nvSpPr>
        <p:spPr>
          <a:xfrm>
            <a:off x="810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ServiceMax</a:t>
            </a:r>
            <a:endParaRPr lang="en-IN" sz="1200" dirty="0">
              <a:solidFill>
                <a:srgbClr val="000000"/>
              </a:solidFill>
              <a:latin typeface="Calibri" panose="020F0502020204030204" pitchFamily="34" charset="0"/>
              <a:cs typeface="Calibri" panose="020F0502020204030204" pitchFamily="34" charset="0"/>
            </a:endParaRPr>
          </a:p>
        </p:txBody>
      </p:sp>
      <p:sp>
        <p:nvSpPr>
          <p:cNvPr id="395" name="Rectangle 394">
            <a:extLst>
              <a:ext uri="{FF2B5EF4-FFF2-40B4-BE49-F238E27FC236}">
                <a16:creationId xmlns:a16="http://schemas.microsoft.com/office/drawing/2014/main" id="{220ADEEC-6B80-914B-ACDC-583BEFE1DFE2}"/>
              </a:ext>
            </a:extLst>
          </p:cNvPr>
          <p:cNvSpPr/>
          <p:nvPr/>
        </p:nvSpPr>
        <p:spPr>
          <a:xfrm>
            <a:off x="918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96" name="Rectangle 395">
            <a:extLst>
              <a:ext uri="{FF2B5EF4-FFF2-40B4-BE49-F238E27FC236}">
                <a16:creationId xmlns:a16="http://schemas.microsoft.com/office/drawing/2014/main" id="{676F2031-BACD-954B-BC71-3315E7838B32}"/>
              </a:ext>
            </a:extLst>
          </p:cNvPr>
          <p:cNvSpPr/>
          <p:nvPr/>
        </p:nvSpPr>
        <p:spPr>
          <a:xfrm>
            <a:off x="1026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417" name="Rectangle 416">
            <a:extLst>
              <a:ext uri="{FF2B5EF4-FFF2-40B4-BE49-F238E27FC236}">
                <a16:creationId xmlns:a16="http://schemas.microsoft.com/office/drawing/2014/main" id="{4DBF94C4-0B8E-BC4E-AAA6-9DD97DD20C40}"/>
              </a:ext>
            </a:extLst>
          </p:cNvPr>
          <p:cNvSpPr/>
          <p:nvPr/>
        </p:nvSpPr>
        <p:spPr>
          <a:xfrm>
            <a:off x="6480000" y="550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418" name="Rectangle 417">
            <a:extLst>
              <a:ext uri="{FF2B5EF4-FFF2-40B4-BE49-F238E27FC236}">
                <a16:creationId xmlns:a16="http://schemas.microsoft.com/office/drawing/2014/main" id="{DECF1082-C470-CC4C-880A-621CCEB6CF06}"/>
              </a:ext>
            </a:extLst>
          </p:cNvPr>
          <p:cNvSpPr/>
          <p:nvPr/>
        </p:nvSpPr>
        <p:spPr>
          <a:xfrm>
            <a:off x="6480000" y="5252244"/>
            <a:ext cx="3961430" cy="27113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Data Management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419" name="Rectangle 418">
            <a:extLst>
              <a:ext uri="{FF2B5EF4-FFF2-40B4-BE49-F238E27FC236}">
                <a16:creationId xmlns:a16="http://schemas.microsoft.com/office/drawing/2014/main" id="{4455ABB6-B381-344A-9C24-0A233B9BC3D3}"/>
              </a:ext>
            </a:extLst>
          </p:cNvPr>
          <p:cNvSpPr/>
          <p:nvPr/>
        </p:nvSpPr>
        <p:spPr>
          <a:xfrm>
            <a:off x="702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0" name="Rectangle 419">
            <a:extLst>
              <a:ext uri="{FF2B5EF4-FFF2-40B4-BE49-F238E27FC236}">
                <a16:creationId xmlns:a16="http://schemas.microsoft.com/office/drawing/2014/main" id="{2A2DC3E8-67D3-AD4C-930D-B9721A740794}"/>
              </a:ext>
            </a:extLst>
          </p:cNvPr>
          <p:cNvSpPr/>
          <p:nvPr/>
        </p:nvSpPr>
        <p:spPr>
          <a:xfrm>
            <a:off x="810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1" name="Rectangle 420">
            <a:extLst>
              <a:ext uri="{FF2B5EF4-FFF2-40B4-BE49-F238E27FC236}">
                <a16:creationId xmlns:a16="http://schemas.microsoft.com/office/drawing/2014/main" id="{5328BA12-C9C5-C348-94A4-25C6780F066B}"/>
              </a:ext>
            </a:extLst>
          </p:cNvPr>
          <p:cNvSpPr/>
          <p:nvPr/>
        </p:nvSpPr>
        <p:spPr>
          <a:xfrm>
            <a:off x="918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2" name="Rectangle 421">
            <a:extLst>
              <a:ext uri="{FF2B5EF4-FFF2-40B4-BE49-F238E27FC236}">
                <a16:creationId xmlns:a16="http://schemas.microsoft.com/office/drawing/2014/main" id="{C7B7DB17-C95E-D24D-BDEB-D355428442B8}"/>
              </a:ext>
            </a:extLst>
          </p:cNvPr>
          <p:cNvSpPr/>
          <p:nvPr/>
        </p:nvSpPr>
        <p:spPr>
          <a:xfrm>
            <a:off x="1026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3" name="Rectangle 422">
            <a:extLst>
              <a:ext uri="{FF2B5EF4-FFF2-40B4-BE49-F238E27FC236}">
                <a16:creationId xmlns:a16="http://schemas.microsoft.com/office/drawing/2014/main" id="{38247720-2D44-C141-AFE7-FB03C51C10E1}"/>
              </a:ext>
            </a:extLst>
          </p:cNvPr>
          <p:cNvSpPr/>
          <p:nvPr/>
        </p:nvSpPr>
        <p:spPr>
          <a:xfrm>
            <a:off x="702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Azure Site Recovery</a:t>
            </a:r>
            <a:endParaRPr lang="en-IN" sz="1200" dirty="0">
              <a:solidFill>
                <a:srgbClr val="000000"/>
              </a:solidFill>
              <a:latin typeface="Calibri" panose="020F0502020204030204" pitchFamily="34" charset="0"/>
              <a:cs typeface="Calibri" panose="020F0502020204030204" pitchFamily="34" charset="0"/>
            </a:endParaRPr>
          </a:p>
        </p:txBody>
      </p:sp>
      <p:sp>
        <p:nvSpPr>
          <p:cNvPr id="424" name="Rectangle 423">
            <a:extLst>
              <a:ext uri="{FF2B5EF4-FFF2-40B4-BE49-F238E27FC236}">
                <a16:creationId xmlns:a16="http://schemas.microsoft.com/office/drawing/2014/main" id="{614DC326-3CA0-944B-B661-6790D4F6B733}"/>
              </a:ext>
            </a:extLst>
          </p:cNvPr>
          <p:cNvSpPr/>
          <p:nvPr/>
        </p:nvSpPr>
        <p:spPr>
          <a:xfrm>
            <a:off x="810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Commvault Cloud</a:t>
            </a:r>
            <a:endParaRPr lang="en-IN" sz="1200" dirty="0">
              <a:solidFill>
                <a:srgbClr val="000000"/>
              </a:solidFill>
              <a:latin typeface="Calibri" panose="020F0502020204030204" pitchFamily="34" charset="0"/>
              <a:cs typeface="Calibri" panose="020F0502020204030204" pitchFamily="34" charset="0"/>
            </a:endParaRPr>
          </a:p>
        </p:txBody>
      </p:sp>
      <p:sp>
        <p:nvSpPr>
          <p:cNvPr id="425" name="Rectangle 424">
            <a:extLst>
              <a:ext uri="{FF2B5EF4-FFF2-40B4-BE49-F238E27FC236}">
                <a16:creationId xmlns:a16="http://schemas.microsoft.com/office/drawing/2014/main" id="{13A44596-301A-4449-86F0-0B0EB15E76E2}"/>
              </a:ext>
            </a:extLst>
          </p:cNvPr>
          <p:cNvSpPr/>
          <p:nvPr/>
        </p:nvSpPr>
        <p:spPr>
          <a:xfrm>
            <a:off x="918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Microsoft Power Query</a:t>
            </a:r>
            <a:endParaRPr lang="en-IN" sz="1200" dirty="0">
              <a:solidFill>
                <a:srgbClr val="000000"/>
              </a:solidFill>
              <a:latin typeface="Calibri" panose="020F0502020204030204" pitchFamily="34" charset="0"/>
              <a:cs typeface="Calibri" panose="020F0502020204030204" pitchFamily="34" charset="0"/>
            </a:endParaRPr>
          </a:p>
        </p:txBody>
      </p:sp>
      <p:sp>
        <p:nvSpPr>
          <p:cNvPr id="426" name="Rectangle 425">
            <a:extLst>
              <a:ext uri="{FF2B5EF4-FFF2-40B4-BE49-F238E27FC236}">
                <a16:creationId xmlns:a16="http://schemas.microsoft.com/office/drawing/2014/main" id="{6FE3AD94-D792-DE48-9C6F-FC8D893715F1}"/>
              </a:ext>
            </a:extLst>
          </p:cNvPr>
          <p:cNvSpPr/>
          <p:nvPr/>
        </p:nvSpPr>
        <p:spPr>
          <a:xfrm>
            <a:off x="1026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Pentaho</a:t>
            </a:r>
            <a:endParaRPr lang="en-IN" sz="1200" dirty="0">
              <a:solidFill>
                <a:srgbClr val="000000"/>
              </a:solidFill>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80CBA9F4-4200-900B-F15B-BCA73A75BBFF}"/>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rPr>
              <a:t>Technology Stack</a:t>
            </a:r>
            <a:endPar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endParaRPr>
          </a:p>
        </p:txBody>
      </p:sp>
      <p:sp>
        <p:nvSpPr>
          <p:cNvPr id="5" name="TextBox 4">
            <a:extLst>
              <a:ext uri="{FF2B5EF4-FFF2-40B4-BE49-F238E27FC236}">
                <a16:creationId xmlns:a16="http://schemas.microsoft.com/office/drawing/2014/main" id="{74007F4E-48B5-952B-79D6-DBFDC9D86F55}"/>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The tools listed above are not exhaustive.</a:t>
            </a:r>
          </a:p>
        </p:txBody>
      </p:sp>
      <p:pic>
        <p:nvPicPr>
          <p:cNvPr id="427" name="Picture 426" descr="image.png"/>
          <p:cNvPicPr>
            <a:picLocks noChangeAspect="1"/>
          </p:cNvPicPr>
          <p:nvPr/>
        </p:nvPicPr>
        <p:blipFill>
          <a:blip r:embed="rId2"/>
          <a:stretch>
            <a:fillRect/>
          </a:stretch>
        </p:blipFill>
        <p:spPr>
          <a:xfrm>
            <a:off x="1314100" y="1364344"/>
            <a:ext cx="431800" cy="431800"/>
          </a:xfrm>
          <a:prstGeom prst="rect">
            <a:avLst/>
          </a:prstGeom>
        </p:spPr>
      </p:pic>
      <p:pic>
        <p:nvPicPr>
          <p:cNvPr id="428" name="Picture 427" descr="image.png"/>
          <p:cNvPicPr>
            <a:picLocks noChangeAspect="1"/>
          </p:cNvPicPr>
          <p:nvPr/>
        </p:nvPicPr>
        <p:blipFill>
          <a:blip r:embed="rId3"/>
          <a:stretch>
            <a:fillRect/>
          </a:stretch>
        </p:blipFill>
        <p:spPr>
          <a:xfrm>
            <a:off x="7254100" y="1364344"/>
            <a:ext cx="431800" cy="431800"/>
          </a:xfrm>
          <a:prstGeom prst="rect">
            <a:avLst/>
          </a:prstGeom>
        </p:spPr>
      </p:pic>
      <p:pic>
        <p:nvPicPr>
          <p:cNvPr id="429" name="Picture 428" descr="image.png"/>
          <p:cNvPicPr>
            <a:picLocks noChangeAspect="1"/>
          </p:cNvPicPr>
          <p:nvPr/>
        </p:nvPicPr>
        <p:blipFill>
          <a:blip r:embed="rId4"/>
          <a:stretch>
            <a:fillRect/>
          </a:stretch>
        </p:blipFill>
        <p:spPr>
          <a:xfrm>
            <a:off x="8334100" y="1364344"/>
            <a:ext cx="431800" cy="431800"/>
          </a:xfrm>
          <a:prstGeom prst="rect">
            <a:avLst/>
          </a:prstGeom>
        </p:spPr>
      </p:pic>
      <p:pic>
        <p:nvPicPr>
          <p:cNvPr id="430" name="Picture 429" descr="image.png"/>
          <p:cNvPicPr>
            <a:picLocks noChangeAspect="1"/>
          </p:cNvPicPr>
          <p:nvPr/>
        </p:nvPicPr>
        <p:blipFill>
          <a:blip r:embed="rId5"/>
          <a:stretch>
            <a:fillRect/>
          </a:stretch>
        </p:blipFill>
        <p:spPr>
          <a:xfrm>
            <a:off x="9185500" y="1535351"/>
            <a:ext cx="889000" cy="88900"/>
          </a:xfrm>
          <a:prstGeom prst="rect">
            <a:avLst/>
          </a:prstGeom>
        </p:spPr>
      </p:pic>
      <p:pic>
        <p:nvPicPr>
          <p:cNvPr id="431" name="Picture 430" descr="image.png"/>
          <p:cNvPicPr>
            <a:picLocks noChangeAspect="1"/>
          </p:cNvPicPr>
          <p:nvPr/>
        </p:nvPicPr>
        <p:blipFill>
          <a:blip r:embed="rId6"/>
          <a:stretch>
            <a:fillRect/>
          </a:stretch>
        </p:blipFill>
        <p:spPr>
          <a:xfrm>
            <a:off x="10494100" y="1364344"/>
            <a:ext cx="431800" cy="431800"/>
          </a:xfrm>
          <a:prstGeom prst="rect">
            <a:avLst/>
          </a:prstGeom>
        </p:spPr>
      </p:pic>
      <p:pic>
        <p:nvPicPr>
          <p:cNvPr id="432" name="Picture 431" descr="image.png"/>
          <p:cNvPicPr>
            <a:picLocks noChangeAspect="1"/>
          </p:cNvPicPr>
          <p:nvPr/>
        </p:nvPicPr>
        <p:blipFill>
          <a:blip r:embed="rId7"/>
          <a:stretch>
            <a:fillRect/>
          </a:stretch>
        </p:blipFill>
        <p:spPr>
          <a:xfrm>
            <a:off x="1377600" y="2831844"/>
            <a:ext cx="304800" cy="304800"/>
          </a:xfrm>
          <a:prstGeom prst="rect">
            <a:avLst/>
          </a:prstGeom>
        </p:spPr>
      </p:pic>
      <p:pic>
        <p:nvPicPr>
          <p:cNvPr id="433" name="Picture 432" descr="image.png"/>
          <p:cNvPicPr>
            <a:picLocks noChangeAspect="1"/>
          </p:cNvPicPr>
          <p:nvPr/>
        </p:nvPicPr>
        <p:blipFill>
          <a:blip r:embed="rId8"/>
          <a:stretch>
            <a:fillRect/>
          </a:stretch>
        </p:blipFill>
        <p:spPr>
          <a:xfrm>
            <a:off x="7196950" y="2804344"/>
            <a:ext cx="546100" cy="431800"/>
          </a:xfrm>
          <a:prstGeom prst="rect">
            <a:avLst/>
          </a:prstGeom>
        </p:spPr>
      </p:pic>
      <p:pic>
        <p:nvPicPr>
          <p:cNvPr id="434" name="Picture 433" descr="image.png"/>
          <p:cNvPicPr>
            <a:picLocks noChangeAspect="1"/>
          </p:cNvPicPr>
          <p:nvPr/>
        </p:nvPicPr>
        <p:blipFill>
          <a:blip r:embed="rId9"/>
          <a:stretch>
            <a:fillRect/>
          </a:stretch>
        </p:blipFill>
        <p:spPr>
          <a:xfrm>
            <a:off x="8334100" y="2804344"/>
            <a:ext cx="431800" cy="431800"/>
          </a:xfrm>
          <a:prstGeom prst="rect">
            <a:avLst/>
          </a:prstGeom>
        </p:spPr>
      </p:pic>
      <p:pic>
        <p:nvPicPr>
          <p:cNvPr id="435" name="Picture 434" descr="image.png"/>
          <p:cNvPicPr>
            <a:picLocks noChangeAspect="1"/>
          </p:cNvPicPr>
          <p:nvPr/>
        </p:nvPicPr>
        <p:blipFill>
          <a:blip r:embed="rId10"/>
          <a:stretch>
            <a:fillRect/>
          </a:stretch>
        </p:blipFill>
        <p:spPr>
          <a:xfrm>
            <a:off x="9185500" y="2899594"/>
            <a:ext cx="889000" cy="241300"/>
          </a:xfrm>
          <a:prstGeom prst="rect">
            <a:avLst/>
          </a:prstGeom>
        </p:spPr>
      </p:pic>
      <p:pic>
        <p:nvPicPr>
          <p:cNvPr id="436" name="Picture 435" descr="image.png"/>
          <p:cNvPicPr>
            <a:picLocks noChangeAspect="1"/>
          </p:cNvPicPr>
          <p:nvPr/>
        </p:nvPicPr>
        <p:blipFill>
          <a:blip r:embed="rId11"/>
          <a:stretch>
            <a:fillRect/>
          </a:stretch>
        </p:blipFill>
        <p:spPr>
          <a:xfrm>
            <a:off x="1352200" y="4208344"/>
            <a:ext cx="355600" cy="431800"/>
          </a:xfrm>
          <a:prstGeom prst="rect">
            <a:avLst/>
          </a:prstGeom>
        </p:spPr>
      </p:pic>
      <p:pic>
        <p:nvPicPr>
          <p:cNvPr id="437" name="Picture 436" descr="image.png"/>
          <p:cNvPicPr>
            <a:picLocks noChangeAspect="1"/>
          </p:cNvPicPr>
          <p:nvPr/>
        </p:nvPicPr>
        <p:blipFill>
          <a:blip r:embed="rId12"/>
          <a:stretch>
            <a:fillRect/>
          </a:stretch>
        </p:blipFill>
        <p:spPr>
          <a:xfrm>
            <a:off x="2165500" y="4278194"/>
            <a:ext cx="889000" cy="292100"/>
          </a:xfrm>
          <a:prstGeom prst="rect">
            <a:avLst/>
          </a:prstGeom>
        </p:spPr>
      </p:pic>
      <p:pic>
        <p:nvPicPr>
          <p:cNvPr id="438" name="Picture 437" descr="image.png"/>
          <p:cNvPicPr>
            <a:picLocks noChangeAspect="1"/>
          </p:cNvPicPr>
          <p:nvPr/>
        </p:nvPicPr>
        <p:blipFill>
          <a:blip r:embed="rId13"/>
          <a:stretch>
            <a:fillRect/>
          </a:stretch>
        </p:blipFill>
        <p:spPr>
          <a:xfrm>
            <a:off x="3245500" y="4316294"/>
            <a:ext cx="889000" cy="215900"/>
          </a:xfrm>
          <a:prstGeom prst="rect">
            <a:avLst/>
          </a:prstGeom>
        </p:spPr>
      </p:pic>
      <p:pic>
        <p:nvPicPr>
          <p:cNvPr id="439" name="Picture 438" descr="image.png"/>
          <p:cNvPicPr>
            <a:picLocks noChangeAspect="1"/>
          </p:cNvPicPr>
          <p:nvPr/>
        </p:nvPicPr>
        <p:blipFill>
          <a:blip r:embed="rId14"/>
          <a:stretch>
            <a:fillRect/>
          </a:stretch>
        </p:blipFill>
        <p:spPr>
          <a:xfrm>
            <a:off x="4325500" y="4284544"/>
            <a:ext cx="889000" cy="279400"/>
          </a:xfrm>
          <a:prstGeom prst="rect">
            <a:avLst/>
          </a:prstGeom>
        </p:spPr>
      </p:pic>
      <p:pic>
        <p:nvPicPr>
          <p:cNvPr id="440" name="Picture 439" descr="image.png"/>
          <p:cNvPicPr>
            <a:picLocks noChangeAspect="1"/>
          </p:cNvPicPr>
          <p:nvPr/>
        </p:nvPicPr>
        <p:blipFill>
          <a:blip r:embed="rId15"/>
          <a:stretch>
            <a:fillRect/>
          </a:stretch>
        </p:blipFill>
        <p:spPr>
          <a:xfrm>
            <a:off x="1314100" y="5648344"/>
            <a:ext cx="431800" cy="431800"/>
          </a:xfrm>
          <a:prstGeom prst="rect">
            <a:avLst/>
          </a:prstGeom>
        </p:spPr>
      </p:pic>
      <p:pic>
        <p:nvPicPr>
          <p:cNvPr id="441" name="Picture 440" descr="image.png"/>
          <p:cNvPicPr>
            <a:picLocks noChangeAspect="1"/>
          </p:cNvPicPr>
          <p:nvPr/>
        </p:nvPicPr>
        <p:blipFill>
          <a:blip r:embed="rId16"/>
          <a:stretch>
            <a:fillRect/>
          </a:stretch>
        </p:blipFill>
        <p:spPr>
          <a:xfrm>
            <a:off x="2260750" y="5648344"/>
            <a:ext cx="698500" cy="431800"/>
          </a:xfrm>
          <a:prstGeom prst="rect">
            <a:avLst/>
          </a:prstGeom>
        </p:spPr>
      </p:pic>
      <p:pic>
        <p:nvPicPr>
          <p:cNvPr id="442" name="Picture 441" descr="image.png"/>
          <p:cNvPicPr>
            <a:picLocks noChangeAspect="1"/>
          </p:cNvPicPr>
          <p:nvPr/>
        </p:nvPicPr>
        <p:blipFill>
          <a:blip r:embed="rId17"/>
          <a:stretch>
            <a:fillRect/>
          </a:stretch>
        </p:blipFill>
        <p:spPr>
          <a:xfrm>
            <a:off x="3442350" y="5648344"/>
            <a:ext cx="495300" cy="431800"/>
          </a:xfrm>
          <a:prstGeom prst="rect">
            <a:avLst/>
          </a:prstGeom>
        </p:spPr>
      </p:pic>
      <p:pic>
        <p:nvPicPr>
          <p:cNvPr id="443" name="Picture 442" descr="image.png"/>
          <p:cNvPicPr>
            <a:picLocks noChangeAspect="1"/>
          </p:cNvPicPr>
          <p:nvPr/>
        </p:nvPicPr>
        <p:blipFill>
          <a:blip r:embed="rId18"/>
          <a:stretch>
            <a:fillRect/>
          </a:stretch>
        </p:blipFill>
        <p:spPr>
          <a:xfrm>
            <a:off x="4528700" y="5648344"/>
            <a:ext cx="482600" cy="431800"/>
          </a:xfrm>
          <a:prstGeom prst="rect">
            <a:avLst/>
          </a:prstGeom>
        </p:spPr>
      </p:pic>
      <p:pic>
        <p:nvPicPr>
          <p:cNvPr id="444" name="Picture 443" descr="image.png"/>
          <p:cNvPicPr>
            <a:picLocks noChangeAspect="1"/>
          </p:cNvPicPr>
          <p:nvPr/>
        </p:nvPicPr>
        <p:blipFill>
          <a:blip r:embed="rId19"/>
          <a:stretch>
            <a:fillRect/>
          </a:stretch>
        </p:blipFill>
        <p:spPr>
          <a:xfrm>
            <a:off x="7254100" y="4244344"/>
            <a:ext cx="431800" cy="431800"/>
          </a:xfrm>
          <a:prstGeom prst="rect">
            <a:avLst/>
          </a:prstGeom>
        </p:spPr>
      </p:pic>
      <p:pic>
        <p:nvPicPr>
          <p:cNvPr id="445" name="Picture 444" descr="image.png"/>
          <p:cNvPicPr>
            <a:picLocks noChangeAspect="1"/>
          </p:cNvPicPr>
          <p:nvPr/>
        </p:nvPicPr>
        <p:blipFill>
          <a:blip r:embed="rId20"/>
          <a:stretch>
            <a:fillRect/>
          </a:stretch>
        </p:blipFill>
        <p:spPr>
          <a:xfrm>
            <a:off x="8334100" y="4244344"/>
            <a:ext cx="431800" cy="431800"/>
          </a:xfrm>
          <a:prstGeom prst="rect">
            <a:avLst/>
          </a:prstGeom>
        </p:spPr>
      </p:pic>
      <p:pic>
        <p:nvPicPr>
          <p:cNvPr id="446" name="Picture 445" descr="image.png"/>
          <p:cNvPicPr>
            <a:picLocks noChangeAspect="1"/>
          </p:cNvPicPr>
          <p:nvPr/>
        </p:nvPicPr>
        <p:blipFill>
          <a:blip r:embed="rId21"/>
          <a:stretch>
            <a:fillRect/>
          </a:stretch>
        </p:blipFill>
        <p:spPr>
          <a:xfrm>
            <a:off x="7063600" y="5648344"/>
            <a:ext cx="812800" cy="431800"/>
          </a:xfrm>
          <a:prstGeom prst="rect">
            <a:avLst/>
          </a:prstGeom>
        </p:spPr>
      </p:pic>
      <p:pic>
        <p:nvPicPr>
          <p:cNvPr id="447" name="Picture 446" descr="image.png"/>
          <p:cNvPicPr>
            <a:picLocks noChangeAspect="1"/>
          </p:cNvPicPr>
          <p:nvPr/>
        </p:nvPicPr>
        <p:blipFill>
          <a:blip r:embed="rId22"/>
          <a:stretch>
            <a:fillRect/>
          </a:stretch>
        </p:blipFill>
        <p:spPr>
          <a:xfrm>
            <a:off x="8105500" y="5648344"/>
            <a:ext cx="889000" cy="431800"/>
          </a:xfrm>
          <a:prstGeom prst="rect">
            <a:avLst/>
          </a:prstGeom>
        </p:spPr>
      </p:pic>
      <p:pic>
        <p:nvPicPr>
          <p:cNvPr id="448" name="Picture 447" descr="image.png"/>
          <p:cNvPicPr>
            <a:picLocks noChangeAspect="1"/>
          </p:cNvPicPr>
          <p:nvPr/>
        </p:nvPicPr>
        <p:blipFill>
          <a:blip r:embed="rId23"/>
          <a:stretch>
            <a:fillRect/>
          </a:stretch>
        </p:blipFill>
        <p:spPr>
          <a:xfrm>
            <a:off x="9185500" y="5699144"/>
            <a:ext cx="889000" cy="330200"/>
          </a:xfrm>
          <a:prstGeom prst="rect">
            <a:avLst/>
          </a:prstGeom>
        </p:spPr>
      </p:pic>
      <p:pic>
        <p:nvPicPr>
          <p:cNvPr id="449" name="Picture 448" descr="image.png"/>
          <p:cNvPicPr>
            <a:picLocks noChangeAspect="1"/>
          </p:cNvPicPr>
          <p:nvPr/>
        </p:nvPicPr>
        <p:blipFill>
          <a:blip r:embed="rId24"/>
          <a:stretch>
            <a:fillRect/>
          </a:stretch>
        </p:blipFill>
        <p:spPr>
          <a:xfrm>
            <a:off x="10329000" y="5648344"/>
            <a:ext cx="762000" cy="431800"/>
          </a:xfrm>
          <a:prstGeom prst="rect">
            <a:avLst/>
          </a:prstGeom>
        </p:spPr>
      </p:pic>
    </p:spTree>
  </p:cSld>
  <p:clrMapOvr>
    <a:masterClrMapping/>
  </p:clrMapOvr>
</p:sld>
</file>

<file path=ppt/slides/slide8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120" name="Rectangle 119">
            <a:extLst>
              <a:ext uri="{FF2B5EF4-FFF2-40B4-BE49-F238E27FC236}">
                <a16:creationId xmlns:a16="http://schemas.microsoft.com/office/drawing/2014/main" id="{C5798EA6-D514-E341-9CEB-A9E370C7DAFA}"/>
              </a:ext>
            </a:extLst>
          </p:cNvPr>
          <p:cNvSpPr/>
          <p:nvPr/>
        </p:nvSpPr>
        <p:spPr>
          <a:xfrm>
            <a:off x="540000" y="122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27" name="Rectangle 326">
            <a:extLst>
              <a:ext uri="{FF2B5EF4-FFF2-40B4-BE49-F238E27FC236}">
                <a16:creationId xmlns:a16="http://schemas.microsoft.com/office/drawing/2014/main" id="{A510CED0-F60F-824A-AB15-DF81138B8C8D}"/>
              </a:ext>
            </a:extLst>
          </p:cNvPr>
          <p:cNvSpPr/>
          <p:nvPr/>
        </p:nvSpPr>
        <p:spPr>
          <a:xfrm>
            <a:off x="540000" y="932244"/>
            <a:ext cx="3979373" cy="28467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Design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28" name="Rectangle 327">
            <a:extLst>
              <a:ext uri="{FF2B5EF4-FFF2-40B4-BE49-F238E27FC236}">
                <a16:creationId xmlns:a16="http://schemas.microsoft.com/office/drawing/2014/main" id="{534013FD-23EB-FC40-84BD-ECD3AC40F2E8}"/>
              </a:ext>
            </a:extLst>
          </p:cNvPr>
          <p:cNvSpPr/>
          <p:nvPr/>
        </p:nvSpPr>
        <p:spPr>
          <a:xfrm>
            <a:off x="108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29" name="Rectangle 328">
            <a:extLst>
              <a:ext uri="{FF2B5EF4-FFF2-40B4-BE49-F238E27FC236}">
                <a16:creationId xmlns:a16="http://schemas.microsoft.com/office/drawing/2014/main" id="{1A972B6D-83CE-5C48-9E1E-970714163E58}"/>
              </a:ext>
            </a:extLst>
          </p:cNvPr>
          <p:cNvSpPr/>
          <p:nvPr/>
        </p:nvSpPr>
        <p:spPr>
          <a:xfrm>
            <a:off x="216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0" name="Rectangle 329">
            <a:extLst>
              <a:ext uri="{FF2B5EF4-FFF2-40B4-BE49-F238E27FC236}">
                <a16:creationId xmlns:a16="http://schemas.microsoft.com/office/drawing/2014/main" id="{6189BDA0-E66D-D94E-B3EA-356A296BB266}"/>
              </a:ext>
            </a:extLst>
          </p:cNvPr>
          <p:cNvSpPr/>
          <p:nvPr/>
        </p:nvSpPr>
        <p:spPr>
          <a:xfrm>
            <a:off x="324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1" name="Rectangle 330">
            <a:extLst>
              <a:ext uri="{FF2B5EF4-FFF2-40B4-BE49-F238E27FC236}">
                <a16:creationId xmlns:a16="http://schemas.microsoft.com/office/drawing/2014/main" id="{6E9B4549-4A25-EF49-A5A8-D8122C13A94F}"/>
              </a:ext>
            </a:extLst>
          </p:cNvPr>
          <p:cNvSpPr/>
          <p:nvPr/>
        </p:nvSpPr>
        <p:spPr>
          <a:xfrm>
            <a:off x="432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2" name="Rectangle 331">
            <a:extLst>
              <a:ext uri="{FF2B5EF4-FFF2-40B4-BE49-F238E27FC236}">
                <a16:creationId xmlns:a16="http://schemas.microsoft.com/office/drawing/2014/main" id="{41CF8503-E60B-7248-80E2-882DADB31D4E}"/>
              </a:ext>
            </a:extLst>
          </p:cNvPr>
          <p:cNvSpPr/>
          <p:nvPr/>
        </p:nvSpPr>
        <p:spPr>
          <a:xfrm>
            <a:off x="108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Adobe Illustrator</a:t>
            </a:r>
            <a:endParaRPr lang="en-IN" sz="1200" dirty="0">
              <a:solidFill>
                <a:srgbClr val="000000"/>
              </a:solidFill>
              <a:latin typeface="Calibri" panose="020F0502020204030204" pitchFamily="34" charset="0"/>
              <a:cs typeface="Calibri" panose="020F0502020204030204" pitchFamily="34" charset="0"/>
            </a:endParaRPr>
          </a:p>
        </p:txBody>
      </p:sp>
      <p:sp>
        <p:nvSpPr>
          <p:cNvPr id="334" name="Rectangle 333">
            <a:extLst>
              <a:ext uri="{FF2B5EF4-FFF2-40B4-BE49-F238E27FC236}">
                <a16:creationId xmlns:a16="http://schemas.microsoft.com/office/drawing/2014/main" id="{142EFFBC-78F5-E04C-A3F4-27991A4CD8B2}"/>
              </a:ext>
            </a:extLst>
          </p:cNvPr>
          <p:cNvSpPr/>
          <p:nvPr/>
        </p:nvSpPr>
        <p:spPr>
          <a:xfrm>
            <a:off x="216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Figma</a:t>
            </a:r>
            <a:endParaRPr lang="en-IN" sz="1200" dirty="0">
              <a:solidFill>
                <a:srgbClr val="000000"/>
              </a:solidFill>
              <a:latin typeface="Calibri" panose="020F0502020204030204" pitchFamily="34" charset="0"/>
              <a:cs typeface="Calibri" panose="020F0502020204030204" pitchFamily="34" charset="0"/>
            </a:endParaRPr>
          </a:p>
        </p:txBody>
      </p:sp>
      <p:sp>
        <p:nvSpPr>
          <p:cNvPr id="335" name="Rectangle 334">
            <a:extLst>
              <a:ext uri="{FF2B5EF4-FFF2-40B4-BE49-F238E27FC236}">
                <a16:creationId xmlns:a16="http://schemas.microsoft.com/office/drawing/2014/main" id="{AC6427D4-B010-E340-B463-11299F6BFDFB}"/>
              </a:ext>
            </a:extLst>
          </p:cNvPr>
          <p:cNvSpPr/>
          <p:nvPr/>
        </p:nvSpPr>
        <p:spPr>
          <a:xfrm>
            <a:off x="324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Microsoft Visio</a:t>
            </a:r>
            <a:endParaRPr lang="en-IN" sz="1200" dirty="0">
              <a:solidFill>
                <a:srgbClr val="000000"/>
              </a:solidFill>
              <a:latin typeface="Calibri" panose="020F0502020204030204" pitchFamily="34" charset="0"/>
              <a:cs typeface="Calibri" panose="020F0502020204030204" pitchFamily="34" charset="0"/>
            </a:endParaRPr>
          </a:p>
        </p:txBody>
      </p:sp>
      <p:sp>
        <p:nvSpPr>
          <p:cNvPr id="336" name="Rectangle 335">
            <a:extLst>
              <a:ext uri="{FF2B5EF4-FFF2-40B4-BE49-F238E27FC236}">
                <a16:creationId xmlns:a16="http://schemas.microsoft.com/office/drawing/2014/main" id="{772A3FE4-5227-8340-BB3B-087E807294FC}"/>
              </a:ext>
            </a:extLst>
          </p:cNvPr>
          <p:cNvSpPr/>
          <p:nvPr/>
        </p:nvSpPr>
        <p:spPr>
          <a:xfrm>
            <a:off x="432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Pinterest</a:t>
            </a:r>
            <a:endParaRPr lang="en-IN" sz="1200" dirty="0">
              <a:solidFill>
                <a:srgbClr val="000000"/>
              </a:solidFill>
              <a:latin typeface="Calibri" panose="020F0502020204030204" pitchFamily="34" charset="0"/>
              <a:cs typeface="Calibri" panose="020F0502020204030204" pitchFamily="34" charset="0"/>
            </a:endParaRPr>
          </a:p>
        </p:txBody>
      </p:sp>
      <p:sp>
        <p:nvSpPr>
          <p:cNvPr id="337" name="Rectangle 336">
            <a:extLst>
              <a:ext uri="{FF2B5EF4-FFF2-40B4-BE49-F238E27FC236}">
                <a16:creationId xmlns:a16="http://schemas.microsoft.com/office/drawing/2014/main" id="{1E7F8645-68FC-7042-A1BB-79BBC802C914}"/>
              </a:ext>
            </a:extLst>
          </p:cNvPr>
          <p:cNvSpPr/>
          <p:nvPr/>
        </p:nvSpPr>
        <p:spPr>
          <a:xfrm>
            <a:off x="6480000" y="122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38" name="Rectangle 337">
            <a:extLst>
              <a:ext uri="{FF2B5EF4-FFF2-40B4-BE49-F238E27FC236}">
                <a16:creationId xmlns:a16="http://schemas.microsoft.com/office/drawing/2014/main" id="{635CF71F-ADA5-3A4C-A5F3-2CEA2429105B}"/>
              </a:ext>
            </a:extLst>
          </p:cNvPr>
          <p:cNvSpPr/>
          <p:nvPr/>
        </p:nvSpPr>
        <p:spPr>
          <a:xfrm>
            <a:off x="6480000" y="932244"/>
            <a:ext cx="3951439" cy="289891"/>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DevOps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39" name="Rectangle 338">
            <a:extLst>
              <a:ext uri="{FF2B5EF4-FFF2-40B4-BE49-F238E27FC236}">
                <a16:creationId xmlns:a16="http://schemas.microsoft.com/office/drawing/2014/main" id="{6DEEA485-C073-BC4D-B734-E6744C9FEB29}"/>
              </a:ext>
            </a:extLst>
          </p:cNvPr>
          <p:cNvSpPr/>
          <p:nvPr/>
        </p:nvSpPr>
        <p:spPr>
          <a:xfrm>
            <a:off x="702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0" name="Rectangle 339">
            <a:extLst>
              <a:ext uri="{FF2B5EF4-FFF2-40B4-BE49-F238E27FC236}">
                <a16:creationId xmlns:a16="http://schemas.microsoft.com/office/drawing/2014/main" id="{FD1178C9-2C8A-9F40-861D-88F6FA657AC1}"/>
              </a:ext>
            </a:extLst>
          </p:cNvPr>
          <p:cNvSpPr/>
          <p:nvPr/>
        </p:nvSpPr>
        <p:spPr>
          <a:xfrm>
            <a:off x="810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1" name="Rectangle 340">
            <a:extLst>
              <a:ext uri="{FF2B5EF4-FFF2-40B4-BE49-F238E27FC236}">
                <a16:creationId xmlns:a16="http://schemas.microsoft.com/office/drawing/2014/main" id="{2411D2A2-E228-5B4D-9A7F-7F3A9AD02496}"/>
              </a:ext>
            </a:extLst>
          </p:cNvPr>
          <p:cNvSpPr/>
          <p:nvPr/>
        </p:nvSpPr>
        <p:spPr>
          <a:xfrm>
            <a:off x="9180000" y="1363801"/>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2" name="Rectangle 341">
            <a:extLst>
              <a:ext uri="{FF2B5EF4-FFF2-40B4-BE49-F238E27FC236}">
                <a16:creationId xmlns:a16="http://schemas.microsoft.com/office/drawing/2014/main" id="{C5AF4C3B-5C68-C54D-B9AB-98BB0DC8BF3E}"/>
              </a:ext>
            </a:extLst>
          </p:cNvPr>
          <p:cNvSpPr/>
          <p:nvPr/>
        </p:nvSpPr>
        <p:spPr>
          <a:xfrm>
            <a:off x="1026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3" name="Rectangle 342">
            <a:extLst>
              <a:ext uri="{FF2B5EF4-FFF2-40B4-BE49-F238E27FC236}">
                <a16:creationId xmlns:a16="http://schemas.microsoft.com/office/drawing/2014/main" id="{5ADACDA2-29CD-F44B-B10B-EA12D92B58FA}"/>
              </a:ext>
            </a:extLst>
          </p:cNvPr>
          <p:cNvSpPr/>
          <p:nvPr/>
        </p:nvSpPr>
        <p:spPr>
          <a:xfrm>
            <a:off x="702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Azure Pipelines</a:t>
            </a:r>
            <a:endParaRPr lang="en-IN" sz="1200" dirty="0">
              <a:solidFill>
                <a:srgbClr val="000000"/>
              </a:solidFill>
              <a:latin typeface="Calibri" panose="020F0502020204030204" pitchFamily="34" charset="0"/>
              <a:cs typeface="Calibri" panose="020F0502020204030204" pitchFamily="34" charset="0"/>
            </a:endParaRPr>
          </a:p>
        </p:txBody>
      </p:sp>
      <p:sp>
        <p:nvSpPr>
          <p:cNvPr id="344" name="Rectangle 343">
            <a:extLst>
              <a:ext uri="{FF2B5EF4-FFF2-40B4-BE49-F238E27FC236}">
                <a16:creationId xmlns:a16="http://schemas.microsoft.com/office/drawing/2014/main" id="{41BF053D-A510-2C4E-BAA6-7AEE920EB8B7}"/>
              </a:ext>
            </a:extLst>
          </p:cNvPr>
          <p:cNvSpPr/>
          <p:nvPr/>
        </p:nvSpPr>
        <p:spPr>
          <a:xfrm>
            <a:off x="810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Gradle</a:t>
            </a:r>
            <a:endParaRPr lang="en-IN" sz="1200" dirty="0">
              <a:solidFill>
                <a:srgbClr val="000000"/>
              </a:solidFill>
              <a:latin typeface="Calibri" panose="020F0502020204030204" pitchFamily="34" charset="0"/>
              <a:cs typeface="Calibri" panose="020F0502020204030204" pitchFamily="34" charset="0"/>
            </a:endParaRPr>
          </a:p>
        </p:txBody>
      </p:sp>
      <p:sp>
        <p:nvSpPr>
          <p:cNvPr id="345" name="Rectangle 344">
            <a:extLst>
              <a:ext uri="{FF2B5EF4-FFF2-40B4-BE49-F238E27FC236}">
                <a16:creationId xmlns:a16="http://schemas.microsoft.com/office/drawing/2014/main" id="{47B10763-8EB4-D547-9891-3559BA12515C}"/>
              </a:ext>
            </a:extLst>
          </p:cNvPr>
          <p:cNvSpPr/>
          <p:nvPr/>
        </p:nvSpPr>
        <p:spPr>
          <a:xfrm>
            <a:off x="918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Grafana</a:t>
            </a:r>
            <a:endParaRPr lang="en-IN" sz="1200" dirty="0">
              <a:solidFill>
                <a:srgbClr val="000000"/>
              </a:solidFill>
              <a:latin typeface="Calibri" panose="020F0502020204030204" pitchFamily="34" charset="0"/>
              <a:cs typeface="Calibri" panose="020F0502020204030204" pitchFamily="34" charset="0"/>
            </a:endParaRPr>
          </a:p>
        </p:txBody>
      </p:sp>
      <p:sp>
        <p:nvSpPr>
          <p:cNvPr id="346" name="Rectangle 345">
            <a:extLst>
              <a:ext uri="{FF2B5EF4-FFF2-40B4-BE49-F238E27FC236}">
                <a16:creationId xmlns:a16="http://schemas.microsoft.com/office/drawing/2014/main" id="{FCAFD7D4-72BF-2044-9BE5-F58A6AEC833F}"/>
              </a:ext>
            </a:extLst>
          </p:cNvPr>
          <p:cNvSpPr/>
          <p:nvPr/>
        </p:nvSpPr>
        <p:spPr>
          <a:xfrm>
            <a:off x="1026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SpecFlow</a:t>
            </a:r>
            <a:endParaRPr lang="en-IN" sz="1200" dirty="0">
              <a:solidFill>
                <a:srgbClr val="000000"/>
              </a:solidFill>
              <a:latin typeface="Calibri" panose="020F0502020204030204" pitchFamily="34" charset="0"/>
              <a:cs typeface="Calibri" panose="020F0502020204030204" pitchFamily="34" charset="0"/>
            </a:endParaRPr>
          </a:p>
        </p:txBody>
      </p:sp>
      <p:sp>
        <p:nvSpPr>
          <p:cNvPr id="347" name="Rectangle 346">
            <a:extLst>
              <a:ext uri="{FF2B5EF4-FFF2-40B4-BE49-F238E27FC236}">
                <a16:creationId xmlns:a16="http://schemas.microsoft.com/office/drawing/2014/main" id="{CCC6558E-394B-8A45-B3F1-FDD924461CCA}"/>
              </a:ext>
            </a:extLst>
          </p:cNvPr>
          <p:cNvSpPr/>
          <p:nvPr/>
        </p:nvSpPr>
        <p:spPr>
          <a:xfrm>
            <a:off x="540000" y="262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48" name="Rectangle 347">
            <a:extLst>
              <a:ext uri="{FF2B5EF4-FFF2-40B4-BE49-F238E27FC236}">
                <a16:creationId xmlns:a16="http://schemas.microsoft.com/office/drawing/2014/main" id="{1D4AEE03-79E8-4A42-B8E7-CA0B098DC257}"/>
              </a:ext>
            </a:extLst>
          </p:cNvPr>
          <p:cNvSpPr/>
          <p:nvPr/>
        </p:nvSpPr>
        <p:spPr>
          <a:xfrm>
            <a:off x="540000" y="2372244"/>
            <a:ext cx="3978909" cy="29858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E-Commerce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49" name="Rectangle 348">
            <a:extLst>
              <a:ext uri="{FF2B5EF4-FFF2-40B4-BE49-F238E27FC236}">
                <a16:creationId xmlns:a16="http://schemas.microsoft.com/office/drawing/2014/main" id="{A620D3DE-FB32-E449-A005-F16DD2B8B358}"/>
              </a:ext>
            </a:extLst>
          </p:cNvPr>
          <p:cNvSpPr/>
          <p:nvPr/>
        </p:nvSpPr>
        <p:spPr>
          <a:xfrm>
            <a:off x="1080000" y="276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0" name="Rectangle 349">
            <a:extLst>
              <a:ext uri="{FF2B5EF4-FFF2-40B4-BE49-F238E27FC236}">
                <a16:creationId xmlns:a16="http://schemas.microsoft.com/office/drawing/2014/main" id="{B9443C98-DAEF-9340-A5F0-D6A1F03CE8D5}"/>
              </a:ext>
            </a:extLst>
          </p:cNvPr>
          <p:cNvSpPr/>
          <p:nvPr/>
        </p:nvSpPr>
        <p:spPr>
          <a:xfrm>
            <a:off x="2160000" y="2768244"/>
            <a:ext cx="985979" cy="42626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1" name="Rectangle 350">
            <a:extLst>
              <a:ext uri="{FF2B5EF4-FFF2-40B4-BE49-F238E27FC236}">
                <a16:creationId xmlns:a16="http://schemas.microsoft.com/office/drawing/2014/main" id="{B7C09363-D242-B34B-AF59-6358FD000611}"/>
              </a:ext>
            </a:extLst>
          </p:cNvPr>
          <p:cNvSpPr/>
          <p:nvPr/>
        </p:nvSpPr>
        <p:spPr>
          <a:xfrm>
            <a:off x="3240000" y="2768244"/>
            <a:ext cx="985979" cy="440988"/>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2" name="Rectangle 351">
            <a:extLst>
              <a:ext uri="{FF2B5EF4-FFF2-40B4-BE49-F238E27FC236}">
                <a16:creationId xmlns:a16="http://schemas.microsoft.com/office/drawing/2014/main" id="{BC8D63F7-BCD8-DB4B-8AC8-073B6CC31B52}"/>
              </a:ext>
            </a:extLst>
          </p:cNvPr>
          <p:cNvSpPr/>
          <p:nvPr/>
        </p:nvSpPr>
        <p:spPr>
          <a:xfrm>
            <a:off x="4320000" y="276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3" name="Rectangle 352">
            <a:extLst>
              <a:ext uri="{FF2B5EF4-FFF2-40B4-BE49-F238E27FC236}">
                <a16:creationId xmlns:a16="http://schemas.microsoft.com/office/drawing/2014/main" id="{44A4AF2C-63BF-0446-9E74-B9073743E181}"/>
              </a:ext>
            </a:extLst>
          </p:cNvPr>
          <p:cNvSpPr/>
          <p:nvPr/>
        </p:nvSpPr>
        <p:spPr>
          <a:xfrm>
            <a:off x="108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Accesso</a:t>
            </a:r>
            <a:endParaRPr lang="en-IN" sz="1200" dirty="0">
              <a:solidFill>
                <a:srgbClr val="000000"/>
              </a:solidFill>
              <a:latin typeface="Calibri" panose="020F0502020204030204" pitchFamily="34" charset="0"/>
              <a:cs typeface="Calibri" panose="020F0502020204030204" pitchFamily="34" charset="0"/>
            </a:endParaRPr>
          </a:p>
        </p:txBody>
      </p:sp>
      <p:sp>
        <p:nvSpPr>
          <p:cNvPr id="354" name="Rectangle 353">
            <a:extLst>
              <a:ext uri="{FF2B5EF4-FFF2-40B4-BE49-F238E27FC236}">
                <a16:creationId xmlns:a16="http://schemas.microsoft.com/office/drawing/2014/main" id="{64F49D7A-F943-1645-A87F-25A25AC74325}"/>
              </a:ext>
            </a:extLst>
          </p:cNvPr>
          <p:cNvSpPr/>
          <p:nvPr/>
        </p:nvSpPr>
        <p:spPr>
          <a:xfrm>
            <a:off x="216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Fera</a:t>
            </a:r>
            <a:endParaRPr lang="en-IN" sz="1200" dirty="0">
              <a:solidFill>
                <a:srgbClr val="000000"/>
              </a:solidFill>
              <a:latin typeface="Calibri" panose="020F0502020204030204" pitchFamily="34" charset="0"/>
              <a:cs typeface="Calibri" panose="020F0502020204030204" pitchFamily="34" charset="0"/>
            </a:endParaRPr>
          </a:p>
        </p:txBody>
      </p:sp>
      <p:sp>
        <p:nvSpPr>
          <p:cNvPr id="355" name="Rectangle 354">
            <a:extLst>
              <a:ext uri="{FF2B5EF4-FFF2-40B4-BE49-F238E27FC236}">
                <a16:creationId xmlns:a16="http://schemas.microsoft.com/office/drawing/2014/main" id="{4A941CDB-4076-1049-B2AE-104CCF38E133}"/>
              </a:ext>
            </a:extLst>
          </p:cNvPr>
          <p:cNvSpPr/>
          <p:nvPr/>
        </p:nvSpPr>
        <p:spPr>
          <a:xfrm>
            <a:off x="324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Downstream</a:t>
            </a:r>
            <a:endParaRPr lang="en-IN" sz="1200" dirty="0">
              <a:solidFill>
                <a:srgbClr val="000000"/>
              </a:solidFill>
              <a:latin typeface="Calibri" panose="020F0502020204030204" pitchFamily="34" charset="0"/>
              <a:cs typeface="Calibri" panose="020F0502020204030204" pitchFamily="34" charset="0"/>
            </a:endParaRPr>
          </a:p>
        </p:txBody>
      </p:sp>
      <p:sp>
        <p:nvSpPr>
          <p:cNvPr id="356" name="Rectangle 355">
            <a:extLst>
              <a:ext uri="{FF2B5EF4-FFF2-40B4-BE49-F238E27FC236}">
                <a16:creationId xmlns:a16="http://schemas.microsoft.com/office/drawing/2014/main" id="{11E113D1-BA47-3941-AB2A-1A7CA13023B7}"/>
              </a:ext>
            </a:extLst>
          </p:cNvPr>
          <p:cNvSpPr/>
          <p:nvPr/>
        </p:nvSpPr>
        <p:spPr>
          <a:xfrm>
            <a:off x="432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Elevar</a:t>
            </a:r>
            <a:endParaRPr lang="en-IN" sz="1200" dirty="0">
              <a:solidFill>
                <a:srgbClr val="000000"/>
              </a:solidFill>
              <a:latin typeface="Calibri" panose="020F0502020204030204" pitchFamily="34" charset="0"/>
              <a:cs typeface="Calibri" panose="020F0502020204030204" pitchFamily="34" charset="0"/>
            </a:endParaRPr>
          </a:p>
        </p:txBody>
      </p:sp>
      <p:sp>
        <p:nvSpPr>
          <p:cNvPr id="357" name="Rectangle 356">
            <a:extLst>
              <a:ext uri="{FF2B5EF4-FFF2-40B4-BE49-F238E27FC236}">
                <a16:creationId xmlns:a16="http://schemas.microsoft.com/office/drawing/2014/main" id="{4A6A05BF-2603-D148-88F7-56DFE6398922}"/>
              </a:ext>
            </a:extLst>
          </p:cNvPr>
          <p:cNvSpPr/>
          <p:nvPr/>
        </p:nvSpPr>
        <p:spPr>
          <a:xfrm>
            <a:off x="6480000" y="266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 name="Rectangle 357">
            <a:extLst>
              <a:ext uri="{FF2B5EF4-FFF2-40B4-BE49-F238E27FC236}">
                <a16:creationId xmlns:a16="http://schemas.microsoft.com/office/drawing/2014/main" id="{A98749C0-391E-1647-9544-1E82DBD5AB78}"/>
              </a:ext>
            </a:extLst>
          </p:cNvPr>
          <p:cNvSpPr/>
          <p:nvPr/>
        </p:nvSpPr>
        <p:spPr>
          <a:xfrm>
            <a:off x="6480000" y="2372244"/>
            <a:ext cx="3951439" cy="29858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Education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59" name="Rectangle 358">
            <a:extLst>
              <a:ext uri="{FF2B5EF4-FFF2-40B4-BE49-F238E27FC236}">
                <a16:creationId xmlns:a16="http://schemas.microsoft.com/office/drawing/2014/main" id="{71BBD3BD-22DE-934D-A1F1-305B01817213}"/>
              </a:ext>
            </a:extLst>
          </p:cNvPr>
          <p:cNvSpPr/>
          <p:nvPr/>
        </p:nvSpPr>
        <p:spPr>
          <a:xfrm>
            <a:off x="702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0" name="Rectangle 359">
            <a:extLst>
              <a:ext uri="{FF2B5EF4-FFF2-40B4-BE49-F238E27FC236}">
                <a16:creationId xmlns:a16="http://schemas.microsoft.com/office/drawing/2014/main" id="{8DC95886-A4C5-CF41-A4BA-AAE73E90F4DC}"/>
              </a:ext>
            </a:extLst>
          </p:cNvPr>
          <p:cNvSpPr/>
          <p:nvPr/>
        </p:nvSpPr>
        <p:spPr>
          <a:xfrm>
            <a:off x="810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1" name="Rectangle 360">
            <a:extLst>
              <a:ext uri="{FF2B5EF4-FFF2-40B4-BE49-F238E27FC236}">
                <a16:creationId xmlns:a16="http://schemas.microsoft.com/office/drawing/2014/main" id="{DA5079EF-74B7-3D4E-BF8F-949C0E048569}"/>
              </a:ext>
            </a:extLst>
          </p:cNvPr>
          <p:cNvSpPr/>
          <p:nvPr/>
        </p:nvSpPr>
        <p:spPr>
          <a:xfrm>
            <a:off x="918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62" name="Rectangle 361">
            <a:extLst>
              <a:ext uri="{FF2B5EF4-FFF2-40B4-BE49-F238E27FC236}">
                <a16:creationId xmlns:a16="http://schemas.microsoft.com/office/drawing/2014/main" id="{F37D80B1-15C5-6849-98F4-8D204757A701}"/>
              </a:ext>
            </a:extLst>
          </p:cNvPr>
          <p:cNvSpPr/>
          <p:nvPr/>
        </p:nvSpPr>
        <p:spPr>
          <a:xfrm>
            <a:off x="1026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63" name="Rectangle 362">
            <a:extLst>
              <a:ext uri="{FF2B5EF4-FFF2-40B4-BE49-F238E27FC236}">
                <a16:creationId xmlns:a16="http://schemas.microsoft.com/office/drawing/2014/main" id="{5BC15E81-E444-8446-87E6-6C50D89E7C3E}"/>
              </a:ext>
            </a:extLst>
          </p:cNvPr>
          <p:cNvSpPr/>
          <p:nvPr/>
        </p:nvSpPr>
        <p:spPr>
          <a:xfrm>
            <a:off x="702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General Assembly</a:t>
            </a:r>
            <a:endParaRPr lang="en-IN" sz="1200" dirty="0">
              <a:solidFill>
                <a:srgbClr val="000000"/>
              </a:solidFill>
              <a:latin typeface="Calibri" panose="020F0502020204030204" pitchFamily="34" charset="0"/>
              <a:cs typeface="Calibri" panose="020F0502020204030204" pitchFamily="34" charset="0"/>
            </a:endParaRPr>
          </a:p>
        </p:txBody>
      </p:sp>
      <p:sp>
        <p:nvSpPr>
          <p:cNvPr id="364" name="Rectangle 363">
            <a:extLst>
              <a:ext uri="{FF2B5EF4-FFF2-40B4-BE49-F238E27FC236}">
                <a16:creationId xmlns:a16="http://schemas.microsoft.com/office/drawing/2014/main" id="{88520211-2EC6-2446-8786-0A5D07A12AB2}"/>
              </a:ext>
            </a:extLst>
          </p:cNvPr>
          <p:cNvSpPr/>
          <p:nvPr/>
        </p:nvSpPr>
        <p:spPr>
          <a:xfrm>
            <a:off x="810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Mastera</a:t>
            </a:r>
            <a:endParaRPr lang="en-IN" sz="1200" dirty="0">
              <a:solidFill>
                <a:srgbClr val="000000"/>
              </a:solidFill>
              <a:latin typeface="Calibri" panose="020F0502020204030204" pitchFamily="34" charset="0"/>
              <a:cs typeface="Calibri" panose="020F0502020204030204" pitchFamily="34" charset="0"/>
            </a:endParaRPr>
          </a:p>
        </p:txBody>
      </p:sp>
      <p:sp>
        <p:nvSpPr>
          <p:cNvPr id="365" name="Rectangle 364">
            <a:extLst>
              <a:ext uri="{FF2B5EF4-FFF2-40B4-BE49-F238E27FC236}">
                <a16:creationId xmlns:a16="http://schemas.microsoft.com/office/drawing/2014/main" id="{C3ECFC49-3B36-D24F-A8DB-21B0B529D304}"/>
              </a:ext>
            </a:extLst>
          </p:cNvPr>
          <p:cNvSpPr/>
          <p:nvPr/>
        </p:nvSpPr>
        <p:spPr>
          <a:xfrm>
            <a:off x="918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66" name="Rectangle 365">
            <a:extLst>
              <a:ext uri="{FF2B5EF4-FFF2-40B4-BE49-F238E27FC236}">
                <a16:creationId xmlns:a16="http://schemas.microsoft.com/office/drawing/2014/main" id="{61AC30BE-3FF5-FE42-97B5-B5DDC33E7CD9}"/>
              </a:ext>
            </a:extLst>
          </p:cNvPr>
          <p:cNvSpPr/>
          <p:nvPr/>
        </p:nvSpPr>
        <p:spPr>
          <a:xfrm>
            <a:off x="1026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67" name="Rectangle 366">
            <a:extLst>
              <a:ext uri="{FF2B5EF4-FFF2-40B4-BE49-F238E27FC236}">
                <a16:creationId xmlns:a16="http://schemas.microsoft.com/office/drawing/2014/main" id="{408D72E8-B3C5-1248-90D0-99368FB0BF40}"/>
              </a:ext>
            </a:extLst>
          </p:cNvPr>
          <p:cNvSpPr/>
          <p:nvPr/>
        </p:nvSpPr>
        <p:spPr>
          <a:xfrm>
            <a:off x="540000" y="406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68" name="Rectangle 367">
            <a:extLst>
              <a:ext uri="{FF2B5EF4-FFF2-40B4-BE49-F238E27FC236}">
                <a16:creationId xmlns:a16="http://schemas.microsoft.com/office/drawing/2014/main" id="{39B1BADE-A4E6-E64C-B235-B25C315F1C1C}"/>
              </a:ext>
            </a:extLst>
          </p:cNvPr>
          <p:cNvSpPr/>
          <p:nvPr/>
        </p:nvSpPr>
        <p:spPr>
          <a:xfrm>
            <a:off x="540000" y="3812244"/>
            <a:ext cx="3975117" cy="298896"/>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Enterprise Resource Planning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69" name="Rectangle 368">
            <a:extLst>
              <a:ext uri="{FF2B5EF4-FFF2-40B4-BE49-F238E27FC236}">
                <a16:creationId xmlns:a16="http://schemas.microsoft.com/office/drawing/2014/main" id="{9D7AC48C-FA85-1444-904A-0B23CD6D769F}"/>
              </a:ext>
            </a:extLst>
          </p:cNvPr>
          <p:cNvSpPr/>
          <p:nvPr/>
        </p:nvSpPr>
        <p:spPr>
          <a:xfrm>
            <a:off x="108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0" name="Rectangle 369">
            <a:extLst>
              <a:ext uri="{FF2B5EF4-FFF2-40B4-BE49-F238E27FC236}">
                <a16:creationId xmlns:a16="http://schemas.microsoft.com/office/drawing/2014/main" id="{C41C3E55-04C9-5C43-B7A0-595D02010A14}"/>
              </a:ext>
            </a:extLst>
          </p:cNvPr>
          <p:cNvSpPr/>
          <p:nvPr/>
        </p:nvSpPr>
        <p:spPr>
          <a:xfrm>
            <a:off x="216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1" name="Rectangle 370">
            <a:extLst>
              <a:ext uri="{FF2B5EF4-FFF2-40B4-BE49-F238E27FC236}">
                <a16:creationId xmlns:a16="http://schemas.microsoft.com/office/drawing/2014/main" id="{A6EA8A69-919B-0642-A94D-0EE0C1CE4129}"/>
              </a:ext>
            </a:extLst>
          </p:cNvPr>
          <p:cNvSpPr/>
          <p:nvPr/>
        </p:nvSpPr>
        <p:spPr>
          <a:xfrm>
            <a:off x="324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2" name="Rectangle 371">
            <a:extLst>
              <a:ext uri="{FF2B5EF4-FFF2-40B4-BE49-F238E27FC236}">
                <a16:creationId xmlns:a16="http://schemas.microsoft.com/office/drawing/2014/main" id="{7BC17D0A-0237-DD41-8DF0-5260DC18EBFE}"/>
              </a:ext>
            </a:extLst>
          </p:cNvPr>
          <p:cNvSpPr/>
          <p:nvPr/>
        </p:nvSpPr>
        <p:spPr>
          <a:xfrm>
            <a:off x="432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3" name="Rectangle 372">
            <a:extLst>
              <a:ext uri="{FF2B5EF4-FFF2-40B4-BE49-F238E27FC236}">
                <a16:creationId xmlns:a16="http://schemas.microsoft.com/office/drawing/2014/main" id="{82E21894-1F72-1F44-BA8C-3857BA919FAF}"/>
              </a:ext>
            </a:extLst>
          </p:cNvPr>
          <p:cNvSpPr/>
          <p:nvPr/>
        </p:nvSpPr>
        <p:spPr>
          <a:xfrm>
            <a:off x="108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SAP S/4HANA</a:t>
            </a:r>
            <a:endParaRPr lang="en-IN" sz="1200" dirty="0">
              <a:solidFill>
                <a:srgbClr val="000000"/>
              </a:solidFill>
              <a:latin typeface="Calibri" panose="020F0502020204030204" pitchFamily="34" charset="0"/>
              <a:cs typeface="Calibri" panose="020F0502020204030204" pitchFamily="34" charset="0"/>
            </a:endParaRPr>
          </a:p>
        </p:txBody>
      </p:sp>
      <p:sp>
        <p:nvSpPr>
          <p:cNvPr id="374" name="Rectangle 373">
            <a:extLst>
              <a:ext uri="{FF2B5EF4-FFF2-40B4-BE49-F238E27FC236}">
                <a16:creationId xmlns:a16="http://schemas.microsoft.com/office/drawing/2014/main" id="{60A921DE-B5A2-574B-9F97-118A5B013926}"/>
              </a:ext>
            </a:extLst>
          </p:cNvPr>
          <p:cNvSpPr/>
          <p:nvPr/>
        </p:nvSpPr>
        <p:spPr>
          <a:xfrm>
            <a:off x="216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Citect</a:t>
            </a:r>
            <a:endParaRPr lang="en-IN" sz="1200" dirty="0">
              <a:solidFill>
                <a:srgbClr val="000000"/>
              </a:solidFill>
              <a:latin typeface="Calibri" panose="020F0502020204030204" pitchFamily="34" charset="0"/>
              <a:cs typeface="Calibri" panose="020F0502020204030204" pitchFamily="34" charset="0"/>
            </a:endParaRPr>
          </a:p>
        </p:txBody>
      </p:sp>
      <p:sp>
        <p:nvSpPr>
          <p:cNvPr id="375" name="Rectangle 374">
            <a:extLst>
              <a:ext uri="{FF2B5EF4-FFF2-40B4-BE49-F238E27FC236}">
                <a16:creationId xmlns:a16="http://schemas.microsoft.com/office/drawing/2014/main" id="{68F65966-5F7B-2245-A38F-A3B2CA4C462D}"/>
              </a:ext>
            </a:extLst>
          </p:cNvPr>
          <p:cNvSpPr/>
          <p:nvPr/>
        </p:nvSpPr>
        <p:spPr>
          <a:xfrm>
            <a:off x="324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Global Shop Solutions ERP</a:t>
            </a:r>
            <a:endParaRPr lang="en-IN" sz="1200" dirty="0">
              <a:solidFill>
                <a:srgbClr val="000000"/>
              </a:solidFill>
              <a:latin typeface="Calibri" panose="020F0502020204030204" pitchFamily="34" charset="0"/>
              <a:cs typeface="Calibri" panose="020F0502020204030204" pitchFamily="34" charset="0"/>
            </a:endParaRPr>
          </a:p>
        </p:txBody>
      </p:sp>
      <p:sp>
        <p:nvSpPr>
          <p:cNvPr id="376" name="Rectangle 375">
            <a:extLst>
              <a:ext uri="{FF2B5EF4-FFF2-40B4-BE49-F238E27FC236}">
                <a16:creationId xmlns:a16="http://schemas.microsoft.com/office/drawing/2014/main" id="{C87F0FB0-DAD5-154F-8A74-C51FC3806134}"/>
              </a:ext>
            </a:extLst>
          </p:cNvPr>
          <p:cNvSpPr/>
          <p:nvPr/>
        </p:nvSpPr>
        <p:spPr>
          <a:xfrm>
            <a:off x="432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NetSuite</a:t>
            </a:r>
            <a:endParaRPr lang="en-IN" sz="1200" dirty="0">
              <a:solidFill>
                <a:srgbClr val="000000"/>
              </a:solidFill>
              <a:latin typeface="Calibri" panose="020F0502020204030204" pitchFamily="34" charset="0"/>
              <a:cs typeface="Calibri" panose="020F0502020204030204" pitchFamily="34" charset="0"/>
            </a:endParaRPr>
          </a:p>
        </p:txBody>
      </p:sp>
      <p:sp>
        <p:nvSpPr>
          <p:cNvPr id="377" name="Rectangle 376">
            <a:extLst>
              <a:ext uri="{FF2B5EF4-FFF2-40B4-BE49-F238E27FC236}">
                <a16:creationId xmlns:a16="http://schemas.microsoft.com/office/drawing/2014/main" id="{3A2E54CD-F2FD-EC4A-9F3C-3E880964CFD8}"/>
              </a:ext>
            </a:extLst>
          </p:cNvPr>
          <p:cNvSpPr/>
          <p:nvPr/>
        </p:nvSpPr>
        <p:spPr>
          <a:xfrm>
            <a:off x="540000" y="550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78" name="Rectangle 377">
            <a:extLst>
              <a:ext uri="{FF2B5EF4-FFF2-40B4-BE49-F238E27FC236}">
                <a16:creationId xmlns:a16="http://schemas.microsoft.com/office/drawing/2014/main" id="{06015FE7-078A-1543-81D5-5AA9375CF6B2}"/>
              </a:ext>
            </a:extLst>
          </p:cNvPr>
          <p:cNvSpPr/>
          <p:nvPr/>
        </p:nvSpPr>
        <p:spPr>
          <a:xfrm>
            <a:off x="540000" y="5252244"/>
            <a:ext cx="3961430" cy="271129"/>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Finance &amp; Accounting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79" name="Rectangle 378">
            <a:extLst>
              <a:ext uri="{FF2B5EF4-FFF2-40B4-BE49-F238E27FC236}">
                <a16:creationId xmlns:a16="http://schemas.microsoft.com/office/drawing/2014/main" id="{23BF63F0-938B-E34C-A13D-8F01C5E03EA9}"/>
              </a:ext>
            </a:extLst>
          </p:cNvPr>
          <p:cNvSpPr/>
          <p:nvPr/>
        </p:nvSpPr>
        <p:spPr>
          <a:xfrm>
            <a:off x="108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0" name="Rectangle 379">
            <a:extLst>
              <a:ext uri="{FF2B5EF4-FFF2-40B4-BE49-F238E27FC236}">
                <a16:creationId xmlns:a16="http://schemas.microsoft.com/office/drawing/2014/main" id="{ABC0AA17-43F7-874F-9F24-3F71F2D10A96}"/>
              </a:ext>
            </a:extLst>
          </p:cNvPr>
          <p:cNvSpPr/>
          <p:nvPr/>
        </p:nvSpPr>
        <p:spPr>
          <a:xfrm>
            <a:off x="216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1" name="Rectangle 380">
            <a:extLst>
              <a:ext uri="{FF2B5EF4-FFF2-40B4-BE49-F238E27FC236}">
                <a16:creationId xmlns:a16="http://schemas.microsoft.com/office/drawing/2014/main" id="{FB989382-D446-824E-A95E-3DE6472F635C}"/>
              </a:ext>
            </a:extLst>
          </p:cNvPr>
          <p:cNvSpPr/>
          <p:nvPr/>
        </p:nvSpPr>
        <p:spPr>
          <a:xfrm>
            <a:off x="324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2" name="Rectangle 381">
            <a:extLst>
              <a:ext uri="{FF2B5EF4-FFF2-40B4-BE49-F238E27FC236}">
                <a16:creationId xmlns:a16="http://schemas.microsoft.com/office/drawing/2014/main" id="{E7CC459C-74BD-A444-A614-51ADE02D8A09}"/>
              </a:ext>
            </a:extLst>
          </p:cNvPr>
          <p:cNvSpPr/>
          <p:nvPr/>
        </p:nvSpPr>
        <p:spPr>
          <a:xfrm>
            <a:off x="432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3" name="Rectangle 382">
            <a:extLst>
              <a:ext uri="{FF2B5EF4-FFF2-40B4-BE49-F238E27FC236}">
                <a16:creationId xmlns:a16="http://schemas.microsoft.com/office/drawing/2014/main" id="{C66AFA96-FD08-A142-84D6-938D2DC9EB8C}"/>
              </a:ext>
            </a:extLst>
          </p:cNvPr>
          <p:cNvSpPr/>
          <p:nvPr/>
        </p:nvSpPr>
        <p:spPr>
          <a:xfrm>
            <a:off x="108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CashFlows</a:t>
            </a:r>
            <a:endParaRPr lang="en-IN" sz="1200" dirty="0">
              <a:solidFill>
                <a:srgbClr val="000000"/>
              </a:solidFill>
              <a:latin typeface="Calibri" panose="020F0502020204030204" pitchFamily="34" charset="0"/>
              <a:cs typeface="Calibri" panose="020F0502020204030204" pitchFamily="34" charset="0"/>
            </a:endParaRPr>
          </a:p>
        </p:txBody>
      </p:sp>
      <p:sp>
        <p:nvSpPr>
          <p:cNvPr id="384" name="Rectangle 383">
            <a:extLst>
              <a:ext uri="{FF2B5EF4-FFF2-40B4-BE49-F238E27FC236}">
                <a16:creationId xmlns:a16="http://schemas.microsoft.com/office/drawing/2014/main" id="{542A4570-A4A2-954F-964B-5BF60709FA78}"/>
              </a:ext>
            </a:extLst>
          </p:cNvPr>
          <p:cNvSpPr/>
          <p:nvPr/>
        </p:nvSpPr>
        <p:spPr>
          <a:xfrm>
            <a:off x="216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CSC Corptax</a:t>
            </a:r>
            <a:endParaRPr lang="en-IN" sz="1200" dirty="0">
              <a:solidFill>
                <a:srgbClr val="000000"/>
              </a:solidFill>
              <a:latin typeface="Calibri" panose="020F0502020204030204" pitchFamily="34" charset="0"/>
              <a:cs typeface="Calibri" panose="020F0502020204030204" pitchFamily="34" charset="0"/>
            </a:endParaRPr>
          </a:p>
        </p:txBody>
      </p:sp>
      <p:sp>
        <p:nvSpPr>
          <p:cNvPr id="385" name="Rectangle 384">
            <a:extLst>
              <a:ext uri="{FF2B5EF4-FFF2-40B4-BE49-F238E27FC236}">
                <a16:creationId xmlns:a16="http://schemas.microsoft.com/office/drawing/2014/main" id="{9B376E9D-6EB1-9044-A961-B8CC0866D2A2}"/>
              </a:ext>
            </a:extLst>
          </p:cNvPr>
          <p:cNvSpPr/>
          <p:nvPr/>
        </p:nvSpPr>
        <p:spPr>
          <a:xfrm>
            <a:off x="324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Kyriba</a:t>
            </a:r>
            <a:endParaRPr lang="en-IN" sz="1200" dirty="0">
              <a:solidFill>
                <a:srgbClr val="000000"/>
              </a:solidFill>
              <a:latin typeface="Calibri" panose="020F0502020204030204" pitchFamily="34" charset="0"/>
              <a:cs typeface="Calibri" panose="020F0502020204030204" pitchFamily="34" charset="0"/>
            </a:endParaRPr>
          </a:p>
        </p:txBody>
      </p:sp>
      <p:sp>
        <p:nvSpPr>
          <p:cNvPr id="386" name="Rectangle 385">
            <a:extLst>
              <a:ext uri="{FF2B5EF4-FFF2-40B4-BE49-F238E27FC236}">
                <a16:creationId xmlns:a16="http://schemas.microsoft.com/office/drawing/2014/main" id="{F90D2397-6E1B-3146-A4D5-266B6B9CCFA7}"/>
              </a:ext>
            </a:extLst>
          </p:cNvPr>
          <p:cNvSpPr/>
          <p:nvPr/>
        </p:nvSpPr>
        <p:spPr>
          <a:xfrm>
            <a:off x="432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hCentive</a:t>
            </a:r>
            <a:endParaRPr lang="en-IN" sz="1200" dirty="0">
              <a:solidFill>
                <a:srgbClr val="000000"/>
              </a:solidFill>
              <a:latin typeface="Calibri" panose="020F0502020204030204" pitchFamily="34" charset="0"/>
              <a:cs typeface="Calibri" panose="020F0502020204030204" pitchFamily="34" charset="0"/>
            </a:endParaRPr>
          </a:p>
        </p:txBody>
      </p:sp>
      <p:sp>
        <p:nvSpPr>
          <p:cNvPr id="387" name="Rectangle 386">
            <a:extLst>
              <a:ext uri="{FF2B5EF4-FFF2-40B4-BE49-F238E27FC236}">
                <a16:creationId xmlns:a16="http://schemas.microsoft.com/office/drawing/2014/main" id="{C25E1121-522C-6A40-8D02-0C736FCBA436}"/>
              </a:ext>
            </a:extLst>
          </p:cNvPr>
          <p:cNvSpPr/>
          <p:nvPr/>
        </p:nvSpPr>
        <p:spPr>
          <a:xfrm>
            <a:off x="6480000" y="410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88" name="Rectangle 387">
            <a:extLst>
              <a:ext uri="{FF2B5EF4-FFF2-40B4-BE49-F238E27FC236}">
                <a16:creationId xmlns:a16="http://schemas.microsoft.com/office/drawing/2014/main" id="{F77BBAC3-521B-1844-A374-79402326228F}"/>
              </a:ext>
            </a:extLst>
          </p:cNvPr>
          <p:cNvSpPr/>
          <p:nvPr/>
        </p:nvSpPr>
        <p:spPr>
          <a:xfrm>
            <a:off x="6480000" y="3812244"/>
            <a:ext cx="3923505" cy="315273"/>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Environment, Health &amp; Safety Management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89" name="Rectangle 388">
            <a:extLst>
              <a:ext uri="{FF2B5EF4-FFF2-40B4-BE49-F238E27FC236}">
                <a16:creationId xmlns:a16="http://schemas.microsoft.com/office/drawing/2014/main" id="{CCBD23E2-C68F-AA41-B386-954D5A30116E}"/>
              </a:ext>
            </a:extLst>
          </p:cNvPr>
          <p:cNvSpPr/>
          <p:nvPr/>
        </p:nvSpPr>
        <p:spPr>
          <a:xfrm>
            <a:off x="702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0" name="Rectangle 389">
            <a:extLst>
              <a:ext uri="{FF2B5EF4-FFF2-40B4-BE49-F238E27FC236}">
                <a16:creationId xmlns:a16="http://schemas.microsoft.com/office/drawing/2014/main" id="{1A7BB21A-54DE-0540-9E45-0B2798C2A65D}"/>
              </a:ext>
            </a:extLst>
          </p:cNvPr>
          <p:cNvSpPr/>
          <p:nvPr/>
        </p:nvSpPr>
        <p:spPr>
          <a:xfrm>
            <a:off x="810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1" name="Rectangle 390">
            <a:extLst>
              <a:ext uri="{FF2B5EF4-FFF2-40B4-BE49-F238E27FC236}">
                <a16:creationId xmlns:a16="http://schemas.microsoft.com/office/drawing/2014/main" id="{83831286-4983-EE48-B3B5-44D530E397B0}"/>
              </a:ext>
            </a:extLst>
          </p:cNvPr>
          <p:cNvSpPr/>
          <p:nvPr/>
        </p:nvSpPr>
        <p:spPr>
          <a:xfrm>
            <a:off x="918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92" name="Rectangle 391">
            <a:extLst>
              <a:ext uri="{FF2B5EF4-FFF2-40B4-BE49-F238E27FC236}">
                <a16:creationId xmlns:a16="http://schemas.microsoft.com/office/drawing/2014/main" id="{E6D204F5-4831-5148-B70F-D1D1B9684683}"/>
              </a:ext>
            </a:extLst>
          </p:cNvPr>
          <p:cNvSpPr/>
          <p:nvPr/>
        </p:nvSpPr>
        <p:spPr>
          <a:xfrm>
            <a:off x="1026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93" name="Rectangle 392">
            <a:extLst>
              <a:ext uri="{FF2B5EF4-FFF2-40B4-BE49-F238E27FC236}">
                <a16:creationId xmlns:a16="http://schemas.microsoft.com/office/drawing/2014/main" id="{04640DF7-4687-054D-BD5C-EB58CAB9741E}"/>
              </a:ext>
            </a:extLst>
          </p:cNvPr>
          <p:cNvSpPr/>
          <p:nvPr/>
        </p:nvSpPr>
        <p:spPr>
          <a:xfrm>
            <a:off x="702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Intelex</a:t>
            </a:r>
            <a:endParaRPr lang="en-IN" sz="1200" dirty="0">
              <a:solidFill>
                <a:srgbClr val="000000"/>
              </a:solidFill>
              <a:latin typeface="Calibri" panose="020F0502020204030204" pitchFamily="34" charset="0"/>
              <a:cs typeface="Calibri" panose="020F0502020204030204" pitchFamily="34" charset="0"/>
            </a:endParaRPr>
          </a:p>
        </p:txBody>
      </p:sp>
      <p:sp>
        <p:nvSpPr>
          <p:cNvPr id="394" name="Rectangle 393">
            <a:extLst>
              <a:ext uri="{FF2B5EF4-FFF2-40B4-BE49-F238E27FC236}">
                <a16:creationId xmlns:a16="http://schemas.microsoft.com/office/drawing/2014/main" id="{66CA35DF-6000-0340-85A8-C9E864E1164D}"/>
              </a:ext>
            </a:extLst>
          </p:cNvPr>
          <p:cNvSpPr/>
          <p:nvPr/>
        </p:nvSpPr>
        <p:spPr>
          <a:xfrm>
            <a:off x="810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SAP Quality Management</a:t>
            </a:r>
            <a:endParaRPr lang="en-IN" sz="1200" dirty="0">
              <a:solidFill>
                <a:srgbClr val="000000"/>
              </a:solidFill>
              <a:latin typeface="Calibri" panose="020F0502020204030204" pitchFamily="34" charset="0"/>
              <a:cs typeface="Calibri" panose="020F0502020204030204" pitchFamily="34" charset="0"/>
            </a:endParaRPr>
          </a:p>
        </p:txBody>
      </p:sp>
      <p:sp>
        <p:nvSpPr>
          <p:cNvPr id="395" name="Rectangle 394">
            <a:extLst>
              <a:ext uri="{FF2B5EF4-FFF2-40B4-BE49-F238E27FC236}">
                <a16:creationId xmlns:a16="http://schemas.microsoft.com/office/drawing/2014/main" id="{220ADEEC-6B80-914B-ACDC-583BEFE1DFE2}"/>
              </a:ext>
            </a:extLst>
          </p:cNvPr>
          <p:cNvSpPr/>
          <p:nvPr/>
        </p:nvSpPr>
        <p:spPr>
          <a:xfrm>
            <a:off x="918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96" name="Rectangle 395">
            <a:extLst>
              <a:ext uri="{FF2B5EF4-FFF2-40B4-BE49-F238E27FC236}">
                <a16:creationId xmlns:a16="http://schemas.microsoft.com/office/drawing/2014/main" id="{676F2031-BACD-954B-BC71-3315E7838B32}"/>
              </a:ext>
            </a:extLst>
          </p:cNvPr>
          <p:cNvSpPr/>
          <p:nvPr/>
        </p:nvSpPr>
        <p:spPr>
          <a:xfrm>
            <a:off x="1026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417" name="Rectangle 416">
            <a:extLst>
              <a:ext uri="{FF2B5EF4-FFF2-40B4-BE49-F238E27FC236}">
                <a16:creationId xmlns:a16="http://schemas.microsoft.com/office/drawing/2014/main" id="{4DBF94C4-0B8E-BC4E-AAA6-9DD97DD20C40}"/>
              </a:ext>
            </a:extLst>
          </p:cNvPr>
          <p:cNvSpPr/>
          <p:nvPr/>
        </p:nvSpPr>
        <p:spPr>
          <a:xfrm>
            <a:off x="6480000" y="550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418" name="Rectangle 417">
            <a:extLst>
              <a:ext uri="{FF2B5EF4-FFF2-40B4-BE49-F238E27FC236}">
                <a16:creationId xmlns:a16="http://schemas.microsoft.com/office/drawing/2014/main" id="{DECF1082-C470-CC4C-880A-621CCEB6CF06}"/>
              </a:ext>
            </a:extLst>
          </p:cNvPr>
          <p:cNvSpPr/>
          <p:nvPr/>
        </p:nvSpPr>
        <p:spPr>
          <a:xfrm>
            <a:off x="6480000" y="5252244"/>
            <a:ext cx="3961430" cy="27113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Generative AI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419" name="Rectangle 418">
            <a:extLst>
              <a:ext uri="{FF2B5EF4-FFF2-40B4-BE49-F238E27FC236}">
                <a16:creationId xmlns:a16="http://schemas.microsoft.com/office/drawing/2014/main" id="{4455ABB6-B381-344A-9C24-0A233B9BC3D3}"/>
              </a:ext>
            </a:extLst>
          </p:cNvPr>
          <p:cNvSpPr/>
          <p:nvPr/>
        </p:nvSpPr>
        <p:spPr>
          <a:xfrm>
            <a:off x="702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0" name="Rectangle 419">
            <a:extLst>
              <a:ext uri="{FF2B5EF4-FFF2-40B4-BE49-F238E27FC236}">
                <a16:creationId xmlns:a16="http://schemas.microsoft.com/office/drawing/2014/main" id="{2A2DC3E8-67D3-AD4C-930D-B9721A740794}"/>
              </a:ext>
            </a:extLst>
          </p:cNvPr>
          <p:cNvSpPr/>
          <p:nvPr/>
        </p:nvSpPr>
        <p:spPr>
          <a:xfrm>
            <a:off x="810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421" name="Rectangle 420">
            <a:extLst>
              <a:ext uri="{FF2B5EF4-FFF2-40B4-BE49-F238E27FC236}">
                <a16:creationId xmlns:a16="http://schemas.microsoft.com/office/drawing/2014/main" id="{5328BA12-C9C5-C348-94A4-25C6780F066B}"/>
              </a:ext>
            </a:extLst>
          </p:cNvPr>
          <p:cNvSpPr/>
          <p:nvPr/>
        </p:nvSpPr>
        <p:spPr>
          <a:xfrm>
            <a:off x="918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422" name="Rectangle 421">
            <a:extLst>
              <a:ext uri="{FF2B5EF4-FFF2-40B4-BE49-F238E27FC236}">
                <a16:creationId xmlns:a16="http://schemas.microsoft.com/office/drawing/2014/main" id="{C7B7DB17-C95E-D24D-BDEB-D355428442B8}"/>
              </a:ext>
            </a:extLst>
          </p:cNvPr>
          <p:cNvSpPr/>
          <p:nvPr/>
        </p:nvSpPr>
        <p:spPr>
          <a:xfrm>
            <a:off x="1026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423" name="Rectangle 422">
            <a:extLst>
              <a:ext uri="{FF2B5EF4-FFF2-40B4-BE49-F238E27FC236}">
                <a16:creationId xmlns:a16="http://schemas.microsoft.com/office/drawing/2014/main" id="{38247720-2D44-C141-AFE7-FB03C51C10E1}"/>
              </a:ext>
            </a:extLst>
          </p:cNvPr>
          <p:cNvSpPr/>
          <p:nvPr/>
        </p:nvSpPr>
        <p:spPr>
          <a:xfrm>
            <a:off x="702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Develop Diverse</a:t>
            </a:r>
            <a:endParaRPr lang="en-IN" sz="1200" dirty="0">
              <a:solidFill>
                <a:srgbClr val="000000"/>
              </a:solidFill>
              <a:latin typeface="Calibri" panose="020F0502020204030204" pitchFamily="34" charset="0"/>
              <a:cs typeface="Calibri" panose="020F0502020204030204" pitchFamily="34" charset="0"/>
            </a:endParaRPr>
          </a:p>
        </p:txBody>
      </p:sp>
      <p:sp>
        <p:nvSpPr>
          <p:cNvPr id="424" name="Rectangle 423">
            <a:extLst>
              <a:ext uri="{FF2B5EF4-FFF2-40B4-BE49-F238E27FC236}">
                <a16:creationId xmlns:a16="http://schemas.microsoft.com/office/drawing/2014/main" id="{614DC326-3CA0-944B-B661-6790D4F6B733}"/>
              </a:ext>
            </a:extLst>
          </p:cNvPr>
          <p:cNvSpPr/>
          <p:nvPr/>
        </p:nvSpPr>
        <p:spPr>
          <a:xfrm>
            <a:off x="810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425" name="Rectangle 424">
            <a:extLst>
              <a:ext uri="{FF2B5EF4-FFF2-40B4-BE49-F238E27FC236}">
                <a16:creationId xmlns:a16="http://schemas.microsoft.com/office/drawing/2014/main" id="{13A44596-301A-4449-86F0-0B0EB15E76E2}"/>
              </a:ext>
            </a:extLst>
          </p:cNvPr>
          <p:cNvSpPr/>
          <p:nvPr/>
        </p:nvSpPr>
        <p:spPr>
          <a:xfrm>
            <a:off x="918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426" name="Rectangle 425">
            <a:extLst>
              <a:ext uri="{FF2B5EF4-FFF2-40B4-BE49-F238E27FC236}">
                <a16:creationId xmlns:a16="http://schemas.microsoft.com/office/drawing/2014/main" id="{6FE3AD94-D792-DE48-9C6F-FC8D893715F1}"/>
              </a:ext>
            </a:extLst>
          </p:cNvPr>
          <p:cNvSpPr/>
          <p:nvPr/>
        </p:nvSpPr>
        <p:spPr>
          <a:xfrm>
            <a:off x="1026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80CBA9F4-4200-900B-F15B-BCA73A75BBFF}"/>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rPr>
              <a:t>Technology Stack</a:t>
            </a:r>
            <a:endPar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endParaRPr>
          </a:p>
        </p:txBody>
      </p:sp>
      <p:sp>
        <p:nvSpPr>
          <p:cNvPr id="5" name="TextBox 4">
            <a:extLst>
              <a:ext uri="{FF2B5EF4-FFF2-40B4-BE49-F238E27FC236}">
                <a16:creationId xmlns:a16="http://schemas.microsoft.com/office/drawing/2014/main" id="{74007F4E-48B5-952B-79D6-DBFDC9D86F55}"/>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The tools listed above are not exhaustive.</a:t>
            </a:r>
          </a:p>
        </p:txBody>
      </p:sp>
      <p:pic>
        <p:nvPicPr>
          <p:cNvPr id="427" name="Picture 426" descr="image.png"/>
          <p:cNvPicPr>
            <a:picLocks noChangeAspect="1"/>
          </p:cNvPicPr>
          <p:nvPr/>
        </p:nvPicPr>
        <p:blipFill>
          <a:blip r:embed="rId2"/>
          <a:stretch>
            <a:fillRect/>
          </a:stretch>
        </p:blipFill>
        <p:spPr>
          <a:xfrm>
            <a:off x="1085500" y="1465944"/>
            <a:ext cx="889000" cy="228600"/>
          </a:xfrm>
          <a:prstGeom prst="rect">
            <a:avLst/>
          </a:prstGeom>
        </p:spPr>
      </p:pic>
      <p:pic>
        <p:nvPicPr>
          <p:cNvPr id="428" name="Picture 427" descr="image.png"/>
          <p:cNvPicPr>
            <a:picLocks noChangeAspect="1"/>
          </p:cNvPicPr>
          <p:nvPr/>
        </p:nvPicPr>
        <p:blipFill>
          <a:blip r:embed="rId3"/>
          <a:stretch>
            <a:fillRect/>
          </a:stretch>
        </p:blipFill>
        <p:spPr>
          <a:xfrm>
            <a:off x="2394100" y="1364344"/>
            <a:ext cx="431800" cy="431800"/>
          </a:xfrm>
          <a:prstGeom prst="rect">
            <a:avLst/>
          </a:prstGeom>
        </p:spPr>
      </p:pic>
      <p:pic>
        <p:nvPicPr>
          <p:cNvPr id="429" name="Picture 428" descr="image.png"/>
          <p:cNvPicPr>
            <a:picLocks noChangeAspect="1"/>
          </p:cNvPicPr>
          <p:nvPr/>
        </p:nvPicPr>
        <p:blipFill>
          <a:blip r:embed="rId4"/>
          <a:stretch>
            <a:fillRect/>
          </a:stretch>
        </p:blipFill>
        <p:spPr>
          <a:xfrm>
            <a:off x="3474100" y="1364344"/>
            <a:ext cx="431800" cy="431800"/>
          </a:xfrm>
          <a:prstGeom prst="rect">
            <a:avLst/>
          </a:prstGeom>
        </p:spPr>
      </p:pic>
      <p:pic>
        <p:nvPicPr>
          <p:cNvPr id="430" name="Picture 429" descr="image.png"/>
          <p:cNvPicPr>
            <a:picLocks noChangeAspect="1"/>
          </p:cNvPicPr>
          <p:nvPr/>
        </p:nvPicPr>
        <p:blipFill>
          <a:blip r:embed="rId5"/>
          <a:stretch>
            <a:fillRect/>
          </a:stretch>
        </p:blipFill>
        <p:spPr>
          <a:xfrm>
            <a:off x="4389000" y="1364344"/>
            <a:ext cx="762000" cy="431800"/>
          </a:xfrm>
          <a:prstGeom prst="rect">
            <a:avLst/>
          </a:prstGeom>
        </p:spPr>
      </p:pic>
      <p:pic>
        <p:nvPicPr>
          <p:cNvPr id="431" name="Picture 430" descr="image.png"/>
          <p:cNvPicPr>
            <a:picLocks noChangeAspect="1"/>
          </p:cNvPicPr>
          <p:nvPr/>
        </p:nvPicPr>
        <p:blipFill>
          <a:blip r:embed="rId6"/>
          <a:stretch>
            <a:fillRect/>
          </a:stretch>
        </p:blipFill>
        <p:spPr>
          <a:xfrm>
            <a:off x="7254100" y="1364344"/>
            <a:ext cx="431800" cy="431800"/>
          </a:xfrm>
          <a:prstGeom prst="rect">
            <a:avLst/>
          </a:prstGeom>
        </p:spPr>
      </p:pic>
      <p:pic>
        <p:nvPicPr>
          <p:cNvPr id="432" name="Picture 431" descr="image.png"/>
          <p:cNvPicPr>
            <a:picLocks noChangeAspect="1"/>
          </p:cNvPicPr>
          <p:nvPr/>
        </p:nvPicPr>
        <p:blipFill>
          <a:blip r:embed="rId7"/>
          <a:stretch>
            <a:fillRect/>
          </a:stretch>
        </p:blipFill>
        <p:spPr>
          <a:xfrm>
            <a:off x="8346800" y="1364344"/>
            <a:ext cx="406400" cy="431800"/>
          </a:xfrm>
          <a:prstGeom prst="rect">
            <a:avLst/>
          </a:prstGeom>
        </p:spPr>
      </p:pic>
      <p:pic>
        <p:nvPicPr>
          <p:cNvPr id="433" name="Picture 432" descr="image.png"/>
          <p:cNvPicPr>
            <a:picLocks noChangeAspect="1"/>
          </p:cNvPicPr>
          <p:nvPr/>
        </p:nvPicPr>
        <p:blipFill>
          <a:blip r:embed="rId8"/>
          <a:stretch>
            <a:fillRect/>
          </a:stretch>
        </p:blipFill>
        <p:spPr>
          <a:xfrm>
            <a:off x="9414100" y="1363901"/>
            <a:ext cx="431800" cy="431800"/>
          </a:xfrm>
          <a:prstGeom prst="rect">
            <a:avLst/>
          </a:prstGeom>
        </p:spPr>
      </p:pic>
      <p:pic>
        <p:nvPicPr>
          <p:cNvPr id="434" name="Picture 433" descr="image.png"/>
          <p:cNvPicPr>
            <a:picLocks noChangeAspect="1"/>
          </p:cNvPicPr>
          <p:nvPr/>
        </p:nvPicPr>
        <p:blipFill>
          <a:blip r:embed="rId9"/>
          <a:stretch>
            <a:fillRect/>
          </a:stretch>
        </p:blipFill>
        <p:spPr>
          <a:xfrm>
            <a:off x="10494100" y="1364344"/>
            <a:ext cx="431800" cy="431800"/>
          </a:xfrm>
          <a:prstGeom prst="rect">
            <a:avLst/>
          </a:prstGeom>
        </p:spPr>
      </p:pic>
      <p:pic>
        <p:nvPicPr>
          <p:cNvPr id="435" name="Picture 434" descr="image.png"/>
          <p:cNvPicPr>
            <a:picLocks noChangeAspect="1"/>
          </p:cNvPicPr>
          <p:nvPr/>
        </p:nvPicPr>
        <p:blipFill>
          <a:blip r:embed="rId10"/>
          <a:stretch>
            <a:fillRect/>
          </a:stretch>
        </p:blipFill>
        <p:spPr>
          <a:xfrm>
            <a:off x="1123600" y="2768344"/>
            <a:ext cx="812800" cy="431800"/>
          </a:xfrm>
          <a:prstGeom prst="rect">
            <a:avLst/>
          </a:prstGeom>
        </p:spPr>
      </p:pic>
      <p:pic>
        <p:nvPicPr>
          <p:cNvPr id="436" name="Picture 435" descr="image.png"/>
          <p:cNvPicPr>
            <a:picLocks noChangeAspect="1"/>
          </p:cNvPicPr>
          <p:nvPr/>
        </p:nvPicPr>
        <p:blipFill>
          <a:blip r:embed="rId11"/>
          <a:stretch>
            <a:fillRect/>
          </a:stretch>
        </p:blipFill>
        <p:spPr>
          <a:xfrm>
            <a:off x="2164039" y="2828976"/>
            <a:ext cx="977900" cy="304800"/>
          </a:xfrm>
          <a:prstGeom prst="rect">
            <a:avLst/>
          </a:prstGeom>
        </p:spPr>
      </p:pic>
      <p:pic>
        <p:nvPicPr>
          <p:cNvPr id="437" name="Picture 436" descr="image.png"/>
          <p:cNvPicPr>
            <a:picLocks noChangeAspect="1"/>
          </p:cNvPicPr>
          <p:nvPr/>
        </p:nvPicPr>
        <p:blipFill>
          <a:blip r:embed="rId12"/>
          <a:stretch>
            <a:fillRect/>
          </a:stretch>
        </p:blipFill>
        <p:spPr>
          <a:xfrm>
            <a:off x="3517089" y="2772838"/>
            <a:ext cx="431800" cy="431800"/>
          </a:xfrm>
          <a:prstGeom prst="rect">
            <a:avLst/>
          </a:prstGeom>
        </p:spPr>
      </p:pic>
      <p:pic>
        <p:nvPicPr>
          <p:cNvPr id="438" name="Picture 437" descr="image.png"/>
          <p:cNvPicPr>
            <a:picLocks noChangeAspect="1"/>
          </p:cNvPicPr>
          <p:nvPr/>
        </p:nvPicPr>
        <p:blipFill>
          <a:blip r:embed="rId13"/>
          <a:stretch>
            <a:fillRect/>
          </a:stretch>
        </p:blipFill>
        <p:spPr>
          <a:xfrm>
            <a:off x="4325500" y="2850894"/>
            <a:ext cx="889000" cy="266700"/>
          </a:xfrm>
          <a:prstGeom prst="rect">
            <a:avLst/>
          </a:prstGeom>
        </p:spPr>
      </p:pic>
      <p:pic>
        <p:nvPicPr>
          <p:cNvPr id="439" name="Picture 438" descr="image.png"/>
          <p:cNvPicPr>
            <a:picLocks noChangeAspect="1"/>
          </p:cNvPicPr>
          <p:nvPr/>
        </p:nvPicPr>
        <p:blipFill>
          <a:blip r:embed="rId14"/>
          <a:stretch>
            <a:fillRect/>
          </a:stretch>
        </p:blipFill>
        <p:spPr>
          <a:xfrm>
            <a:off x="7057250" y="2804344"/>
            <a:ext cx="825500" cy="431800"/>
          </a:xfrm>
          <a:prstGeom prst="rect">
            <a:avLst/>
          </a:prstGeom>
        </p:spPr>
      </p:pic>
      <p:pic>
        <p:nvPicPr>
          <p:cNvPr id="440" name="Picture 439" descr="image.png"/>
          <p:cNvPicPr>
            <a:picLocks noChangeAspect="1"/>
          </p:cNvPicPr>
          <p:nvPr/>
        </p:nvPicPr>
        <p:blipFill>
          <a:blip r:embed="rId15"/>
          <a:stretch>
            <a:fillRect/>
          </a:stretch>
        </p:blipFill>
        <p:spPr>
          <a:xfrm>
            <a:off x="8105500" y="2963094"/>
            <a:ext cx="889000" cy="114300"/>
          </a:xfrm>
          <a:prstGeom prst="rect">
            <a:avLst/>
          </a:prstGeom>
        </p:spPr>
      </p:pic>
      <p:pic>
        <p:nvPicPr>
          <p:cNvPr id="441" name="Picture 440" descr="image.png"/>
          <p:cNvPicPr>
            <a:picLocks noChangeAspect="1"/>
          </p:cNvPicPr>
          <p:nvPr/>
        </p:nvPicPr>
        <p:blipFill>
          <a:blip r:embed="rId16"/>
          <a:stretch>
            <a:fillRect/>
          </a:stretch>
        </p:blipFill>
        <p:spPr>
          <a:xfrm>
            <a:off x="1314100" y="4208344"/>
            <a:ext cx="431800" cy="431800"/>
          </a:xfrm>
          <a:prstGeom prst="rect">
            <a:avLst/>
          </a:prstGeom>
        </p:spPr>
      </p:pic>
      <p:pic>
        <p:nvPicPr>
          <p:cNvPr id="442" name="Picture 441" descr="image.png"/>
          <p:cNvPicPr>
            <a:picLocks noChangeAspect="1"/>
          </p:cNvPicPr>
          <p:nvPr/>
        </p:nvPicPr>
        <p:blipFill>
          <a:blip r:embed="rId17"/>
          <a:stretch>
            <a:fillRect/>
          </a:stretch>
        </p:blipFill>
        <p:spPr>
          <a:xfrm>
            <a:off x="2394100" y="4208344"/>
            <a:ext cx="431800" cy="431800"/>
          </a:xfrm>
          <a:prstGeom prst="rect">
            <a:avLst/>
          </a:prstGeom>
        </p:spPr>
      </p:pic>
      <p:pic>
        <p:nvPicPr>
          <p:cNvPr id="443" name="Picture 442" descr="image.png"/>
          <p:cNvPicPr>
            <a:picLocks noChangeAspect="1"/>
          </p:cNvPicPr>
          <p:nvPr/>
        </p:nvPicPr>
        <p:blipFill>
          <a:blip r:embed="rId18"/>
          <a:stretch>
            <a:fillRect/>
          </a:stretch>
        </p:blipFill>
        <p:spPr>
          <a:xfrm>
            <a:off x="3474100" y="4208344"/>
            <a:ext cx="431800" cy="431800"/>
          </a:xfrm>
          <a:prstGeom prst="rect">
            <a:avLst/>
          </a:prstGeom>
        </p:spPr>
      </p:pic>
      <p:pic>
        <p:nvPicPr>
          <p:cNvPr id="444" name="Picture 443" descr="image.png"/>
          <p:cNvPicPr>
            <a:picLocks noChangeAspect="1"/>
          </p:cNvPicPr>
          <p:nvPr/>
        </p:nvPicPr>
        <p:blipFill>
          <a:blip r:embed="rId19"/>
          <a:stretch>
            <a:fillRect/>
          </a:stretch>
        </p:blipFill>
        <p:spPr>
          <a:xfrm>
            <a:off x="4554100" y="4208344"/>
            <a:ext cx="431800" cy="431800"/>
          </a:xfrm>
          <a:prstGeom prst="rect">
            <a:avLst/>
          </a:prstGeom>
        </p:spPr>
      </p:pic>
      <p:pic>
        <p:nvPicPr>
          <p:cNvPr id="445" name="Picture 444" descr="image.png"/>
          <p:cNvPicPr>
            <a:picLocks noChangeAspect="1"/>
          </p:cNvPicPr>
          <p:nvPr/>
        </p:nvPicPr>
        <p:blipFill>
          <a:blip r:embed="rId20"/>
          <a:stretch>
            <a:fillRect/>
          </a:stretch>
        </p:blipFill>
        <p:spPr>
          <a:xfrm>
            <a:off x="1085500" y="5775344"/>
            <a:ext cx="889000" cy="177800"/>
          </a:xfrm>
          <a:prstGeom prst="rect">
            <a:avLst/>
          </a:prstGeom>
        </p:spPr>
      </p:pic>
      <p:pic>
        <p:nvPicPr>
          <p:cNvPr id="446" name="Picture 445" descr="image.png"/>
          <p:cNvPicPr>
            <a:picLocks noChangeAspect="1"/>
          </p:cNvPicPr>
          <p:nvPr/>
        </p:nvPicPr>
        <p:blipFill>
          <a:blip r:embed="rId21"/>
          <a:stretch>
            <a:fillRect/>
          </a:stretch>
        </p:blipFill>
        <p:spPr>
          <a:xfrm>
            <a:off x="2394100" y="5648344"/>
            <a:ext cx="431800" cy="431800"/>
          </a:xfrm>
          <a:prstGeom prst="rect">
            <a:avLst/>
          </a:prstGeom>
        </p:spPr>
      </p:pic>
      <p:pic>
        <p:nvPicPr>
          <p:cNvPr id="447" name="Picture 446" descr="image.png"/>
          <p:cNvPicPr>
            <a:picLocks noChangeAspect="1"/>
          </p:cNvPicPr>
          <p:nvPr/>
        </p:nvPicPr>
        <p:blipFill>
          <a:blip r:embed="rId22"/>
          <a:stretch>
            <a:fillRect/>
          </a:stretch>
        </p:blipFill>
        <p:spPr>
          <a:xfrm>
            <a:off x="3474100" y="5648344"/>
            <a:ext cx="431800" cy="431800"/>
          </a:xfrm>
          <a:prstGeom prst="rect">
            <a:avLst/>
          </a:prstGeom>
        </p:spPr>
      </p:pic>
      <p:pic>
        <p:nvPicPr>
          <p:cNvPr id="448" name="Picture 447" descr="image.png"/>
          <p:cNvPicPr>
            <a:picLocks noChangeAspect="1"/>
          </p:cNvPicPr>
          <p:nvPr/>
        </p:nvPicPr>
        <p:blipFill>
          <a:blip r:embed="rId23"/>
          <a:stretch>
            <a:fillRect/>
          </a:stretch>
        </p:blipFill>
        <p:spPr>
          <a:xfrm>
            <a:off x="4325500" y="5724544"/>
            <a:ext cx="889000" cy="279400"/>
          </a:xfrm>
          <a:prstGeom prst="rect">
            <a:avLst/>
          </a:prstGeom>
        </p:spPr>
      </p:pic>
      <p:pic>
        <p:nvPicPr>
          <p:cNvPr id="449" name="Picture 448" descr="image.png"/>
          <p:cNvPicPr>
            <a:picLocks noChangeAspect="1"/>
          </p:cNvPicPr>
          <p:nvPr/>
        </p:nvPicPr>
        <p:blipFill>
          <a:blip r:embed="rId24"/>
          <a:stretch>
            <a:fillRect/>
          </a:stretch>
        </p:blipFill>
        <p:spPr>
          <a:xfrm>
            <a:off x="7254100" y="4244344"/>
            <a:ext cx="431800" cy="431800"/>
          </a:xfrm>
          <a:prstGeom prst="rect">
            <a:avLst/>
          </a:prstGeom>
        </p:spPr>
      </p:pic>
      <p:pic>
        <p:nvPicPr>
          <p:cNvPr id="450" name="Picture 449" descr="image.png"/>
          <p:cNvPicPr>
            <a:picLocks noChangeAspect="1"/>
          </p:cNvPicPr>
          <p:nvPr/>
        </p:nvPicPr>
        <p:blipFill>
          <a:blip r:embed="rId25"/>
          <a:stretch>
            <a:fillRect/>
          </a:stretch>
        </p:blipFill>
        <p:spPr>
          <a:xfrm>
            <a:off x="8334100" y="4244344"/>
            <a:ext cx="431800" cy="431800"/>
          </a:xfrm>
          <a:prstGeom prst="rect">
            <a:avLst/>
          </a:prstGeom>
        </p:spPr>
      </p:pic>
      <p:pic>
        <p:nvPicPr>
          <p:cNvPr id="451" name="Picture 450" descr="image.png"/>
          <p:cNvPicPr>
            <a:picLocks noChangeAspect="1"/>
          </p:cNvPicPr>
          <p:nvPr/>
        </p:nvPicPr>
        <p:blipFill>
          <a:blip r:embed="rId26"/>
          <a:stretch>
            <a:fillRect/>
          </a:stretch>
        </p:blipFill>
        <p:spPr>
          <a:xfrm>
            <a:off x="7254100" y="5648344"/>
            <a:ext cx="431800" cy="431800"/>
          </a:xfrm>
          <a:prstGeom prst="rect">
            <a:avLst/>
          </a:prstGeom>
        </p:spPr>
      </p:pic>
    </p:spTree>
  </p:cSld>
  <p:clrMapOvr>
    <a:masterClrMapping/>
  </p:clrMapOvr>
</p:sld>
</file>

<file path=ppt/slides/slide8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120" name="Rectangle 119">
            <a:extLst>
              <a:ext uri="{FF2B5EF4-FFF2-40B4-BE49-F238E27FC236}">
                <a16:creationId xmlns:a16="http://schemas.microsoft.com/office/drawing/2014/main" id="{C5798EA6-D514-E341-9CEB-A9E370C7DAFA}"/>
              </a:ext>
            </a:extLst>
          </p:cNvPr>
          <p:cNvSpPr/>
          <p:nvPr/>
        </p:nvSpPr>
        <p:spPr>
          <a:xfrm>
            <a:off x="540000" y="122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27" name="Rectangle 326">
            <a:extLst>
              <a:ext uri="{FF2B5EF4-FFF2-40B4-BE49-F238E27FC236}">
                <a16:creationId xmlns:a16="http://schemas.microsoft.com/office/drawing/2014/main" id="{A510CED0-F60F-824A-AB15-DF81138B8C8D}"/>
              </a:ext>
            </a:extLst>
          </p:cNvPr>
          <p:cNvSpPr/>
          <p:nvPr/>
        </p:nvSpPr>
        <p:spPr>
          <a:xfrm>
            <a:off x="540000" y="932244"/>
            <a:ext cx="3979373" cy="28467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Geographic Information System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28" name="Rectangle 327">
            <a:extLst>
              <a:ext uri="{FF2B5EF4-FFF2-40B4-BE49-F238E27FC236}">
                <a16:creationId xmlns:a16="http://schemas.microsoft.com/office/drawing/2014/main" id="{534013FD-23EB-FC40-84BD-ECD3AC40F2E8}"/>
              </a:ext>
            </a:extLst>
          </p:cNvPr>
          <p:cNvSpPr/>
          <p:nvPr/>
        </p:nvSpPr>
        <p:spPr>
          <a:xfrm>
            <a:off x="108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29" name="Rectangle 328">
            <a:extLst>
              <a:ext uri="{FF2B5EF4-FFF2-40B4-BE49-F238E27FC236}">
                <a16:creationId xmlns:a16="http://schemas.microsoft.com/office/drawing/2014/main" id="{1A972B6D-83CE-5C48-9E1E-970714163E58}"/>
              </a:ext>
            </a:extLst>
          </p:cNvPr>
          <p:cNvSpPr/>
          <p:nvPr/>
        </p:nvSpPr>
        <p:spPr>
          <a:xfrm>
            <a:off x="216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0" name="Rectangle 329">
            <a:extLst>
              <a:ext uri="{FF2B5EF4-FFF2-40B4-BE49-F238E27FC236}">
                <a16:creationId xmlns:a16="http://schemas.microsoft.com/office/drawing/2014/main" id="{6189BDA0-E66D-D94E-B3EA-356A296BB266}"/>
              </a:ext>
            </a:extLst>
          </p:cNvPr>
          <p:cNvSpPr/>
          <p:nvPr/>
        </p:nvSpPr>
        <p:spPr>
          <a:xfrm>
            <a:off x="324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31" name="Rectangle 330">
            <a:extLst>
              <a:ext uri="{FF2B5EF4-FFF2-40B4-BE49-F238E27FC236}">
                <a16:creationId xmlns:a16="http://schemas.microsoft.com/office/drawing/2014/main" id="{6E9B4549-4A25-EF49-A5A8-D8122C13A94F}"/>
              </a:ext>
            </a:extLst>
          </p:cNvPr>
          <p:cNvSpPr/>
          <p:nvPr/>
        </p:nvSpPr>
        <p:spPr>
          <a:xfrm>
            <a:off x="432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32" name="Rectangle 331">
            <a:extLst>
              <a:ext uri="{FF2B5EF4-FFF2-40B4-BE49-F238E27FC236}">
                <a16:creationId xmlns:a16="http://schemas.microsoft.com/office/drawing/2014/main" id="{41CF8503-E60B-7248-80E2-882DADB31D4E}"/>
              </a:ext>
            </a:extLst>
          </p:cNvPr>
          <p:cNvSpPr/>
          <p:nvPr/>
        </p:nvSpPr>
        <p:spPr>
          <a:xfrm>
            <a:off x="108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Manifold System</a:t>
            </a:r>
            <a:endParaRPr lang="en-IN" sz="1200" dirty="0">
              <a:solidFill>
                <a:srgbClr val="000000"/>
              </a:solidFill>
              <a:latin typeface="Calibri" panose="020F0502020204030204" pitchFamily="34" charset="0"/>
              <a:cs typeface="Calibri" panose="020F0502020204030204" pitchFamily="34" charset="0"/>
            </a:endParaRPr>
          </a:p>
        </p:txBody>
      </p:sp>
      <p:sp>
        <p:nvSpPr>
          <p:cNvPr id="334" name="Rectangle 333">
            <a:extLst>
              <a:ext uri="{FF2B5EF4-FFF2-40B4-BE49-F238E27FC236}">
                <a16:creationId xmlns:a16="http://schemas.microsoft.com/office/drawing/2014/main" id="{142EFFBC-78F5-E04C-A3F4-27991A4CD8B2}"/>
              </a:ext>
            </a:extLst>
          </p:cNvPr>
          <p:cNvSpPr/>
          <p:nvPr/>
        </p:nvSpPr>
        <p:spPr>
          <a:xfrm>
            <a:off x="216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QGIS</a:t>
            </a:r>
            <a:endParaRPr lang="en-IN" sz="1200" dirty="0">
              <a:solidFill>
                <a:srgbClr val="000000"/>
              </a:solidFill>
              <a:latin typeface="Calibri" panose="020F0502020204030204" pitchFamily="34" charset="0"/>
              <a:cs typeface="Calibri" panose="020F0502020204030204" pitchFamily="34" charset="0"/>
            </a:endParaRPr>
          </a:p>
        </p:txBody>
      </p:sp>
      <p:sp>
        <p:nvSpPr>
          <p:cNvPr id="335" name="Rectangle 334">
            <a:extLst>
              <a:ext uri="{FF2B5EF4-FFF2-40B4-BE49-F238E27FC236}">
                <a16:creationId xmlns:a16="http://schemas.microsoft.com/office/drawing/2014/main" id="{AC6427D4-B010-E340-B463-11299F6BFDFB}"/>
              </a:ext>
            </a:extLst>
          </p:cNvPr>
          <p:cNvSpPr/>
          <p:nvPr/>
        </p:nvSpPr>
        <p:spPr>
          <a:xfrm>
            <a:off x="324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36" name="Rectangle 335">
            <a:extLst>
              <a:ext uri="{FF2B5EF4-FFF2-40B4-BE49-F238E27FC236}">
                <a16:creationId xmlns:a16="http://schemas.microsoft.com/office/drawing/2014/main" id="{772A3FE4-5227-8340-BB3B-087E807294FC}"/>
              </a:ext>
            </a:extLst>
          </p:cNvPr>
          <p:cNvSpPr/>
          <p:nvPr/>
        </p:nvSpPr>
        <p:spPr>
          <a:xfrm>
            <a:off x="432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37" name="Rectangle 336">
            <a:extLst>
              <a:ext uri="{FF2B5EF4-FFF2-40B4-BE49-F238E27FC236}">
                <a16:creationId xmlns:a16="http://schemas.microsoft.com/office/drawing/2014/main" id="{1E7F8645-68FC-7042-A1BB-79BBC802C914}"/>
              </a:ext>
            </a:extLst>
          </p:cNvPr>
          <p:cNvSpPr/>
          <p:nvPr/>
        </p:nvSpPr>
        <p:spPr>
          <a:xfrm>
            <a:off x="6480000" y="122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38" name="Rectangle 337">
            <a:extLst>
              <a:ext uri="{FF2B5EF4-FFF2-40B4-BE49-F238E27FC236}">
                <a16:creationId xmlns:a16="http://schemas.microsoft.com/office/drawing/2014/main" id="{635CF71F-ADA5-3A4C-A5F3-2CEA2429105B}"/>
              </a:ext>
            </a:extLst>
          </p:cNvPr>
          <p:cNvSpPr/>
          <p:nvPr/>
        </p:nvSpPr>
        <p:spPr>
          <a:xfrm>
            <a:off x="6480000" y="932244"/>
            <a:ext cx="3951439" cy="289891"/>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Governance, Risk &amp; Compliance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39" name="Rectangle 338">
            <a:extLst>
              <a:ext uri="{FF2B5EF4-FFF2-40B4-BE49-F238E27FC236}">
                <a16:creationId xmlns:a16="http://schemas.microsoft.com/office/drawing/2014/main" id="{6DEEA485-C073-BC4D-B734-E6744C9FEB29}"/>
              </a:ext>
            </a:extLst>
          </p:cNvPr>
          <p:cNvSpPr/>
          <p:nvPr/>
        </p:nvSpPr>
        <p:spPr>
          <a:xfrm>
            <a:off x="702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0" name="Rectangle 339">
            <a:extLst>
              <a:ext uri="{FF2B5EF4-FFF2-40B4-BE49-F238E27FC236}">
                <a16:creationId xmlns:a16="http://schemas.microsoft.com/office/drawing/2014/main" id="{FD1178C9-2C8A-9F40-861D-88F6FA657AC1}"/>
              </a:ext>
            </a:extLst>
          </p:cNvPr>
          <p:cNvSpPr/>
          <p:nvPr/>
        </p:nvSpPr>
        <p:spPr>
          <a:xfrm>
            <a:off x="810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1" name="Rectangle 340">
            <a:extLst>
              <a:ext uri="{FF2B5EF4-FFF2-40B4-BE49-F238E27FC236}">
                <a16:creationId xmlns:a16="http://schemas.microsoft.com/office/drawing/2014/main" id="{2411D2A2-E228-5B4D-9A7F-7F3A9AD02496}"/>
              </a:ext>
            </a:extLst>
          </p:cNvPr>
          <p:cNvSpPr/>
          <p:nvPr/>
        </p:nvSpPr>
        <p:spPr>
          <a:xfrm>
            <a:off x="9180000" y="1363801"/>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2" name="Rectangle 341">
            <a:extLst>
              <a:ext uri="{FF2B5EF4-FFF2-40B4-BE49-F238E27FC236}">
                <a16:creationId xmlns:a16="http://schemas.microsoft.com/office/drawing/2014/main" id="{C5AF4C3B-5C68-C54D-B9AB-98BB0DC8BF3E}"/>
              </a:ext>
            </a:extLst>
          </p:cNvPr>
          <p:cNvSpPr/>
          <p:nvPr/>
        </p:nvSpPr>
        <p:spPr>
          <a:xfrm>
            <a:off x="1026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3" name="Rectangle 342">
            <a:extLst>
              <a:ext uri="{FF2B5EF4-FFF2-40B4-BE49-F238E27FC236}">
                <a16:creationId xmlns:a16="http://schemas.microsoft.com/office/drawing/2014/main" id="{5ADACDA2-29CD-F44B-B10B-EA12D92B58FA}"/>
              </a:ext>
            </a:extLst>
          </p:cNvPr>
          <p:cNvSpPr/>
          <p:nvPr/>
        </p:nvSpPr>
        <p:spPr>
          <a:xfrm>
            <a:off x="702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Assurance</a:t>
            </a:r>
            <a:endParaRPr lang="en-IN" sz="1200" dirty="0">
              <a:solidFill>
                <a:srgbClr val="000000"/>
              </a:solidFill>
              <a:latin typeface="Calibri" panose="020F0502020204030204" pitchFamily="34" charset="0"/>
              <a:cs typeface="Calibri" panose="020F0502020204030204" pitchFamily="34" charset="0"/>
            </a:endParaRPr>
          </a:p>
        </p:txBody>
      </p:sp>
      <p:sp>
        <p:nvSpPr>
          <p:cNvPr id="344" name="Rectangle 343">
            <a:extLst>
              <a:ext uri="{FF2B5EF4-FFF2-40B4-BE49-F238E27FC236}">
                <a16:creationId xmlns:a16="http://schemas.microsoft.com/office/drawing/2014/main" id="{41BF053D-A510-2C4E-BAA6-7AEE920EB8B7}"/>
              </a:ext>
            </a:extLst>
          </p:cNvPr>
          <p:cNvSpPr/>
          <p:nvPr/>
        </p:nvSpPr>
        <p:spPr>
          <a:xfrm>
            <a:off x="810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Digital iD</a:t>
            </a:r>
            <a:endParaRPr lang="en-IN" sz="1200" dirty="0">
              <a:solidFill>
                <a:srgbClr val="000000"/>
              </a:solidFill>
              <a:latin typeface="Calibri" panose="020F0502020204030204" pitchFamily="34" charset="0"/>
              <a:cs typeface="Calibri" panose="020F0502020204030204" pitchFamily="34" charset="0"/>
            </a:endParaRPr>
          </a:p>
        </p:txBody>
      </p:sp>
      <p:sp>
        <p:nvSpPr>
          <p:cNvPr id="345" name="Rectangle 344">
            <a:extLst>
              <a:ext uri="{FF2B5EF4-FFF2-40B4-BE49-F238E27FC236}">
                <a16:creationId xmlns:a16="http://schemas.microsoft.com/office/drawing/2014/main" id="{47B10763-8EB4-D547-9891-3559BA12515C}"/>
              </a:ext>
            </a:extLst>
          </p:cNvPr>
          <p:cNvSpPr/>
          <p:nvPr/>
        </p:nvSpPr>
        <p:spPr>
          <a:xfrm>
            <a:off x="918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Source Intelligence</a:t>
            </a:r>
            <a:endParaRPr lang="en-IN" sz="1200" dirty="0">
              <a:solidFill>
                <a:srgbClr val="000000"/>
              </a:solidFill>
              <a:latin typeface="Calibri" panose="020F0502020204030204" pitchFamily="34" charset="0"/>
              <a:cs typeface="Calibri" panose="020F0502020204030204" pitchFamily="34" charset="0"/>
            </a:endParaRPr>
          </a:p>
        </p:txBody>
      </p:sp>
      <p:sp>
        <p:nvSpPr>
          <p:cNvPr id="346" name="Rectangle 345">
            <a:extLst>
              <a:ext uri="{FF2B5EF4-FFF2-40B4-BE49-F238E27FC236}">
                <a16:creationId xmlns:a16="http://schemas.microsoft.com/office/drawing/2014/main" id="{FCAFD7D4-72BF-2044-9BE5-F58A6AEC833F}"/>
              </a:ext>
            </a:extLst>
          </p:cNvPr>
          <p:cNvSpPr/>
          <p:nvPr/>
        </p:nvSpPr>
        <p:spPr>
          <a:xfrm>
            <a:off x="1026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Workiva</a:t>
            </a:r>
            <a:endParaRPr lang="en-IN" sz="1200" dirty="0">
              <a:solidFill>
                <a:srgbClr val="000000"/>
              </a:solidFill>
              <a:latin typeface="Calibri" panose="020F0502020204030204" pitchFamily="34" charset="0"/>
              <a:cs typeface="Calibri" panose="020F0502020204030204" pitchFamily="34" charset="0"/>
            </a:endParaRPr>
          </a:p>
        </p:txBody>
      </p:sp>
      <p:sp>
        <p:nvSpPr>
          <p:cNvPr id="347" name="Rectangle 346">
            <a:extLst>
              <a:ext uri="{FF2B5EF4-FFF2-40B4-BE49-F238E27FC236}">
                <a16:creationId xmlns:a16="http://schemas.microsoft.com/office/drawing/2014/main" id="{CCC6558E-394B-8A45-B3F1-FDD924461CCA}"/>
              </a:ext>
            </a:extLst>
          </p:cNvPr>
          <p:cNvSpPr/>
          <p:nvPr/>
        </p:nvSpPr>
        <p:spPr>
          <a:xfrm>
            <a:off x="540000" y="262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48" name="Rectangle 347">
            <a:extLst>
              <a:ext uri="{FF2B5EF4-FFF2-40B4-BE49-F238E27FC236}">
                <a16:creationId xmlns:a16="http://schemas.microsoft.com/office/drawing/2014/main" id="{1D4AEE03-79E8-4A42-B8E7-CA0B098DC257}"/>
              </a:ext>
            </a:extLst>
          </p:cNvPr>
          <p:cNvSpPr/>
          <p:nvPr/>
        </p:nvSpPr>
        <p:spPr>
          <a:xfrm>
            <a:off x="540000" y="2372244"/>
            <a:ext cx="3978909" cy="29858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Health Care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49" name="Rectangle 348">
            <a:extLst>
              <a:ext uri="{FF2B5EF4-FFF2-40B4-BE49-F238E27FC236}">
                <a16:creationId xmlns:a16="http://schemas.microsoft.com/office/drawing/2014/main" id="{A620D3DE-FB32-E449-A005-F16DD2B8B358}"/>
              </a:ext>
            </a:extLst>
          </p:cNvPr>
          <p:cNvSpPr/>
          <p:nvPr/>
        </p:nvSpPr>
        <p:spPr>
          <a:xfrm>
            <a:off x="1080000" y="276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0" name="Rectangle 349">
            <a:extLst>
              <a:ext uri="{FF2B5EF4-FFF2-40B4-BE49-F238E27FC236}">
                <a16:creationId xmlns:a16="http://schemas.microsoft.com/office/drawing/2014/main" id="{B9443C98-DAEF-9340-A5F0-D6A1F03CE8D5}"/>
              </a:ext>
            </a:extLst>
          </p:cNvPr>
          <p:cNvSpPr/>
          <p:nvPr/>
        </p:nvSpPr>
        <p:spPr>
          <a:xfrm>
            <a:off x="2160000" y="2768244"/>
            <a:ext cx="985979" cy="42626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1" name="Rectangle 350">
            <a:extLst>
              <a:ext uri="{FF2B5EF4-FFF2-40B4-BE49-F238E27FC236}">
                <a16:creationId xmlns:a16="http://schemas.microsoft.com/office/drawing/2014/main" id="{B7C09363-D242-B34B-AF59-6358FD000611}"/>
              </a:ext>
            </a:extLst>
          </p:cNvPr>
          <p:cNvSpPr/>
          <p:nvPr/>
        </p:nvSpPr>
        <p:spPr>
          <a:xfrm>
            <a:off x="3240000" y="2768244"/>
            <a:ext cx="985979" cy="440988"/>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52" name="Rectangle 351">
            <a:extLst>
              <a:ext uri="{FF2B5EF4-FFF2-40B4-BE49-F238E27FC236}">
                <a16:creationId xmlns:a16="http://schemas.microsoft.com/office/drawing/2014/main" id="{BC8D63F7-BCD8-DB4B-8AC8-073B6CC31B52}"/>
              </a:ext>
            </a:extLst>
          </p:cNvPr>
          <p:cNvSpPr/>
          <p:nvPr/>
        </p:nvSpPr>
        <p:spPr>
          <a:xfrm>
            <a:off x="4320000" y="276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53" name="Rectangle 352">
            <a:extLst>
              <a:ext uri="{FF2B5EF4-FFF2-40B4-BE49-F238E27FC236}">
                <a16:creationId xmlns:a16="http://schemas.microsoft.com/office/drawing/2014/main" id="{44A4AF2C-63BF-0446-9E74-B9073743E181}"/>
              </a:ext>
            </a:extLst>
          </p:cNvPr>
          <p:cNvSpPr/>
          <p:nvPr/>
        </p:nvSpPr>
        <p:spPr>
          <a:xfrm>
            <a:off x="108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Eplan</a:t>
            </a:r>
            <a:endParaRPr lang="en-IN" sz="1200" dirty="0">
              <a:solidFill>
                <a:srgbClr val="000000"/>
              </a:solidFill>
              <a:latin typeface="Calibri" panose="020F0502020204030204" pitchFamily="34" charset="0"/>
              <a:cs typeface="Calibri" panose="020F0502020204030204" pitchFamily="34" charset="0"/>
            </a:endParaRPr>
          </a:p>
        </p:txBody>
      </p:sp>
      <p:sp>
        <p:nvSpPr>
          <p:cNvPr id="354" name="Rectangle 353">
            <a:extLst>
              <a:ext uri="{FF2B5EF4-FFF2-40B4-BE49-F238E27FC236}">
                <a16:creationId xmlns:a16="http://schemas.microsoft.com/office/drawing/2014/main" id="{64F49D7A-F943-1645-A87F-25A25AC74325}"/>
              </a:ext>
            </a:extLst>
          </p:cNvPr>
          <p:cNvSpPr/>
          <p:nvPr/>
        </p:nvSpPr>
        <p:spPr>
          <a:xfrm>
            <a:off x="216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Falck</a:t>
            </a:r>
            <a:endParaRPr lang="en-IN" sz="1200" dirty="0">
              <a:solidFill>
                <a:srgbClr val="000000"/>
              </a:solidFill>
              <a:latin typeface="Calibri" panose="020F0502020204030204" pitchFamily="34" charset="0"/>
              <a:cs typeface="Calibri" panose="020F0502020204030204" pitchFamily="34" charset="0"/>
            </a:endParaRPr>
          </a:p>
        </p:txBody>
      </p:sp>
      <p:sp>
        <p:nvSpPr>
          <p:cNvPr id="355" name="Rectangle 354">
            <a:extLst>
              <a:ext uri="{FF2B5EF4-FFF2-40B4-BE49-F238E27FC236}">
                <a16:creationId xmlns:a16="http://schemas.microsoft.com/office/drawing/2014/main" id="{4A941CDB-4076-1049-B2AE-104CCF38E133}"/>
              </a:ext>
            </a:extLst>
          </p:cNvPr>
          <p:cNvSpPr/>
          <p:nvPr/>
        </p:nvSpPr>
        <p:spPr>
          <a:xfrm>
            <a:off x="324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56" name="Rectangle 355">
            <a:extLst>
              <a:ext uri="{FF2B5EF4-FFF2-40B4-BE49-F238E27FC236}">
                <a16:creationId xmlns:a16="http://schemas.microsoft.com/office/drawing/2014/main" id="{11E113D1-BA47-3941-AB2A-1A7CA13023B7}"/>
              </a:ext>
            </a:extLst>
          </p:cNvPr>
          <p:cNvSpPr/>
          <p:nvPr/>
        </p:nvSpPr>
        <p:spPr>
          <a:xfrm>
            <a:off x="432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57" name="Rectangle 356">
            <a:extLst>
              <a:ext uri="{FF2B5EF4-FFF2-40B4-BE49-F238E27FC236}">
                <a16:creationId xmlns:a16="http://schemas.microsoft.com/office/drawing/2014/main" id="{4A6A05BF-2603-D148-88F7-56DFE6398922}"/>
              </a:ext>
            </a:extLst>
          </p:cNvPr>
          <p:cNvSpPr/>
          <p:nvPr/>
        </p:nvSpPr>
        <p:spPr>
          <a:xfrm>
            <a:off x="6480000" y="266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 name="Rectangle 357">
            <a:extLst>
              <a:ext uri="{FF2B5EF4-FFF2-40B4-BE49-F238E27FC236}">
                <a16:creationId xmlns:a16="http://schemas.microsoft.com/office/drawing/2014/main" id="{A98749C0-391E-1647-9544-1E82DBD5AB78}"/>
              </a:ext>
            </a:extLst>
          </p:cNvPr>
          <p:cNvSpPr/>
          <p:nvPr/>
        </p:nvSpPr>
        <p:spPr>
          <a:xfrm>
            <a:off x="6480000" y="2372244"/>
            <a:ext cx="3951439" cy="29858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Hosting Providers</a:t>
            </a:r>
            <a:endParaRPr lang="en-IN" sz="1200" dirty="0">
              <a:solidFill>
                <a:srgbClr val="005585"/>
              </a:solidFill>
              <a:latin typeface="Calibri" panose="020F0502020204030204" pitchFamily="34" charset="0"/>
              <a:cs typeface="Calibri" panose="020F0502020204030204" pitchFamily="34" charset="0"/>
            </a:endParaRPr>
          </a:p>
        </p:txBody>
      </p:sp>
      <p:sp>
        <p:nvSpPr>
          <p:cNvPr id="359" name="Rectangle 358">
            <a:extLst>
              <a:ext uri="{FF2B5EF4-FFF2-40B4-BE49-F238E27FC236}">
                <a16:creationId xmlns:a16="http://schemas.microsoft.com/office/drawing/2014/main" id="{71BBD3BD-22DE-934D-A1F1-305B01817213}"/>
              </a:ext>
            </a:extLst>
          </p:cNvPr>
          <p:cNvSpPr/>
          <p:nvPr/>
        </p:nvSpPr>
        <p:spPr>
          <a:xfrm>
            <a:off x="702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0" name="Rectangle 359">
            <a:extLst>
              <a:ext uri="{FF2B5EF4-FFF2-40B4-BE49-F238E27FC236}">
                <a16:creationId xmlns:a16="http://schemas.microsoft.com/office/drawing/2014/main" id="{8DC95886-A4C5-CF41-A4BA-AAE73E90F4DC}"/>
              </a:ext>
            </a:extLst>
          </p:cNvPr>
          <p:cNvSpPr/>
          <p:nvPr/>
        </p:nvSpPr>
        <p:spPr>
          <a:xfrm>
            <a:off x="810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61" name="Rectangle 360">
            <a:extLst>
              <a:ext uri="{FF2B5EF4-FFF2-40B4-BE49-F238E27FC236}">
                <a16:creationId xmlns:a16="http://schemas.microsoft.com/office/drawing/2014/main" id="{DA5079EF-74B7-3D4E-BF8F-949C0E048569}"/>
              </a:ext>
            </a:extLst>
          </p:cNvPr>
          <p:cNvSpPr/>
          <p:nvPr/>
        </p:nvSpPr>
        <p:spPr>
          <a:xfrm>
            <a:off x="918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62" name="Rectangle 361">
            <a:extLst>
              <a:ext uri="{FF2B5EF4-FFF2-40B4-BE49-F238E27FC236}">
                <a16:creationId xmlns:a16="http://schemas.microsoft.com/office/drawing/2014/main" id="{F37D80B1-15C5-6849-98F4-8D204757A701}"/>
              </a:ext>
            </a:extLst>
          </p:cNvPr>
          <p:cNvSpPr/>
          <p:nvPr/>
        </p:nvSpPr>
        <p:spPr>
          <a:xfrm>
            <a:off x="1026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63" name="Rectangle 362">
            <a:extLst>
              <a:ext uri="{FF2B5EF4-FFF2-40B4-BE49-F238E27FC236}">
                <a16:creationId xmlns:a16="http://schemas.microsoft.com/office/drawing/2014/main" id="{5BC15E81-E444-8446-87E6-6C50D89E7C3E}"/>
              </a:ext>
            </a:extLst>
          </p:cNvPr>
          <p:cNvSpPr/>
          <p:nvPr/>
        </p:nvSpPr>
        <p:spPr>
          <a:xfrm>
            <a:off x="702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Amazon CloudFront</a:t>
            </a:r>
            <a:endParaRPr lang="en-IN" sz="1200" dirty="0">
              <a:solidFill>
                <a:srgbClr val="000000"/>
              </a:solidFill>
              <a:latin typeface="Calibri" panose="020F0502020204030204" pitchFamily="34" charset="0"/>
              <a:cs typeface="Calibri" panose="020F0502020204030204" pitchFamily="34" charset="0"/>
            </a:endParaRPr>
          </a:p>
        </p:txBody>
      </p:sp>
      <p:sp>
        <p:nvSpPr>
          <p:cNvPr id="364" name="Rectangle 363">
            <a:extLst>
              <a:ext uri="{FF2B5EF4-FFF2-40B4-BE49-F238E27FC236}">
                <a16:creationId xmlns:a16="http://schemas.microsoft.com/office/drawing/2014/main" id="{88520211-2EC6-2446-8786-0A5D07A12AB2}"/>
              </a:ext>
            </a:extLst>
          </p:cNvPr>
          <p:cNvSpPr/>
          <p:nvPr/>
        </p:nvSpPr>
        <p:spPr>
          <a:xfrm>
            <a:off x="810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65" name="Rectangle 364">
            <a:extLst>
              <a:ext uri="{FF2B5EF4-FFF2-40B4-BE49-F238E27FC236}">
                <a16:creationId xmlns:a16="http://schemas.microsoft.com/office/drawing/2014/main" id="{C3ECFC49-3B36-D24F-A8DB-21B0B529D304}"/>
              </a:ext>
            </a:extLst>
          </p:cNvPr>
          <p:cNvSpPr/>
          <p:nvPr/>
        </p:nvSpPr>
        <p:spPr>
          <a:xfrm>
            <a:off x="918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66" name="Rectangle 365">
            <a:extLst>
              <a:ext uri="{FF2B5EF4-FFF2-40B4-BE49-F238E27FC236}">
                <a16:creationId xmlns:a16="http://schemas.microsoft.com/office/drawing/2014/main" id="{61AC30BE-3FF5-FE42-97B5-B5DDC33E7CD9}"/>
              </a:ext>
            </a:extLst>
          </p:cNvPr>
          <p:cNvSpPr/>
          <p:nvPr/>
        </p:nvSpPr>
        <p:spPr>
          <a:xfrm>
            <a:off x="1026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67" name="Rectangle 366">
            <a:extLst>
              <a:ext uri="{FF2B5EF4-FFF2-40B4-BE49-F238E27FC236}">
                <a16:creationId xmlns:a16="http://schemas.microsoft.com/office/drawing/2014/main" id="{408D72E8-B3C5-1248-90D0-99368FB0BF40}"/>
              </a:ext>
            </a:extLst>
          </p:cNvPr>
          <p:cNvSpPr/>
          <p:nvPr/>
        </p:nvSpPr>
        <p:spPr>
          <a:xfrm>
            <a:off x="540000" y="406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68" name="Rectangle 367">
            <a:extLst>
              <a:ext uri="{FF2B5EF4-FFF2-40B4-BE49-F238E27FC236}">
                <a16:creationId xmlns:a16="http://schemas.microsoft.com/office/drawing/2014/main" id="{39B1BADE-A4E6-E64C-B235-B25C315F1C1C}"/>
              </a:ext>
            </a:extLst>
          </p:cNvPr>
          <p:cNvSpPr/>
          <p:nvPr/>
        </p:nvSpPr>
        <p:spPr>
          <a:xfrm>
            <a:off x="540000" y="3812244"/>
            <a:ext cx="3975117" cy="298896"/>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Human Capital Management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69" name="Rectangle 368">
            <a:extLst>
              <a:ext uri="{FF2B5EF4-FFF2-40B4-BE49-F238E27FC236}">
                <a16:creationId xmlns:a16="http://schemas.microsoft.com/office/drawing/2014/main" id="{9D7AC48C-FA85-1444-904A-0B23CD6D769F}"/>
              </a:ext>
            </a:extLst>
          </p:cNvPr>
          <p:cNvSpPr/>
          <p:nvPr/>
        </p:nvSpPr>
        <p:spPr>
          <a:xfrm>
            <a:off x="108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0" name="Rectangle 369">
            <a:extLst>
              <a:ext uri="{FF2B5EF4-FFF2-40B4-BE49-F238E27FC236}">
                <a16:creationId xmlns:a16="http://schemas.microsoft.com/office/drawing/2014/main" id="{C41C3E55-04C9-5C43-B7A0-595D02010A14}"/>
              </a:ext>
            </a:extLst>
          </p:cNvPr>
          <p:cNvSpPr/>
          <p:nvPr/>
        </p:nvSpPr>
        <p:spPr>
          <a:xfrm>
            <a:off x="216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1" name="Rectangle 370">
            <a:extLst>
              <a:ext uri="{FF2B5EF4-FFF2-40B4-BE49-F238E27FC236}">
                <a16:creationId xmlns:a16="http://schemas.microsoft.com/office/drawing/2014/main" id="{A6EA8A69-919B-0642-A94D-0EE0C1CE4129}"/>
              </a:ext>
            </a:extLst>
          </p:cNvPr>
          <p:cNvSpPr/>
          <p:nvPr/>
        </p:nvSpPr>
        <p:spPr>
          <a:xfrm>
            <a:off x="324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2" name="Rectangle 371">
            <a:extLst>
              <a:ext uri="{FF2B5EF4-FFF2-40B4-BE49-F238E27FC236}">
                <a16:creationId xmlns:a16="http://schemas.microsoft.com/office/drawing/2014/main" id="{7BC17D0A-0237-DD41-8DF0-5260DC18EBFE}"/>
              </a:ext>
            </a:extLst>
          </p:cNvPr>
          <p:cNvSpPr/>
          <p:nvPr/>
        </p:nvSpPr>
        <p:spPr>
          <a:xfrm>
            <a:off x="432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3" name="Rectangle 372">
            <a:extLst>
              <a:ext uri="{FF2B5EF4-FFF2-40B4-BE49-F238E27FC236}">
                <a16:creationId xmlns:a16="http://schemas.microsoft.com/office/drawing/2014/main" id="{82E21894-1F72-1F44-BA8C-3857BA919FAF}"/>
              </a:ext>
            </a:extLst>
          </p:cNvPr>
          <p:cNvSpPr/>
          <p:nvPr/>
        </p:nvSpPr>
        <p:spPr>
          <a:xfrm>
            <a:off x="108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ADP Payroll</a:t>
            </a:r>
            <a:endParaRPr lang="en-IN" sz="1200" dirty="0">
              <a:solidFill>
                <a:srgbClr val="000000"/>
              </a:solidFill>
              <a:latin typeface="Calibri" panose="020F0502020204030204" pitchFamily="34" charset="0"/>
              <a:cs typeface="Calibri" panose="020F0502020204030204" pitchFamily="34" charset="0"/>
            </a:endParaRPr>
          </a:p>
        </p:txBody>
      </p:sp>
      <p:sp>
        <p:nvSpPr>
          <p:cNvPr id="374" name="Rectangle 373">
            <a:extLst>
              <a:ext uri="{FF2B5EF4-FFF2-40B4-BE49-F238E27FC236}">
                <a16:creationId xmlns:a16="http://schemas.microsoft.com/office/drawing/2014/main" id="{60A921DE-B5A2-574B-9F97-118A5B013926}"/>
              </a:ext>
            </a:extLst>
          </p:cNvPr>
          <p:cNvSpPr/>
          <p:nvPr/>
        </p:nvSpPr>
        <p:spPr>
          <a:xfrm>
            <a:off x="216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Articulate 360</a:t>
            </a:r>
            <a:endParaRPr lang="en-IN" sz="1200" dirty="0">
              <a:solidFill>
                <a:srgbClr val="000000"/>
              </a:solidFill>
              <a:latin typeface="Calibri" panose="020F0502020204030204" pitchFamily="34" charset="0"/>
              <a:cs typeface="Calibri" panose="020F0502020204030204" pitchFamily="34" charset="0"/>
            </a:endParaRPr>
          </a:p>
        </p:txBody>
      </p:sp>
      <p:sp>
        <p:nvSpPr>
          <p:cNvPr id="375" name="Rectangle 374">
            <a:extLst>
              <a:ext uri="{FF2B5EF4-FFF2-40B4-BE49-F238E27FC236}">
                <a16:creationId xmlns:a16="http://schemas.microsoft.com/office/drawing/2014/main" id="{68F65966-5F7B-2245-A38F-A3B2CA4C462D}"/>
              </a:ext>
            </a:extLst>
          </p:cNvPr>
          <p:cNvSpPr/>
          <p:nvPr/>
        </p:nvSpPr>
        <p:spPr>
          <a:xfrm>
            <a:off x="324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Contractor Compliance</a:t>
            </a:r>
            <a:endParaRPr lang="en-IN" sz="1200" dirty="0">
              <a:solidFill>
                <a:srgbClr val="000000"/>
              </a:solidFill>
              <a:latin typeface="Calibri" panose="020F0502020204030204" pitchFamily="34" charset="0"/>
              <a:cs typeface="Calibri" panose="020F0502020204030204" pitchFamily="34" charset="0"/>
            </a:endParaRPr>
          </a:p>
        </p:txBody>
      </p:sp>
      <p:sp>
        <p:nvSpPr>
          <p:cNvPr id="376" name="Rectangle 375">
            <a:extLst>
              <a:ext uri="{FF2B5EF4-FFF2-40B4-BE49-F238E27FC236}">
                <a16:creationId xmlns:a16="http://schemas.microsoft.com/office/drawing/2014/main" id="{C87F0FB0-DAD5-154F-8A74-C51FC3806134}"/>
              </a:ext>
            </a:extLst>
          </p:cNvPr>
          <p:cNvSpPr/>
          <p:nvPr/>
        </p:nvSpPr>
        <p:spPr>
          <a:xfrm>
            <a:off x="432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Fluida</a:t>
            </a:r>
            <a:endParaRPr lang="en-IN" sz="1200" dirty="0">
              <a:solidFill>
                <a:srgbClr val="000000"/>
              </a:solidFill>
              <a:latin typeface="Calibri" panose="020F0502020204030204" pitchFamily="34" charset="0"/>
              <a:cs typeface="Calibri" panose="020F0502020204030204" pitchFamily="34" charset="0"/>
            </a:endParaRPr>
          </a:p>
        </p:txBody>
      </p:sp>
      <p:sp>
        <p:nvSpPr>
          <p:cNvPr id="377" name="Rectangle 376">
            <a:extLst>
              <a:ext uri="{FF2B5EF4-FFF2-40B4-BE49-F238E27FC236}">
                <a16:creationId xmlns:a16="http://schemas.microsoft.com/office/drawing/2014/main" id="{3A2E54CD-F2FD-EC4A-9F3C-3E880964CFD8}"/>
              </a:ext>
            </a:extLst>
          </p:cNvPr>
          <p:cNvSpPr/>
          <p:nvPr/>
        </p:nvSpPr>
        <p:spPr>
          <a:xfrm>
            <a:off x="540000" y="550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78" name="Rectangle 377">
            <a:extLst>
              <a:ext uri="{FF2B5EF4-FFF2-40B4-BE49-F238E27FC236}">
                <a16:creationId xmlns:a16="http://schemas.microsoft.com/office/drawing/2014/main" id="{06015FE7-078A-1543-81D5-5AA9375CF6B2}"/>
              </a:ext>
            </a:extLst>
          </p:cNvPr>
          <p:cNvSpPr/>
          <p:nvPr/>
        </p:nvSpPr>
        <p:spPr>
          <a:xfrm>
            <a:off x="540000" y="5252244"/>
            <a:ext cx="3961430" cy="271129"/>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IT Infrastructure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79" name="Rectangle 378">
            <a:extLst>
              <a:ext uri="{FF2B5EF4-FFF2-40B4-BE49-F238E27FC236}">
                <a16:creationId xmlns:a16="http://schemas.microsoft.com/office/drawing/2014/main" id="{23BF63F0-938B-E34C-A13D-8F01C5E03EA9}"/>
              </a:ext>
            </a:extLst>
          </p:cNvPr>
          <p:cNvSpPr/>
          <p:nvPr/>
        </p:nvSpPr>
        <p:spPr>
          <a:xfrm>
            <a:off x="108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0" name="Rectangle 379">
            <a:extLst>
              <a:ext uri="{FF2B5EF4-FFF2-40B4-BE49-F238E27FC236}">
                <a16:creationId xmlns:a16="http://schemas.microsoft.com/office/drawing/2014/main" id="{ABC0AA17-43F7-874F-9F24-3F71F2D10A96}"/>
              </a:ext>
            </a:extLst>
          </p:cNvPr>
          <p:cNvSpPr/>
          <p:nvPr/>
        </p:nvSpPr>
        <p:spPr>
          <a:xfrm>
            <a:off x="216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1" name="Rectangle 380">
            <a:extLst>
              <a:ext uri="{FF2B5EF4-FFF2-40B4-BE49-F238E27FC236}">
                <a16:creationId xmlns:a16="http://schemas.microsoft.com/office/drawing/2014/main" id="{FB989382-D446-824E-A95E-3DE6472F635C}"/>
              </a:ext>
            </a:extLst>
          </p:cNvPr>
          <p:cNvSpPr/>
          <p:nvPr/>
        </p:nvSpPr>
        <p:spPr>
          <a:xfrm>
            <a:off x="324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2" name="Rectangle 381">
            <a:extLst>
              <a:ext uri="{FF2B5EF4-FFF2-40B4-BE49-F238E27FC236}">
                <a16:creationId xmlns:a16="http://schemas.microsoft.com/office/drawing/2014/main" id="{E7CC459C-74BD-A444-A614-51ADE02D8A09}"/>
              </a:ext>
            </a:extLst>
          </p:cNvPr>
          <p:cNvSpPr/>
          <p:nvPr/>
        </p:nvSpPr>
        <p:spPr>
          <a:xfrm>
            <a:off x="432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3" name="Rectangle 382">
            <a:extLst>
              <a:ext uri="{FF2B5EF4-FFF2-40B4-BE49-F238E27FC236}">
                <a16:creationId xmlns:a16="http://schemas.microsoft.com/office/drawing/2014/main" id="{C66AFA96-FD08-A142-84D6-938D2DC9EB8C}"/>
              </a:ext>
            </a:extLst>
          </p:cNvPr>
          <p:cNvSpPr/>
          <p:nvPr/>
        </p:nvSpPr>
        <p:spPr>
          <a:xfrm>
            <a:off x="108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Amazon EC2</a:t>
            </a:r>
            <a:endParaRPr lang="en-IN" sz="1200" dirty="0">
              <a:solidFill>
                <a:srgbClr val="000000"/>
              </a:solidFill>
              <a:latin typeface="Calibri" panose="020F0502020204030204" pitchFamily="34" charset="0"/>
              <a:cs typeface="Calibri" panose="020F0502020204030204" pitchFamily="34" charset="0"/>
            </a:endParaRPr>
          </a:p>
        </p:txBody>
      </p:sp>
      <p:sp>
        <p:nvSpPr>
          <p:cNvPr id="384" name="Rectangle 383">
            <a:extLst>
              <a:ext uri="{FF2B5EF4-FFF2-40B4-BE49-F238E27FC236}">
                <a16:creationId xmlns:a16="http://schemas.microsoft.com/office/drawing/2014/main" id="{542A4570-A4A2-954F-964B-5BF60709FA78}"/>
              </a:ext>
            </a:extLst>
          </p:cNvPr>
          <p:cNvSpPr/>
          <p:nvPr/>
        </p:nvSpPr>
        <p:spPr>
          <a:xfrm>
            <a:off x="216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Amazon S3</a:t>
            </a:r>
            <a:endParaRPr lang="en-IN" sz="1200" dirty="0">
              <a:solidFill>
                <a:srgbClr val="000000"/>
              </a:solidFill>
              <a:latin typeface="Calibri" panose="020F0502020204030204" pitchFamily="34" charset="0"/>
              <a:cs typeface="Calibri" panose="020F0502020204030204" pitchFamily="34" charset="0"/>
            </a:endParaRPr>
          </a:p>
        </p:txBody>
      </p:sp>
      <p:sp>
        <p:nvSpPr>
          <p:cNvPr id="385" name="Rectangle 384">
            <a:extLst>
              <a:ext uri="{FF2B5EF4-FFF2-40B4-BE49-F238E27FC236}">
                <a16:creationId xmlns:a16="http://schemas.microsoft.com/office/drawing/2014/main" id="{9B376E9D-6EB1-9044-A961-B8CC0866D2A2}"/>
              </a:ext>
            </a:extLst>
          </p:cNvPr>
          <p:cNvSpPr/>
          <p:nvPr/>
        </p:nvSpPr>
        <p:spPr>
          <a:xfrm>
            <a:off x="324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Citrix XenApp</a:t>
            </a:r>
            <a:endParaRPr lang="en-IN" sz="1200" dirty="0">
              <a:solidFill>
                <a:srgbClr val="000000"/>
              </a:solidFill>
              <a:latin typeface="Calibri" panose="020F0502020204030204" pitchFamily="34" charset="0"/>
              <a:cs typeface="Calibri" panose="020F0502020204030204" pitchFamily="34" charset="0"/>
            </a:endParaRPr>
          </a:p>
        </p:txBody>
      </p:sp>
      <p:sp>
        <p:nvSpPr>
          <p:cNvPr id="386" name="Rectangle 385">
            <a:extLst>
              <a:ext uri="{FF2B5EF4-FFF2-40B4-BE49-F238E27FC236}">
                <a16:creationId xmlns:a16="http://schemas.microsoft.com/office/drawing/2014/main" id="{F90D2397-6E1B-3146-A4D5-266B6B9CCFA7}"/>
              </a:ext>
            </a:extLst>
          </p:cNvPr>
          <p:cNvSpPr/>
          <p:nvPr/>
        </p:nvSpPr>
        <p:spPr>
          <a:xfrm>
            <a:off x="432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Horizon 7</a:t>
            </a:r>
            <a:endParaRPr lang="en-IN" sz="1200" dirty="0">
              <a:solidFill>
                <a:srgbClr val="000000"/>
              </a:solidFill>
              <a:latin typeface="Calibri" panose="020F0502020204030204" pitchFamily="34" charset="0"/>
              <a:cs typeface="Calibri" panose="020F0502020204030204" pitchFamily="34" charset="0"/>
            </a:endParaRPr>
          </a:p>
        </p:txBody>
      </p:sp>
      <p:sp>
        <p:nvSpPr>
          <p:cNvPr id="387" name="Rectangle 386">
            <a:extLst>
              <a:ext uri="{FF2B5EF4-FFF2-40B4-BE49-F238E27FC236}">
                <a16:creationId xmlns:a16="http://schemas.microsoft.com/office/drawing/2014/main" id="{C25E1121-522C-6A40-8D02-0C736FCBA436}"/>
              </a:ext>
            </a:extLst>
          </p:cNvPr>
          <p:cNvSpPr/>
          <p:nvPr/>
        </p:nvSpPr>
        <p:spPr>
          <a:xfrm>
            <a:off x="6480000" y="410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88" name="Rectangle 387">
            <a:extLst>
              <a:ext uri="{FF2B5EF4-FFF2-40B4-BE49-F238E27FC236}">
                <a16:creationId xmlns:a16="http://schemas.microsoft.com/office/drawing/2014/main" id="{F77BBAC3-521B-1844-A374-79402326228F}"/>
              </a:ext>
            </a:extLst>
          </p:cNvPr>
          <p:cNvSpPr/>
          <p:nvPr/>
        </p:nvSpPr>
        <p:spPr>
          <a:xfrm>
            <a:off x="6480000" y="3812244"/>
            <a:ext cx="3923505" cy="315273"/>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IoT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89" name="Rectangle 388">
            <a:extLst>
              <a:ext uri="{FF2B5EF4-FFF2-40B4-BE49-F238E27FC236}">
                <a16:creationId xmlns:a16="http://schemas.microsoft.com/office/drawing/2014/main" id="{CCBD23E2-C68F-AA41-B386-954D5A30116E}"/>
              </a:ext>
            </a:extLst>
          </p:cNvPr>
          <p:cNvSpPr/>
          <p:nvPr/>
        </p:nvSpPr>
        <p:spPr>
          <a:xfrm>
            <a:off x="702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0" name="Rectangle 389">
            <a:extLst>
              <a:ext uri="{FF2B5EF4-FFF2-40B4-BE49-F238E27FC236}">
                <a16:creationId xmlns:a16="http://schemas.microsoft.com/office/drawing/2014/main" id="{1A7BB21A-54DE-0540-9E45-0B2798C2A65D}"/>
              </a:ext>
            </a:extLst>
          </p:cNvPr>
          <p:cNvSpPr/>
          <p:nvPr/>
        </p:nvSpPr>
        <p:spPr>
          <a:xfrm>
            <a:off x="810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1" name="Rectangle 390">
            <a:extLst>
              <a:ext uri="{FF2B5EF4-FFF2-40B4-BE49-F238E27FC236}">
                <a16:creationId xmlns:a16="http://schemas.microsoft.com/office/drawing/2014/main" id="{83831286-4983-EE48-B3B5-44D530E397B0}"/>
              </a:ext>
            </a:extLst>
          </p:cNvPr>
          <p:cNvSpPr/>
          <p:nvPr/>
        </p:nvSpPr>
        <p:spPr>
          <a:xfrm>
            <a:off x="918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92" name="Rectangle 391">
            <a:extLst>
              <a:ext uri="{FF2B5EF4-FFF2-40B4-BE49-F238E27FC236}">
                <a16:creationId xmlns:a16="http://schemas.microsoft.com/office/drawing/2014/main" id="{E6D204F5-4831-5148-B70F-D1D1B9684683}"/>
              </a:ext>
            </a:extLst>
          </p:cNvPr>
          <p:cNvSpPr/>
          <p:nvPr/>
        </p:nvSpPr>
        <p:spPr>
          <a:xfrm>
            <a:off x="1026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93" name="Rectangle 392">
            <a:extLst>
              <a:ext uri="{FF2B5EF4-FFF2-40B4-BE49-F238E27FC236}">
                <a16:creationId xmlns:a16="http://schemas.microsoft.com/office/drawing/2014/main" id="{04640DF7-4687-054D-BD5C-EB58CAB9741E}"/>
              </a:ext>
            </a:extLst>
          </p:cNvPr>
          <p:cNvSpPr/>
          <p:nvPr/>
        </p:nvSpPr>
        <p:spPr>
          <a:xfrm>
            <a:off x="702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MachineShop</a:t>
            </a:r>
            <a:endParaRPr lang="en-IN" sz="1200" dirty="0">
              <a:solidFill>
                <a:srgbClr val="000000"/>
              </a:solidFill>
              <a:latin typeface="Calibri" panose="020F0502020204030204" pitchFamily="34" charset="0"/>
              <a:cs typeface="Calibri" panose="020F0502020204030204" pitchFamily="34" charset="0"/>
            </a:endParaRPr>
          </a:p>
        </p:txBody>
      </p:sp>
      <p:sp>
        <p:nvSpPr>
          <p:cNvPr id="394" name="Rectangle 393">
            <a:extLst>
              <a:ext uri="{FF2B5EF4-FFF2-40B4-BE49-F238E27FC236}">
                <a16:creationId xmlns:a16="http://schemas.microsoft.com/office/drawing/2014/main" id="{66CA35DF-6000-0340-85A8-C9E864E1164D}"/>
              </a:ext>
            </a:extLst>
          </p:cNvPr>
          <p:cNvSpPr/>
          <p:nvPr/>
        </p:nvSpPr>
        <p:spPr>
          <a:xfrm>
            <a:off x="810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Parsable</a:t>
            </a:r>
            <a:endParaRPr lang="en-IN" sz="1200" dirty="0">
              <a:solidFill>
                <a:srgbClr val="000000"/>
              </a:solidFill>
              <a:latin typeface="Calibri" panose="020F0502020204030204" pitchFamily="34" charset="0"/>
              <a:cs typeface="Calibri" panose="020F0502020204030204" pitchFamily="34" charset="0"/>
            </a:endParaRPr>
          </a:p>
        </p:txBody>
      </p:sp>
      <p:sp>
        <p:nvSpPr>
          <p:cNvPr id="395" name="Rectangle 394">
            <a:extLst>
              <a:ext uri="{FF2B5EF4-FFF2-40B4-BE49-F238E27FC236}">
                <a16:creationId xmlns:a16="http://schemas.microsoft.com/office/drawing/2014/main" id="{220ADEEC-6B80-914B-ACDC-583BEFE1DFE2}"/>
              </a:ext>
            </a:extLst>
          </p:cNvPr>
          <p:cNvSpPr/>
          <p:nvPr/>
        </p:nvSpPr>
        <p:spPr>
          <a:xfrm>
            <a:off x="918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96" name="Rectangle 395">
            <a:extLst>
              <a:ext uri="{FF2B5EF4-FFF2-40B4-BE49-F238E27FC236}">
                <a16:creationId xmlns:a16="http://schemas.microsoft.com/office/drawing/2014/main" id="{676F2031-BACD-954B-BC71-3315E7838B32}"/>
              </a:ext>
            </a:extLst>
          </p:cNvPr>
          <p:cNvSpPr/>
          <p:nvPr/>
        </p:nvSpPr>
        <p:spPr>
          <a:xfrm>
            <a:off x="1026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417" name="Rectangle 416">
            <a:extLst>
              <a:ext uri="{FF2B5EF4-FFF2-40B4-BE49-F238E27FC236}">
                <a16:creationId xmlns:a16="http://schemas.microsoft.com/office/drawing/2014/main" id="{4DBF94C4-0B8E-BC4E-AAA6-9DD97DD20C40}"/>
              </a:ext>
            </a:extLst>
          </p:cNvPr>
          <p:cNvSpPr/>
          <p:nvPr/>
        </p:nvSpPr>
        <p:spPr>
          <a:xfrm>
            <a:off x="6480000" y="550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418" name="Rectangle 417">
            <a:extLst>
              <a:ext uri="{FF2B5EF4-FFF2-40B4-BE49-F238E27FC236}">
                <a16:creationId xmlns:a16="http://schemas.microsoft.com/office/drawing/2014/main" id="{DECF1082-C470-CC4C-880A-621CCEB6CF06}"/>
              </a:ext>
            </a:extLst>
          </p:cNvPr>
          <p:cNvSpPr/>
          <p:nvPr/>
        </p:nvSpPr>
        <p:spPr>
          <a:xfrm>
            <a:off x="6480000" y="5252244"/>
            <a:ext cx="3961430" cy="27113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IT Management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419" name="Rectangle 418">
            <a:extLst>
              <a:ext uri="{FF2B5EF4-FFF2-40B4-BE49-F238E27FC236}">
                <a16:creationId xmlns:a16="http://schemas.microsoft.com/office/drawing/2014/main" id="{4455ABB6-B381-344A-9C24-0A233B9BC3D3}"/>
              </a:ext>
            </a:extLst>
          </p:cNvPr>
          <p:cNvSpPr/>
          <p:nvPr/>
        </p:nvSpPr>
        <p:spPr>
          <a:xfrm>
            <a:off x="702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0" name="Rectangle 419">
            <a:extLst>
              <a:ext uri="{FF2B5EF4-FFF2-40B4-BE49-F238E27FC236}">
                <a16:creationId xmlns:a16="http://schemas.microsoft.com/office/drawing/2014/main" id="{2A2DC3E8-67D3-AD4C-930D-B9721A740794}"/>
              </a:ext>
            </a:extLst>
          </p:cNvPr>
          <p:cNvSpPr/>
          <p:nvPr/>
        </p:nvSpPr>
        <p:spPr>
          <a:xfrm>
            <a:off x="810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1" name="Rectangle 420">
            <a:extLst>
              <a:ext uri="{FF2B5EF4-FFF2-40B4-BE49-F238E27FC236}">
                <a16:creationId xmlns:a16="http://schemas.microsoft.com/office/drawing/2014/main" id="{5328BA12-C9C5-C348-94A4-25C6780F066B}"/>
              </a:ext>
            </a:extLst>
          </p:cNvPr>
          <p:cNvSpPr/>
          <p:nvPr/>
        </p:nvSpPr>
        <p:spPr>
          <a:xfrm>
            <a:off x="918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2" name="Rectangle 421">
            <a:extLst>
              <a:ext uri="{FF2B5EF4-FFF2-40B4-BE49-F238E27FC236}">
                <a16:creationId xmlns:a16="http://schemas.microsoft.com/office/drawing/2014/main" id="{C7B7DB17-C95E-D24D-BDEB-D355428442B8}"/>
              </a:ext>
            </a:extLst>
          </p:cNvPr>
          <p:cNvSpPr/>
          <p:nvPr/>
        </p:nvSpPr>
        <p:spPr>
          <a:xfrm>
            <a:off x="1026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3" name="Rectangle 422">
            <a:extLst>
              <a:ext uri="{FF2B5EF4-FFF2-40B4-BE49-F238E27FC236}">
                <a16:creationId xmlns:a16="http://schemas.microsoft.com/office/drawing/2014/main" id="{38247720-2D44-C141-AFE7-FB03C51C10E1}"/>
              </a:ext>
            </a:extLst>
          </p:cNvPr>
          <p:cNvSpPr/>
          <p:nvPr/>
        </p:nvSpPr>
        <p:spPr>
          <a:xfrm>
            <a:off x="702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AirWatch</a:t>
            </a:r>
            <a:endParaRPr lang="en-IN" sz="1200" dirty="0">
              <a:solidFill>
                <a:srgbClr val="000000"/>
              </a:solidFill>
              <a:latin typeface="Calibri" panose="020F0502020204030204" pitchFamily="34" charset="0"/>
              <a:cs typeface="Calibri" panose="020F0502020204030204" pitchFamily="34" charset="0"/>
            </a:endParaRPr>
          </a:p>
        </p:txBody>
      </p:sp>
      <p:sp>
        <p:nvSpPr>
          <p:cNvPr id="424" name="Rectangle 423">
            <a:extLst>
              <a:ext uri="{FF2B5EF4-FFF2-40B4-BE49-F238E27FC236}">
                <a16:creationId xmlns:a16="http://schemas.microsoft.com/office/drawing/2014/main" id="{614DC326-3CA0-944B-B661-6790D4F6B733}"/>
              </a:ext>
            </a:extLst>
          </p:cNvPr>
          <p:cNvSpPr/>
          <p:nvPr/>
        </p:nvSpPr>
        <p:spPr>
          <a:xfrm>
            <a:off x="810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Amazon CloudWatch</a:t>
            </a:r>
            <a:endParaRPr lang="en-IN" sz="1200" dirty="0">
              <a:solidFill>
                <a:srgbClr val="000000"/>
              </a:solidFill>
              <a:latin typeface="Calibri" panose="020F0502020204030204" pitchFamily="34" charset="0"/>
              <a:cs typeface="Calibri" panose="020F0502020204030204" pitchFamily="34" charset="0"/>
            </a:endParaRPr>
          </a:p>
        </p:txBody>
      </p:sp>
      <p:sp>
        <p:nvSpPr>
          <p:cNvPr id="425" name="Rectangle 424">
            <a:extLst>
              <a:ext uri="{FF2B5EF4-FFF2-40B4-BE49-F238E27FC236}">
                <a16:creationId xmlns:a16="http://schemas.microsoft.com/office/drawing/2014/main" id="{13A44596-301A-4449-86F0-0B0EB15E76E2}"/>
              </a:ext>
            </a:extLst>
          </p:cNvPr>
          <p:cNvSpPr/>
          <p:nvPr/>
        </p:nvSpPr>
        <p:spPr>
          <a:xfrm>
            <a:off x="918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Global IDs Data Ecosystem Suite</a:t>
            </a:r>
            <a:endParaRPr lang="en-IN" sz="1200" dirty="0">
              <a:solidFill>
                <a:srgbClr val="000000"/>
              </a:solidFill>
              <a:latin typeface="Calibri" panose="020F0502020204030204" pitchFamily="34" charset="0"/>
              <a:cs typeface="Calibri" panose="020F0502020204030204" pitchFamily="34" charset="0"/>
            </a:endParaRPr>
          </a:p>
        </p:txBody>
      </p:sp>
      <p:sp>
        <p:nvSpPr>
          <p:cNvPr id="426" name="Rectangle 425">
            <a:extLst>
              <a:ext uri="{FF2B5EF4-FFF2-40B4-BE49-F238E27FC236}">
                <a16:creationId xmlns:a16="http://schemas.microsoft.com/office/drawing/2014/main" id="{6FE3AD94-D792-DE48-9C6F-FC8D893715F1}"/>
              </a:ext>
            </a:extLst>
          </p:cNvPr>
          <p:cNvSpPr/>
          <p:nvPr/>
        </p:nvSpPr>
        <p:spPr>
          <a:xfrm>
            <a:off x="1026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HyperACCESS</a:t>
            </a:r>
            <a:endParaRPr lang="en-IN" sz="1200" dirty="0">
              <a:solidFill>
                <a:srgbClr val="000000"/>
              </a:solidFill>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80CBA9F4-4200-900B-F15B-BCA73A75BBFF}"/>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rPr>
              <a:t>Technology Stack</a:t>
            </a:r>
            <a:endPar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endParaRPr>
          </a:p>
        </p:txBody>
      </p:sp>
      <p:sp>
        <p:nvSpPr>
          <p:cNvPr id="5" name="TextBox 4">
            <a:extLst>
              <a:ext uri="{FF2B5EF4-FFF2-40B4-BE49-F238E27FC236}">
                <a16:creationId xmlns:a16="http://schemas.microsoft.com/office/drawing/2014/main" id="{74007F4E-48B5-952B-79D6-DBFDC9D86F55}"/>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The tools listed above are not exhaustive.</a:t>
            </a:r>
          </a:p>
        </p:txBody>
      </p:sp>
      <p:pic>
        <p:nvPicPr>
          <p:cNvPr id="427" name="Picture 426" descr="image.png"/>
          <p:cNvPicPr>
            <a:picLocks noChangeAspect="1"/>
          </p:cNvPicPr>
          <p:nvPr/>
        </p:nvPicPr>
        <p:blipFill>
          <a:blip r:embed="rId2"/>
          <a:stretch>
            <a:fillRect/>
          </a:stretch>
        </p:blipFill>
        <p:spPr>
          <a:xfrm>
            <a:off x="1085500" y="1453244"/>
            <a:ext cx="889000" cy="254000"/>
          </a:xfrm>
          <a:prstGeom prst="rect">
            <a:avLst/>
          </a:prstGeom>
        </p:spPr>
      </p:pic>
      <p:pic>
        <p:nvPicPr>
          <p:cNvPr id="428" name="Picture 427" descr="image.png"/>
          <p:cNvPicPr>
            <a:picLocks noChangeAspect="1"/>
          </p:cNvPicPr>
          <p:nvPr/>
        </p:nvPicPr>
        <p:blipFill>
          <a:blip r:embed="rId3"/>
          <a:stretch>
            <a:fillRect/>
          </a:stretch>
        </p:blipFill>
        <p:spPr>
          <a:xfrm>
            <a:off x="2394100" y="1364344"/>
            <a:ext cx="431800" cy="431800"/>
          </a:xfrm>
          <a:prstGeom prst="rect">
            <a:avLst/>
          </a:prstGeom>
        </p:spPr>
      </p:pic>
      <p:pic>
        <p:nvPicPr>
          <p:cNvPr id="429" name="Picture 428" descr="image.png"/>
          <p:cNvPicPr>
            <a:picLocks noChangeAspect="1"/>
          </p:cNvPicPr>
          <p:nvPr/>
        </p:nvPicPr>
        <p:blipFill>
          <a:blip r:embed="rId4"/>
          <a:stretch>
            <a:fillRect/>
          </a:stretch>
        </p:blipFill>
        <p:spPr>
          <a:xfrm>
            <a:off x="7317600" y="1427844"/>
            <a:ext cx="304800" cy="304800"/>
          </a:xfrm>
          <a:prstGeom prst="rect">
            <a:avLst/>
          </a:prstGeom>
        </p:spPr>
      </p:pic>
      <p:pic>
        <p:nvPicPr>
          <p:cNvPr id="430" name="Picture 429" descr="image.png"/>
          <p:cNvPicPr>
            <a:picLocks noChangeAspect="1"/>
          </p:cNvPicPr>
          <p:nvPr/>
        </p:nvPicPr>
        <p:blipFill>
          <a:blip r:embed="rId5"/>
          <a:stretch>
            <a:fillRect/>
          </a:stretch>
        </p:blipFill>
        <p:spPr>
          <a:xfrm>
            <a:off x="8105500" y="1484994"/>
            <a:ext cx="889000" cy="190500"/>
          </a:xfrm>
          <a:prstGeom prst="rect">
            <a:avLst/>
          </a:prstGeom>
        </p:spPr>
      </p:pic>
      <p:pic>
        <p:nvPicPr>
          <p:cNvPr id="431" name="Picture 430" descr="image.png"/>
          <p:cNvPicPr>
            <a:picLocks noChangeAspect="1"/>
          </p:cNvPicPr>
          <p:nvPr/>
        </p:nvPicPr>
        <p:blipFill>
          <a:blip r:embed="rId6"/>
          <a:stretch>
            <a:fillRect/>
          </a:stretch>
        </p:blipFill>
        <p:spPr>
          <a:xfrm>
            <a:off x="9185500" y="1408351"/>
            <a:ext cx="889000" cy="342900"/>
          </a:xfrm>
          <a:prstGeom prst="rect">
            <a:avLst/>
          </a:prstGeom>
        </p:spPr>
      </p:pic>
      <p:pic>
        <p:nvPicPr>
          <p:cNvPr id="432" name="Picture 431" descr="image.png"/>
          <p:cNvPicPr>
            <a:picLocks noChangeAspect="1"/>
          </p:cNvPicPr>
          <p:nvPr/>
        </p:nvPicPr>
        <p:blipFill>
          <a:blip r:embed="rId7"/>
          <a:stretch>
            <a:fillRect/>
          </a:stretch>
        </p:blipFill>
        <p:spPr>
          <a:xfrm>
            <a:off x="10494100" y="1364344"/>
            <a:ext cx="431800" cy="431800"/>
          </a:xfrm>
          <a:prstGeom prst="rect">
            <a:avLst/>
          </a:prstGeom>
        </p:spPr>
      </p:pic>
      <p:pic>
        <p:nvPicPr>
          <p:cNvPr id="433" name="Picture 432" descr="image.png"/>
          <p:cNvPicPr>
            <a:picLocks noChangeAspect="1"/>
          </p:cNvPicPr>
          <p:nvPr/>
        </p:nvPicPr>
        <p:blipFill>
          <a:blip r:embed="rId8"/>
          <a:stretch>
            <a:fillRect/>
          </a:stretch>
        </p:blipFill>
        <p:spPr>
          <a:xfrm>
            <a:off x="1314100" y="2768344"/>
            <a:ext cx="431800" cy="431800"/>
          </a:xfrm>
          <a:prstGeom prst="rect">
            <a:avLst/>
          </a:prstGeom>
        </p:spPr>
      </p:pic>
      <p:pic>
        <p:nvPicPr>
          <p:cNvPr id="434" name="Picture 433" descr="image.png"/>
          <p:cNvPicPr>
            <a:picLocks noChangeAspect="1"/>
          </p:cNvPicPr>
          <p:nvPr/>
        </p:nvPicPr>
        <p:blipFill>
          <a:blip r:embed="rId9"/>
          <a:stretch>
            <a:fillRect/>
          </a:stretch>
        </p:blipFill>
        <p:spPr>
          <a:xfrm>
            <a:off x="2443439" y="2771826"/>
            <a:ext cx="419100" cy="419100"/>
          </a:xfrm>
          <a:prstGeom prst="rect">
            <a:avLst/>
          </a:prstGeom>
        </p:spPr>
      </p:pic>
      <p:pic>
        <p:nvPicPr>
          <p:cNvPr id="435" name="Picture 434" descr="image.png"/>
          <p:cNvPicPr>
            <a:picLocks noChangeAspect="1"/>
          </p:cNvPicPr>
          <p:nvPr/>
        </p:nvPicPr>
        <p:blipFill>
          <a:blip r:embed="rId10"/>
          <a:stretch>
            <a:fillRect/>
          </a:stretch>
        </p:blipFill>
        <p:spPr>
          <a:xfrm>
            <a:off x="7254100" y="2804344"/>
            <a:ext cx="431800" cy="431800"/>
          </a:xfrm>
          <a:prstGeom prst="rect">
            <a:avLst/>
          </a:prstGeom>
        </p:spPr>
      </p:pic>
      <p:pic>
        <p:nvPicPr>
          <p:cNvPr id="436" name="Picture 435" descr="image.png"/>
          <p:cNvPicPr>
            <a:picLocks noChangeAspect="1"/>
          </p:cNvPicPr>
          <p:nvPr/>
        </p:nvPicPr>
        <p:blipFill>
          <a:blip r:embed="rId11"/>
          <a:stretch>
            <a:fillRect/>
          </a:stretch>
        </p:blipFill>
        <p:spPr>
          <a:xfrm>
            <a:off x="1314100" y="4208344"/>
            <a:ext cx="431800" cy="431800"/>
          </a:xfrm>
          <a:prstGeom prst="rect">
            <a:avLst/>
          </a:prstGeom>
        </p:spPr>
      </p:pic>
      <p:pic>
        <p:nvPicPr>
          <p:cNvPr id="437" name="Picture 436" descr="image.png"/>
          <p:cNvPicPr>
            <a:picLocks noChangeAspect="1"/>
          </p:cNvPicPr>
          <p:nvPr/>
        </p:nvPicPr>
        <p:blipFill>
          <a:blip r:embed="rId12"/>
          <a:stretch>
            <a:fillRect/>
          </a:stretch>
        </p:blipFill>
        <p:spPr>
          <a:xfrm>
            <a:off x="2394100" y="4208344"/>
            <a:ext cx="431800" cy="431800"/>
          </a:xfrm>
          <a:prstGeom prst="rect">
            <a:avLst/>
          </a:prstGeom>
        </p:spPr>
      </p:pic>
      <p:pic>
        <p:nvPicPr>
          <p:cNvPr id="438" name="Picture 437" descr="image.png"/>
          <p:cNvPicPr>
            <a:picLocks noChangeAspect="1"/>
          </p:cNvPicPr>
          <p:nvPr/>
        </p:nvPicPr>
        <p:blipFill>
          <a:blip r:embed="rId13"/>
          <a:stretch>
            <a:fillRect/>
          </a:stretch>
        </p:blipFill>
        <p:spPr>
          <a:xfrm>
            <a:off x="3245500" y="4316294"/>
            <a:ext cx="889000" cy="215900"/>
          </a:xfrm>
          <a:prstGeom prst="rect">
            <a:avLst/>
          </a:prstGeom>
        </p:spPr>
      </p:pic>
      <p:pic>
        <p:nvPicPr>
          <p:cNvPr id="439" name="Picture 438" descr="image.png"/>
          <p:cNvPicPr>
            <a:picLocks noChangeAspect="1"/>
          </p:cNvPicPr>
          <p:nvPr/>
        </p:nvPicPr>
        <p:blipFill>
          <a:blip r:embed="rId14"/>
          <a:stretch>
            <a:fillRect/>
          </a:stretch>
        </p:blipFill>
        <p:spPr>
          <a:xfrm>
            <a:off x="4554100" y="4208344"/>
            <a:ext cx="431800" cy="431800"/>
          </a:xfrm>
          <a:prstGeom prst="rect">
            <a:avLst/>
          </a:prstGeom>
        </p:spPr>
      </p:pic>
      <p:pic>
        <p:nvPicPr>
          <p:cNvPr id="440" name="Picture 439" descr="image.png"/>
          <p:cNvPicPr>
            <a:picLocks noChangeAspect="1"/>
          </p:cNvPicPr>
          <p:nvPr/>
        </p:nvPicPr>
        <p:blipFill>
          <a:blip r:embed="rId10"/>
          <a:stretch>
            <a:fillRect/>
          </a:stretch>
        </p:blipFill>
        <p:spPr>
          <a:xfrm>
            <a:off x="1314100" y="5648344"/>
            <a:ext cx="431800" cy="431800"/>
          </a:xfrm>
          <a:prstGeom prst="rect">
            <a:avLst/>
          </a:prstGeom>
        </p:spPr>
      </p:pic>
      <p:pic>
        <p:nvPicPr>
          <p:cNvPr id="441" name="Picture 440" descr="image.png"/>
          <p:cNvPicPr>
            <a:picLocks noChangeAspect="1"/>
          </p:cNvPicPr>
          <p:nvPr/>
        </p:nvPicPr>
        <p:blipFill>
          <a:blip r:embed="rId15"/>
          <a:stretch>
            <a:fillRect/>
          </a:stretch>
        </p:blipFill>
        <p:spPr>
          <a:xfrm>
            <a:off x="2394100" y="5648344"/>
            <a:ext cx="431800" cy="431800"/>
          </a:xfrm>
          <a:prstGeom prst="rect">
            <a:avLst/>
          </a:prstGeom>
        </p:spPr>
      </p:pic>
      <p:pic>
        <p:nvPicPr>
          <p:cNvPr id="442" name="Picture 441" descr="image.png"/>
          <p:cNvPicPr>
            <a:picLocks noChangeAspect="1"/>
          </p:cNvPicPr>
          <p:nvPr/>
        </p:nvPicPr>
        <p:blipFill>
          <a:blip r:embed="rId16"/>
          <a:stretch>
            <a:fillRect/>
          </a:stretch>
        </p:blipFill>
        <p:spPr>
          <a:xfrm>
            <a:off x="3474100" y="5648344"/>
            <a:ext cx="431800" cy="431800"/>
          </a:xfrm>
          <a:prstGeom prst="rect">
            <a:avLst/>
          </a:prstGeom>
        </p:spPr>
      </p:pic>
      <p:pic>
        <p:nvPicPr>
          <p:cNvPr id="443" name="Picture 442" descr="image.png"/>
          <p:cNvPicPr>
            <a:picLocks noChangeAspect="1"/>
          </p:cNvPicPr>
          <p:nvPr/>
        </p:nvPicPr>
        <p:blipFill>
          <a:blip r:embed="rId17"/>
          <a:stretch>
            <a:fillRect/>
          </a:stretch>
        </p:blipFill>
        <p:spPr>
          <a:xfrm>
            <a:off x="4554100" y="5648344"/>
            <a:ext cx="431800" cy="431800"/>
          </a:xfrm>
          <a:prstGeom prst="rect">
            <a:avLst/>
          </a:prstGeom>
        </p:spPr>
      </p:pic>
      <p:pic>
        <p:nvPicPr>
          <p:cNvPr id="444" name="Picture 443" descr="image.png"/>
          <p:cNvPicPr>
            <a:picLocks noChangeAspect="1"/>
          </p:cNvPicPr>
          <p:nvPr/>
        </p:nvPicPr>
        <p:blipFill>
          <a:blip r:embed="rId18"/>
          <a:stretch>
            <a:fillRect/>
          </a:stretch>
        </p:blipFill>
        <p:spPr>
          <a:xfrm>
            <a:off x="7254100" y="4244344"/>
            <a:ext cx="431800" cy="431800"/>
          </a:xfrm>
          <a:prstGeom prst="rect">
            <a:avLst/>
          </a:prstGeom>
        </p:spPr>
      </p:pic>
      <p:pic>
        <p:nvPicPr>
          <p:cNvPr id="445" name="Picture 444" descr="image.png"/>
          <p:cNvPicPr>
            <a:picLocks noChangeAspect="1"/>
          </p:cNvPicPr>
          <p:nvPr/>
        </p:nvPicPr>
        <p:blipFill>
          <a:blip r:embed="rId19"/>
          <a:stretch>
            <a:fillRect/>
          </a:stretch>
        </p:blipFill>
        <p:spPr>
          <a:xfrm>
            <a:off x="8334100" y="4244344"/>
            <a:ext cx="431800" cy="431800"/>
          </a:xfrm>
          <a:prstGeom prst="rect">
            <a:avLst/>
          </a:prstGeom>
        </p:spPr>
      </p:pic>
      <p:pic>
        <p:nvPicPr>
          <p:cNvPr id="446" name="Picture 445" descr="image.png"/>
          <p:cNvPicPr>
            <a:picLocks noChangeAspect="1"/>
          </p:cNvPicPr>
          <p:nvPr/>
        </p:nvPicPr>
        <p:blipFill>
          <a:blip r:embed="rId20"/>
          <a:stretch>
            <a:fillRect/>
          </a:stretch>
        </p:blipFill>
        <p:spPr>
          <a:xfrm>
            <a:off x="7038200" y="5648344"/>
            <a:ext cx="863600" cy="431800"/>
          </a:xfrm>
          <a:prstGeom prst="rect">
            <a:avLst/>
          </a:prstGeom>
        </p:spPr>
      </p:pic>
      <p:pic>
        <p:nvPicPr>
          <p:cNvPr id="447" name="Picture 446" descr="image.png"/>
          <p:cNvPicPr>
            <a:picLocks noChangeAspect="1"/>
          </p:cNvPicPr>
          <p:nvPr/>
        </p:nvPicPr>
        <p:blipFill>
          <a:blip r:embed="rId21"/>
          <a:stretch>
            <a:fillRect/>
          </a:stretch>
        </p:blipFill>
        <p:spPr>
          <a:xfrm>
            <a:off x="8334100" y="5648344"/>
            <a:ext cx="431800" cy="431800"/>
          </a:xfrm>
          <a:prstGeom prst="rect">
            <a:avLst/>
          </a:prstGeom>
        </p:spPr>
      </p:pic>
      <p:pic>
        <p:nvPicPr>
          <p:cNvPr id="448" name="Picture 447" descr="image.png"/>
          <p:cNvPicPr>
            <a:picLocks noChangeAspect="1"/>
          </p:cNvPicPr>
          <p:nvPr/>
        </p:nvPicPr>
        <p:blipFill>
          <a:blip r:embed="rId22"/>
          <a:stretch>
            <a:fillRect/>
          </a:stretch>
        </p:blipFill>
        <p:spPr>
          <a:xfrm>
            <a:off x="9185500" y="5749944"/>
            <a:ext cx="889000" cy="228600"/>
          </a:xfrm>
          <a:prstGeom prst="rect">
            <a:avLst/>
          </a:prstGeom>
        </p:spPr>
      </p:pic>
      <p:pic>
        <p:nvPicPr>
          <p:cNvPr id="449" name="Picture 448" descr="image.png"/>
          <p:cNvPicPr>
            <a:picLocks noChangeAspect="1"/>
          </p:cNvPicPr>
          <p:nvPr/>
        </p:nvPicPr>
        <p:blipFill>
          <a:blip r:embed="rId23"/>
          <a:stretch>
            <a:fillRect/>
          </a:stretch>
        </p:blipFill>
        <p:spPr>
          <a:xfrm>
            <a:off x="10494100" y="5648344"/>
            <a:ext cx="431800" cy="431800"/>
          </a:xfrm>
          <a:prstGeom prst="rect">
            <a:avLst/>
          </a:prstGeom>
        </p:spPr>
      </p:pic>
    </p:spTree>
  </p:cSld>
  <p:clrMapOvr>
    <a:masterClrMapping/>
  </p:clrMapOvr>
</p:sld>
</file>

<file path=ppt/slides/slide8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120" name="Rectangle 119">
            <a:extLst>
              <a:ext uri="{FF2B5EF4-FFF2-40B4-BE49-F238E27FC236}">
                <a16:creationId xmlns:a16="http://schemas.microsoft.com/office/drawing/2014/main" id="{C5798EA6-D514-E341-9CEB-A9E370C7DAFA}"/>
              </a:ext>
            </a:extLst>
          </p:cNvPr>
          <p:cNvSpPr/>
          <p:nvPr/>
        </p:nvSpPr>
        <p:spPr>
          <a:xfrm>
            <a:off x="540000" y="122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27" name="Rectangle 326">
            <a:extLst>
              <a:ext uri="{FF2B5EF4-FFF2-40B4-BE49-F238E27FC236}">
                <a16:creationId xmlns:a16="http://schemas.microsoft.com/office/drawing/2014/main" id="{A510CED0-F60F-824A-AB15-DF81138B8C8D}"/>
              </a:ext>
            </a:extLst>
          </p:cNvPr>
          <p:cNvSpPr/>
          <p:nvPr/>
        </p:nvSpPr>
        <p:spPr>
          <a:xfrm>
            <a:off x="540000" y="932244"/>
            <a:ext cx="3979373" cy="28467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Laboratory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28" name="Rectangle 327">
            <a:extLst>
              <a:ext uri="{FF2B5EF4-FFF2-40B4-BE49-F238E27FC236}">
                <a16:creationId xmlns:a16="http://schemas.microsoft.com/office/drawing/2014/main" id="{534013FD-23EB-FC40-84BD-ECD3AC40F2E8}"/>
              </a:ext>
            </a:extLst>
          </p:cNvPr>
          <p:cNvSpPr/>
          <p:nvPr/>
        </p:nvSpPr>
        <p:spPr>
          <a:xfrm>
            <a:off x="108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29" name="Rectangle 328">
            <a:extLst>
              <a:ext uri="{FF2B5EF4-FFF2-40B4-BE49-F238E27FC236}">
                <a16:creationId xmlns:a16="http://schemas.microsoft.com/office/drawing/2014/main" id="{1A972B6D-83CE-5C48-9E1E-970714163E58}"/>
              </a:ext>
            </a:extLst>
          </p:cNvPr>
          <p:cNvSpPr/>
          <p:nvPr/>
        </p:nvSpPr>
        <p:spPr>
          <a:xfrm>
            <a:off x="216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30" name="Rectangle 329">
            <a:extLst>
              <a:ext uri="{FF2B5EF4-FFF2-40B4-BE49-F238E27FC236}">
                <a16:creationId xmlns:a16="http://schemas.microsoft.com/office/drawing/2014/main" id="{6189BDA0-E66D-D94E-B3EA-356A296BB266}"/>
              </a:ext>
            </a:extLst>
          </p:cNvPr>
          <p:cNvSpPr/>
          <p:nvPr/>
        </p:nvSpPr>
        <p:spPr>
          <a:xfrm>
            <a:off x="324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31" name="Rectangle 330">
            <a:extLst>
              <a:ext uri="{FF2B5EF4-FFF2-40B4-BE49-F238E27FC236}">
                <a16:creationId xmlns:a16="http://schemas.microsoft.com/office/drawing/2014/main" id="{6E9B4549-4A25-EF49-A5A8-D8122C13A94F}"/>
              </a:ext>
            </a:extLst>
          </p:cNvPr>
          <p:cNvSpPr/>
          <p:nvPr/>
        </p:nvSpPr>
        <p:spPr>
          <a:xfrm>
            <a:off x="432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32" name="Rectangle 331">
            <a:extLst>
              <a:ext uri="{FF2B5EF4-FFF2-40B4-BE49-F238E27FC236}">
                <a16:creationId xmlns:a16="http://schemas.microsoft.com/office/drawing/2014/main" id="{41CF8503-E60B-7248-80E2-882DADB31D4E}"/>
              </a:ext>
            </a:extLst>
          </p:cNvPr>
          <p:cNvSpPr/>
          <p:nvPr/>
        </p:nvSpPr>
        <p:spPr>
          <a:xfrm>
            <a:off x="108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SciPy</a:t>
            </a:r>
            <a:endParaRPr lang="en-IN" sz="1200" dirty="0">
              <a:solidFill>
                <a:srgbClr val="000000"/>
              </a:solidFill>
              <a:latin typeface="Calibri" panose="020F0502020204030204" pitchFamily="34" charset="0"/>
              <a:cs typeface="Calibri" panose="020F0502020204030204" pitchFamily="34" charset="0"/>
            </a:endParaRPr>
          </a:p>
        </p:txBody>
      </p:sp>
      <p:sp>
        <p:nvSpPr>
          <p:cNvPr id="334" name="Rectangle 333">
            <a:extLst>
              <a:ext uri="{FF2B5EF4-FFF2-40B4-BE49-F238E27FC236}">
                <a16:creationId xmlns:a16="http://schemas.microsoft.com/office/drawing/2014/main" id="{142EFFBC-78F5-E04C-A3F4-27991A4CD8B2}"/>
              </a:ext>
            </a:extLst>
          </p:cNvPr>
          <p:cNvSpPr/>
          <p:nvPr/>
        </p:nvSpPr>
        <p:spPr>
          <a:xfrm>
            <a:off x="216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35" name="Rectangle 334">
            <a:extLst>
              <a:ext uri="{FF2B5EF4-FFF2-40B4-BE49-F238E27FC236}">
                <a16:creationId xmlns:a16="http://schemas.microsoft.com/office/drawing/2014/main" id="{AC6427D4-B010-E340-B463-11299F6BFDFB}"/>
              </a:ext>
            </a:extLst>
          </p:cNvPr>
          <p:cNvSpPr/>
          <p:nvPr/>
        </p:nvSpPr>
        <p:spPr>
          <a:xfrm>
            <a:off x="324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36" name="Rectangle 335">
            <a:extLst>
              <a:ext uri="{FF2B5EF4-FFF2-40B4-BE49-F238E27FC236}">
                <a16:creationId xmlns:a16="http://schemas.microsoft.com/office/drawing/2014/main" id="{772A3FE4-5227-8340-BB3B-087E807294FC}"/>
              </a:ext>
            </a:extLst>
          </p:cNvPr>
          <p:cNvSpPr/>
          <p:nvPr/>
        </p:nvSpPr>
        <p:spPr>
          <a:xfrm>
            <a:off x="432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37" name="Rectangle 336">
            <a:extLst>
              <a:ext uri="{FF2B5EF4-FFF2-40B4-BE49-F238E27FC236}">
                <a16:creationId xmlns:a16="http://schemas.microsoft.com/office/drawing/2014/main" id="{1E7F8645-68FC-7042-A1BB-79BBC802C914}"/>
              </a:ext>
            </a:extLst>
          </p:cNvPr>
          <p:cNvSpPr/>
          <p:nvPr/>
        </p:nvSpPr>
        <p:spPr>
          <a:xfrm>
            <a:off x="6480000" y="122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38" name="Rectangle 337">
            <a:extLst>
              <a:ext uri="{FF2B5EF4-FFF2-40B4-BE49-F238E27FC236}">
                <a16:creationId xmlns:a16="http://schemas.microsoft.com/office/drawing/2014/main" id="{635CF71F-ADA5-3A4C-A5F3-2CEA2429105B}"/>
              </a:ext>
            </a:extLst>
          </p:cNvPr>
          <p:cNvSpPr/>
          <p:nvPr/>
        </p:nvSpPr>
        <p:spPr>
          <a:xfrm>
            <a:off x="6480000" y="932244"/>
            <a:ext cx="3951439" cy="289891"/>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Manufacturing Execution System</a:t>
            </a:r>
            <a:endParaRPr lang="en-IN" sz="1200" dirty="0">
              <a:solidFill>
                <a:srgbClr val="005585"/>
              </a:solidFill>
              <a:latin typeface="Calibri" panose="020F0502020204030204" pitchFamily="34" charset="0"/>
              <a:cs typeface="Calibri" panose="020F0502020204030204" pitchFamily="34" charset="0"/>
            </a:endParaRPr>
          </a:p>
        </p:txBody>
      </p:sp>
      <p:sp>
        <p:nvSpPr>
          <p:cNvPr id="339" name="Rectangle 338">
            <a:extLst>
              <a:ext uri="{FF2B5EF4-FFF2-40B4-BE49-F238E27FC236}">
                <a16:creationId xmlns:a16="http://schemas.microsoft.com/office/drawing/2014/main" id="{6DEEA485-C073-BC4D-B734-E6744C9FEB29}"/>
              </a:ext>
            </a:extLst>
          </p:cNvPr>
          <p:cNvSpPr/>
          <p:nvPr/>
        </p:nvSpPr>
        <p:spPr>
          <a:xfrm>
            <a:off x="702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0" name="Rectangle 339">
            <a:extLst>
              <a:ext uri="{FF2B5EF4-FFF2-40B4-BE49-F238E27FC236}">
                <a16:creationId xmlns:a16="http://schemas.microsoft.com/office/drawing/2014/main" id="{FD1178C9-2C8A-9F40-861D-88F6FA657AC1}"/>
              </a:ext>
            </a:extLst>
          </p:cNvPr>
          <p:cNvSpPr/>
          <p:nvPr/>
        </p:nvSpPr>
        <p:spPr>
          <a:xfrm>
            <a:off x="810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1" name="Rectangle 340">
            <a:extLst>
              <a:ext uri="{FF2B5EF4-FFF2-40B4-BE49-F238E27FC236}">
                <a16:creationId xmlns:a16="http://schemas.microsoft.com/office/drawing/2014/main" id="{2411D2A2-E228-5B4D-9A7F-7F3A9AD02496}"/>
              </a:ext>
            </a:extLst>
          </p:cNvPr>
          <p:cNvSpPr/>
          <p:nvPr/>
        </p:nvSpPr>
        <p:spPr>
          <a:xfrm>
            <a:off x="9180000" y="1363801"/>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42" name="Rectangle 341">
            <a:extLst>
              <a:ext uri="{FF2B5EF4-FFF2-40B4-BE49-F238E27FC236}">
                <a16:creationId xmlns:a16="http://schemas.microsoft.com/office/drawing/2014/main" id="{C5AF4C3B-5C68-C54D-B9AB-98BB0DC8BF3E}"/>
              </a:ext>
            </a:extLst>
          </p:cNvPr>
          <p:cNvSpPr/>
          <p:nvPr/>
        </p:nvSpPr>
        <p:spPr>
          <a:xfrm>
            <a:off x="1026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43" name="Rectangle 342">
            <a:extLst>
              <a:ext uri="{FF2B5EF4-FFF2-40B4-BE49-F238E27FC236}">
                <a16:creationId xmlns:a16="http://schemas.microsoft.com/office/drawing/2014/main" id="{5ADACDA2-29CD-F44B-B10B-EA12D92B58FA}"/>
              </a:ext>
            </a:extLst>
          </p:cNvPr>
          <p:cNvSpPr/>
          <p:nvPr/>
        </p:nvSpPr>
        <p:spPr>
          <a:xfrm>
            <a:off x="702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SAP Digital Manufacturing Cloud</a:t>
            </a:r>
            <a:endParaRPr lang="en-IN" sz="1200" dirty="0">
              <a:solidFill>
                <a:srgbClr val="000000"/>
              </a:solidFill>
              <a:latin typeface="Calibri" panose="020F0502020204030204" pitchFamily="34" charset="0"/>
              <a:cs typeface="Calibri" panose="020F0502020204030204" pitchFamily="34" charset="0"/>
            </a:endParaRPr>
          </a:p>
        </p:txBody>
      </p:sp>
      <p:sp>
        <p:nvSpPr>
          <p:cNvPr id="344" name="Rectangle 343">
            <a:extLst>
              <a:ext uri="{FF2B5EF4-FFF2-40B4-BE49-F238E27FC236}">
                <a16:creationId xmlns:a16="http://schemas.microsoft.com/office/drawing/2014/main" id="{41BF053D-A510-2C4E-BAA6-7AEE920EB8B7}"/>
              </a:ext>
            </a:extLst>
          </p:cNvPr>
          <p:cNvSpPr/>
          <p:nvPr/>
        </p:nvSpPr>
        <p:spPr>
          <a:xfrm>
            <a:off x="810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SAP Manufacturing Execution</a:t>
            </a:r>
            <a:endParaRPr lang="en-IN" sz="1200" dirty="0">
              <a:solidFill>
                <a:srgbClr val="000000"/>
              </a:solidFill>
              <a:latin typeface="Calibri" panose="020F0502020204030204" pitchFamily="34" charset="0"/>
              <a:cs typeface="Calibri" panose="020F0502020204030204" pitchFamily="34" charset="0"/>
            </a:endParaRPr>
          </a:p>
        </p:txBody>
      </p:sp>
      <p:sp>
        <p:nvSpPr>
          <p:cNvPr id="345" name="Rectangle 344">
            <a:extLst>
              <a:ext uri="{FF2B5EF4-FFF2-40B4-BE49-F238E27FC236}">
                <a16:creationId xmlns:a16="http://schemas.microsoft.com/office/drawing/2014/main" id="{47B10763-8EB4-D547-9891-3559BA12515C}"/>
              </a:ext>
            </a:extLst>
          </p:cNvPr>
          <p:cNvSpPr/>
          <p:nvPr/>
        </p:nvSpPr>
        <p:spPr>
          <a:xfrm>
            <a:off x="918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46" name="Rectangle 345">
            <a:extLst>
              <a:ext uri="{FF2B5EF4-FFF2-40B4-BE49-F238E27FC236}">
                <a16:creationId xmlns:a16="http://schemas.microsoft.com/office/drawing/2014/main" id="{FCAFD7D4-72BF-2044-9BE5-F58A6AEC833F}"/>
              </a:ext>
            </a:extLst>
          </p:cNvPr>
          <p:cNvSpPr/>
          <p:nvPr/>
        </p:nvSpPr>
        <p:spPr>
          <a:xfrm>
            <a:off x="1026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47" name="Rectangle 346">
            <a:extLst>
              <a:ext uri="{FF2B5EF4-FFF2-40B4-BE49-F238E27FC236}">
                <a16:creationId xmlns:a16="http://schemas.microsoft.com/office/drawing/2014/main" id="{CCC6558E-394B-8A45-B3F1-FDD924461CCA}"/>
              </a:ext>
            </a:extLst>
          </p:cNvPr>
          <p:cNvSpPr/>
          <p:nvPr/>
        </p:nvSpPr>
        <p:spPr>
          <a:xfrm>
            <a:off x="540000" y="262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48" name="Rectangle 347">
            <a:extLst>
              <a:ext uri="{FF2B5EF4-FFF2-40B4-BE49-F238E27FC236}">
                <a16:creationId xmlns:a16="http://schemas.microsoft.com/office/drawing/2014/main" id="{1D4AEE03-79E8-4A42-B8E7-CA0B098DC257}"/>
              </a:ext>
            </a:extLst>
          </p:cNvPr>
          <p:cNvSpPr/>
          <p:nvPr/>
        </p:nvSpPr>
        <p:spPr>
          <a:xfrm>
            <a:off x="540000" y="2372244"/>
            <a:ext cx="3978909" cy="29858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Manufacturing Intelligence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49" name="Rectangle 348">
            <a:extLst>
              <a:ext uri="{FF2B5EF4-FFF2-40B4-BE49-F238E27FC236}">
                <a16:creationId xmlns:a16="http://schemas.microsoft.com/office/drawing/2014/main" id="{A620D3DE-FB32-E449-A005-F16DD2B8B358}"/>
              </a:ext>
            </a:extLst>
          </p:cNvPr>
          <p:cNvSpPr/>
          <p:nvPr/>
        </p:nvSpPr>
        <p:spPr>
          <a:xfrm>
            <a:off x="1080000" y="276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0" name="Rectangle 349">
            <a:extLst>
              <a:ext uri="{FF2B5EF4-FFF2-40B4-BE49-F238E27FC236}">
                <a16:creationId xmlns:a16="http://schemas.microsoft.com/office/drawing/2014/main" id="{B9443C98-DAEF-9340-A5F0-D6A1F03CE8D5}"/>
              </a:ext>
            </a:extLst>
          </p:cNvPr>
          <p:cNvSpPr/>
          <p:nvPr/>
        </p:nvSpPr>
        <p:spPr>
          <a:xfrm>
            <a:off x="2160000" y="2768244"/>
            <a:ext cx="985979" cy="42626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1" name="Rectangle 350">
            <a:extLst>
              <a:ext uri="{FF2B5EF4-FFF2-40B4-BE49-F238E27FC236}">
                <a16:creationId xmlns:a16="http://schemas.microsoft.com/office/drawing/2014/main" id="{B7C09363-D242-B34B-AF59-6358FD000611}"/>
              </a:ext>
            </a:extLst>
          </p:cNvPr>
          <p:cNvSpPr/>
          <p:nvPr/>
        </p:nvSpPr>
        <p:spPr>
          <a:xfrm>
            <a:off x="3240000" y="2768244"/>
            <a:ext cx="985979" cy="440988"/>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52" name="Rectangle 351">
            <a:extLst>
              <a:ext uri="{FF2B5EF4-FFF2-40B4-BE49-F238E27FC236}">
                <a16:creationId xmlns:a16="http://schemas.microsoft.com/office/drawing/2014/main" id="{BC8D63F7-BCD8-DB4B-8AC8-073B6CC31B52}"/>
              </a:ext>
            </a:extLst>
          </p:cNvPr>
          <p:cNvSpPr/>
          <p:nvPr/>
        </p:nvSpPr>
        <p:spPr>
          <a:xfrm>
            <a:off x="4320000" y="276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53" name="Rectangle 352">
            <a:extLst>
              <a:ext uri="{FF2B5EF4-FFF2-40B4-BE49-F238E27FC236}">
                <a16:creationId xmlns:a16="http://schemas.microsoft.com/office/drawing/2014/main" id="{44A4AF2C-63BF-0446-9E74-B9073743E181}"/>
              </a:ext>
            </a:extLst>
          </p:cNvPr>
          <p:cNvSpPr/>
          <p:nvPr/>
        </p:nvSpPr>
        <p:spPr>
          <a:xfrm>
            <a:off x="108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CAESAR II</a:t>
            </a:r>
            <a:endParaRPr lang="en-IN" sz="1200" dirty="0">
              <a:solidFill>
                <a:srgbClr val="000000"/>
              </a:solidFill>
              <a:latin typeface="Calibri" panose="020F0502020204030204" pitchFamily="34" charset="0"/>
              <a:cs typeface="Calibri" panose="020F0502020204030204" pitchFamily="34" charset="0"/>
            </a:endParaRPr>
          </a:p>
        </p:txBody>
      </p:sp>
      <p:sp>
        <p:nvSpPr>
          <p:cNvPr id="354" name="Rectangle 353">
            <a:extLst>
              <a:ext uri="{FF2B5EF4-FFF2-40B4-BE49-F238E27FC236}">
                <a16:creationId xmlns:a16="http://schemas.microsoft.com/office/drawing/2014/main" id="{64F49D7A-F943-1645-A87F-25A25AC74325}"/>
              </a:ext>
            </a:extLst>
          </p:cNvPr>
          <p:cNvSpPr/>
          <p:nvPr/>
        </p:nvSpPr>
        <p:spPr>
          <a:xfrm>
            <a:off x="216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SAP Manufacturing Integration and Intelligence</a:t>
            </a:r>
            <a:endParaRPr lang="en-IN" sz="1200" dirty="0">
              <a:solidFill>
                <a:srgbClr val="000000"/>
              </a:solidFill>
              <a:latin typeface="Calibri" panose="020F0502020204030204" pitchFamily="34" charset="0"/>
              <a:cs typeface="Calibri" panose="020F0502020204030204" pitchFamily="34" charset="0"/>
            </a:endParaRPr>
          </a:p>
        </p:txBody>
      </p:sp>
      <p:sp>
        <p:nvSpPr>
          <p:cNvPr id="355" name="Rectangle 354">
            <a:extLst>
              <a:ext uri="{FF2B5EF4-FFF2-40B4-BE49-F238E27FC236}">
                <a16:creationId xmlns:a16="http://schemas.microsoft.com/office/drawing/2014/main" id="{4A941CDB-4076-1049-B2AE-104CCF38E133}"/>
              </a:ext>
            </a:extLst>
          </p:cNvPr>
          <p:cNvSpPr/>
          <p:nvPr/>
        </p:nvSpPr>
        <p:spPr>
          <a:xfrm>
            <a:off x="324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56" name="Rectangle 355">
            <a:extLst>
              <a:ext uri="{FF2B5EF4-FFF2-40B4-BE49-F238E27FC236}">
                <a16:creationId xmlns:a16="http://schemas.microsoft.com/office/drawing/2014/main" id="{11E113D1-BA47-3941-AB2A-1A7CA13023B7}"/>
              </a:ext>
            </a:extLst>
          </p:cNvPr>
          <p:cNvSpPr/>
          <p:nvPr/>
        </p:nvSpPr>
        <p:spPr>
          <a:xfrm>
            <a:off x="432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57" name="Rectangle 356">
            <a:extLst>
              <a:ext uri="{FF2B5EF4-FFF2-40B4-BE49-F238E27FC236}">
                <a16:creationId xmlns:a16="http://schemas.microsoft.com/office/drawing/2014/main" id="{4A6A05BF-2603-D148-88F7-56DFE6398922}"/>
              </a:ext>
            </a:extLst>
          </p:cNvPr>
          <p:cNvSpPr/>
          <p:nvPr/>
        </p:nvSpPr>
        <p:spPr>
          <a:xfrm>
            <a:off x="6480000" y="266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 name="Rectangle 357">
            <a:extLst>
              <a:ext uri="{FF2B5EF4-FFF2-40B4-BE49-F238E27FC236}">
                <a16:creationId xmlns:a16="http://schemas.microsoft.com/office/drawing/2014/main" id="{A98749C0-391E-1647-9544-1E82DBD5AB78}"/>
              </a:ext>
            </a:extLst>
          </p:cNvPr>
          <p:cNvSpPr/>
          <p:nvPr/>
        </p:nvSpPr>
        <p:spPr>
          <a:xfrm>
            <a:off x="6480000" y="2372244"/>
            <a:ext cx="3951439" cy="29858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Marine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59" name="Rectangle 358">
            <a:extLst>
              <a:ext uri="{FF2B5EF4-FFF2-40B4-BE49-F238E27FC236}">
                <a16:creationId xmlns:a16="http://schemas.microsoft.com/office/drawing/2014/main" id="{71BBD3BD-22DE-934D-A1F1-305B01817213}"/>
              </a:ext>
            </a:extLst>
          </p:cNvPr>
          <p:cNvSpPr/>
          <p:nvPr/>
        </p:nvSpPr>
        <p:spPr>
          <a:xfrm>
            <a:off x="702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0" name="Rectangle 359">
            <a:extLst>
              <a:ext uri="{FF2B5EF4-FFF2-40B4-BE49-F238E27FC236}">
                <a16:creationId xmlns:a16="http://schemas.microsoft.com/office/drawing/2014/main" id="{8DC95886-A4C5-CF41-A4BA-AAE73E90F4DC}"/>
              </a:ext>
            </a:extLst>
          </p:cNvPr>
          <p:cNvSpPr/>
          <p:nvPr/>
        </p:nvSpPr>
        <p:spPr>
          <a:xfrm>
            <a:off x="810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61" name="Rectangle 360">
            <a:extLst>
              <a:ext uri="{FF2B5EF4-FFF2-40B4-BE49-F238E27FC236}">
                <a16:creationId xmlns:a16="http://schemas.microsoft.com/office/drawing/2014/main" id="{DA5079EF-74B7-3D4E-BF8F-949C0E048569}"/>
              </a:ext>
            </a:extLst>
          </p:cNvPr>
          <p:cNvSpPr/>
          <p:nvPr/>
        </p:nvSpPr>
        <p:spPr>
          <a:xfrm>
            <a:off x="918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62" name="Rectangle 361">
            <a:extLst>
              <a:ext uri="{FF2B5EF4-FFF2-40B4-BE49-F238E27FC236}">
                <a16:creationId xmlns:a16="http://schemas.microsoft.com/office/drawing/2014/main" id="{F37D80B1-15C5-6849-98F4-8D204757A701}"/>
              </a:ext>
            </a:extLst>
          </p:cNvPr>
          <p:cNvSpPr/>
          <p:nvPr/>
        </p:nvSpPr>
        <p:spPr>
          <a:xfrm>
            <a:off x="1026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63" name="Rectangle 362">
            <a:extLst>
              <a:ext uri="{FF2B5EF4-FFF2-40B4-BE49-F238E27FC236}">
                <a16:creationId xmlns:a16="http://schemas.microsoft.com/office/drawing/2014/main" id="{5BC15E81-E444-8446-87E6-6C50D89E7C3E}"/>
              </a:ext>
            </a:extLst>
          </p:cNvPr>
          <p:cNvSpPr/>
          <p:nvPr/>
        </p:nvSpPr>
        <p:spPr>
          <a:xfrm>
            <a:off x="702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Orcaflex</a:t>
            </a:r>
            <a:endParaRPr lang="en-IN" sz="1200" dirty="0">
              <a:solidFill>
                <a:srgbClr val="000000"/>
              </a:solidFill>
              <a:latin typeface="Calibri" panose="020F0502020204030204" pitchFamily="34" charset="0"/>
              <a:cs typeface="Calibri" panose="020F0502020204030204" pitchFamily="34" charset="0"/>
            </a:endParaRPr>
          </a:p>
        </p:txBody>
      </p:sp>
      <p:sp>
        <p:nvSpPr>
          <p:cNvPr id="364" name="Rectangle 363">
            <a:extLst>
              <a:ext uri="{FF2B5EF4-FFF2-40B4-BE49-F238E27FC236}">
                <a16:creationId xmlns:a16="http://schemas.microsoft.com/office/drawing/2014/main" id="{88520211-2EC6-2446-8786-0A5D07A12AB2}"/>
              </a:ext>
            </a:extLst>
          </p:cNvPr>
          <p:cNvSpPr/>
          <p:nvPr/>
        </p:nvSpPr>
        <p:spPr>
          <a:xfrm>
            <a:off x="810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65" name="Rectangle 364">
            <a:extLst>
              <a:ext uri="{FF2B5EF4-FFF2-40B4-BE49-F238E27FC236}">
                <a16:creationId xmlns:a16="http://schemas.microsoft.com/office/drawing/2014/main" id="{C3ECFC49-3B36-D24F-A8DB-21B0B529D304}"/>
              </a:ext>
            </a:extLst>
          </p:cNvPr>
          <p:cNvSpPr/>
          <p:nvPr/>
        </p:nvSpPr>
        <p:spPr>
          <a:xfrm>
            <a:off x="918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66" name="Rectangle 365">
            <a:extLst>
              <a:ext uri="{FF2B5EF4-FFF2-40B4-BE49-F238E27FC236}">
                <a16:creationId xmlns:a16="http://schemas.microsoft.com/office/drawing/2014/main" id="{61AC30BE-3FF5-FE42-97B5-B5DDC33E7CD9}"/>
              </a:ext>
            </a:extLst>
          </p:cNvPr>
          <p:cNvSpPr/>
          <p:nvPr/>
        </p:nvSpPr>
        <p:spPr>
          <a:xfrm>
            <a:off x="1026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67" name="Rectangle 366">
            <a:extLst>
              <a:ext uri="{FF2B5EF4-FFF2-40B4-BE49-F238E27FC236}">
                <a16:creationId xmlns:a16="http://schemas.microsoft.com/office/drawing/2014/main" id="{408D72E8-B3C5-1248-90D0-99368FB0BF40}"/>
              </a:ext>
            </a:extLst>
          </p:cNvPr>
          <p:cNvSpPr/>
          <p:nvPr/>
        </p:nvSpPr>
        <p:spPr>
          <a:xfrm>
            <a:off x="540000" y="406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68" name="Rectangle 367">
            <a:extLst>
              <a:ext uri="{FF2B5EF4-FFF2-40B4-BE49-F238E27FC236}">
                <a16:creationId xmlns:a16="http://schemas.microsoft.com/office/drawing/2014/main" id="{39B1BADE-A4E6-E64C-B235-B25C315F1C1C}"/>
              </a:ext>
            </a:extLst>
          </p:cNvPr>
          <p:cNvSpPr/>
          <p:nvPr/>
        </p:nvSpPr>
        <p:spPr>
          <a:xfrm>
            <a:off x="540000" y="3812244"/>
            <a:ext cx="3975117" cy="298896"/>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Marketing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69" name="Rectangle 368">
            <a:extLst>
              <a:ext uri="{FF2B5EF4-FFF2-40B4-BE49-F238E27FC236}">
                <a16:creationId xmlns:a16="http://schemas.microsoft.com/office/drawing/2014/main" id="{9D7AC48C-FA85-1444-904A-0B23CD6D769F}"/>
              </a:ext>
            </a:extLst>
          </p:cNvPr>
          <p:cNvSpPr/>
          <p:nvPr/>
        </p:nvSpPr>
        <p:spPr>
          <a:xfrm>
            <a:off x="108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0" name="Rectangle 369">
            <a:extLst>
              <a:ext uri="{FF2B5EF4-FFF2-40B4-BE49-F238E27FC236}">
                <a16:creationId xmlns:a16="http://schemas.microsoft.com/office/drawing/2014/main" id="{C41C3E55-04C9-5C43-B7A0-595D02010A14}"/>
              </a:ext>
            </a:extLst>
          </p:cNvPr>
          <p:cNvSpPr/>
          <p:nvPr/>
        </p:nvSpPr>
        <p:spPr>
          <a:xfrm>
            <a:off x="216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1" name="Rectangle 370">
            <a:extLst>
              <a:ext uri="{FF2B5EF4-FFF2-40B4-BE49-F238E27FC236}">
                <a16:creationId xmlns:a16="http://schemas.microsoft.com/office/drawing/2014/main" id="{A6EA8A69-919B-0642-A94D-0EE0C1CE4129}"/>
              </a:ext>
            </a:extLst>
          </p:cNvPr>
          <p:cNvSpPr/>
          <p:nvPr/>
        </p:nvSpPr>
        <p:spPr>
          <a:xfrm>
            <a:off x="324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2" name="Rectangle 371">
            <a:extLst>
              <a:ext uri="{FF2B5EF4-FFF2-40B4-BE49-F238E27FC236}">
                <a16:creationId xmlns:a16="http://schemas.microsoft.com/office/drawing/2014/main" id="{7BC17D0A-0237-DD41-8DF0-5260DC18EBFE}"/>
              </a:ext>
            </a:extLst>
          </p:cNvPr>
          <p:cNvSpPr/>
          <p:nvPr/>
        </p:nvSpPr>
        <p:spPr>
          <a:xfrm>
            <a:off x="432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3" name="Rectangle 372">
            <a:extLst>
              <a:ext uri="{FF2B5EF4-FFF2-40B4-BE49-F238E27FC236}">
                <a16:creationId xmlns:a16="http://schemas.microsoft.com/office/drawing/2014/main" id="{82E21894-1F72-1F44-BA8C-3857BA919FAF}"/>
              </a:ext>
            </a:extLst>
          </p:cNvPr>
          <p:cNvSpPr/>
          <p:nvPr/>
        </p:nvSpPr>
        <p:spPr>
          <a:xfrm>
            <a:off x="108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Adly</a:t>
            </a:r>
            <a:endParaRPr lang="en-IN" sz="1200" dirty="0">
              <a:solidFill>
                <a:srgbClr val="000000"/>
              </a:solidFill>
              <a:latin typeface="Calibri" panose="020F0502020204030204" pitchFamily="34" charset="0"/>
              <a:cs typeface="Calibri" panose="020F0502020204030204" pitchFamily="34" charset="0"/>
            </a:endParaRPr>
          </a:p>
        </p:txBody>
      </p:sp>
      <p:sp>
        <p:nvSpPr>
          <p:cNvPr id="374" name="Rectangle 373">
            <a:extLst>
              <a:ext uri="{FF2B5EF4-FFF2-40B4-BE49-F238E27FC236}">
                <a16:creationId xmlns:a16="http://schemas.microsoft.com/office/drawing/2014/main" id="{60A921DE-B5A2-574B-9F97-118A5B013926}"/>
              </a:ext>
            </a:extLst>
          </p:cNvPr>
          <p:cNvSpPr/>
          <p:nvPr/>
        </p:nvSpPr>
        <p:spPr>
          <a:xfrm>
            <a:off x="216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Databook</a:t>
            </a:r>
            <a:endParaRPr lang="en-IN" sz="1200" dirty="0">
              <a:solidFill>
                <a:srgbClr val="000000"/>
              </a:solidFill>
              <a:latin typeface="Calibri" panose="020F0502020204030204" pitchFamily="34" charset="0"/>
              <a:cs typeface="Calibri" panose="020F0502020204030204" pitchFamily="34" charset="0"/>
            </a:endParaRPr>
          </a:p>
        </p:txBody>
      </p:sp>
      <p:sp>
        <p:nvSpPr>
          <p:cNvPr id="375" name="Rectangle 374">
            <a:extLst>
              <a:ext uri="{FF2B5EF4-FFF2-40B4-BE49-F238E27FC236}">
                <a16:creationId xmlns:a16="http://schemas.microsoft.com/office/drawing/2014/main" id="{68F65966-5F7B-2245-A38F-A3B2CA4C462D}"/>
              </a:ext>
            </a:extLst>
          </p:cNvPr>
          <p:cNvSpPr/>
          <p:nvPr/>
        </p:nvSpPr>
        <p:spPr>
          <a:xfrm>
            <a:off x="324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Feedback Loop</a:t>
            </a:r>
            <a:endParaRPr lang="en-IN" sz="1200" dirty="0">
              <a:solidFill>
                <a:srgbClr val="000000"/>
              </a:solidFill>
              <a:latin typeface="Calibri" panose="020F0502020204030204" pitchFamily="34" charset="0"/>
              <a:cs typeface="Calibri" panose="020F0502020204030204" pitchFamily="34" charset="0"/>
            </a:endParaRPr>
          </a:p>
        </p:txBody>
      </p:sp>
      <p:sp>
        <p:nvSpPr>
          <p:cNvPr id="376" name="Rectangle 375">
            <a:extLst>
              <a:ext uri="{FF2B5EF4-FFF2-40B4-BE49-F238E27FC236}">
                <a16:creationId xmlns:a16="http://schemas.microsoft.com/office/drawing/2014/main" id="{C87F0FB0-DAD5-154F-8A74-C51FC3806134}"/>
              </a:ext>
            </a:extLst>
          </p:cNvPr>
          <p:cNvSpPr/>
          <p:nvPr/>
        </p:nvSpPr>
        <p:spPr>
          <a:xfrm>
            <a:off x="432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GWI</a:t>
            </a:r>
            <a:endParaRPr lang="en-IN" sz="1200" dirty="0">
              <a:solidFill>
                <a:srgbClr val="000000"/>
              </a:solidFill>
              <a:latin typeface="Calibri" panose="020F0502020204030204" pitchFamily="34" charset="0"/>
              <a:cs typeface="Calibri" panose="020F0502020204030204" pitchFamily="34" charset="0"/>
            </a:endParaRPr>
          </a:p>
        </p:txBody>
      </p:sp>
      <p:sp>
        <p:nvSpPr>
          <p:cNvPr id="377" name="Rectangle 376">
            <a:extLst>
              <a:ext uri="{FF2B5EF4-FFF2-40B4-BE49-F238E27FC236}">
                <a16:creationId xmlns:a16="http://schemas.microsoft.com/office/drawing/2014/main" id="{3A2E54CD-F2FD-EC4A-9F3C-3E880964CFD8}"/>
              </a:ext>
            </a:extLst>
          </p:cNvPr>
          <p:cNvSpPr/>
          <p:nvPr/>
        </p:nvSpPr>
        <p:spPr>
          <a:xfrm>
            <a:off x="540000" y="550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78" name="Rectangle 377">
            <a:extLst>
              <a:ext uri="{FF2B5EF4-FFF2-40B4-BE49-F238E27FC236}">
                <a16:creationId xmlns:a16="http://schemas.microsoft.com/office/drawing/2014/main" id="{06015FE7-078A-1543-81D5-5AA9375CF6B2}"/>
              </a:ext>
            </a:extLst>
          </p:cNvPr>
          <p:cNvSpPr/>
          <p:nvPr/>
        </p:nvSpPr>
        <p:spPr>
          <a:xfrm>
            <a:off x="540000" y="5252244"/>
            <a:ext cx="3961430" cy="271129"/>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Nonprofit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79" name="Rectangle 378">
            <a:extLst>
              <a:ext uri="{FF2B5EF4-FFF2-40B4-BE49-F238E27FC236}">
                <a16:creationId xmlns:a16="http://schemas.microsoft.com/office/drawing/2014/main" id="{23BF63F0-938B-E34C-A13D-8F01C5E03EA9}"/>
              </a:ext>
            </a:extLst>
          </p:cNvPr>
          <p:cNvSpPr/>
          <p:nvPr/>
        </p:nvSpPr>
        <p:spPr>
          <a:xfrm>
            <a:off x="108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0" name="Rectangle 379">
            <a:extLst>
              <a:ext uri="{FF2B5EF4-FFF2-40B4-BE49-F238E27FC236}">
                <a16:creationId xmlns:a16="http://schemas.microsoft.com/office/drawing/2014/main" id="{ABC0AA17-43F7-874F-9F24-3F71F2D10A96}"/>
              </a:ext>
            </a:extLst>
          </p:cNvPr>
          <p:cNvSpPr/>
          <p:nvPr/>
        </p:nvSpPr>
        <p:spPr>
          <a:xfrm>
            <a:off x="216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81" name="Rectangle 380">
            <a:extLst>
              <a:ext uri="{FF2B5EF4-FFF2-40B4-BE49-F238E27FC236}">
                <a16:creationId xmlns:a16="http://schemas.microsoft.com/office/drawing/2014/main" id="{FB989382-D446-824E-A95E-3DE6472F635C}"/>
              </a:ext>
            </a:extLst>
          </p:cNvPr>
          <p:cNvSpPr/>
          <p:nvPr/>
        </p:nvSpPr>
        <p:spPr>
          <a:xfrm>
            <a:off x="324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82" name="Rectangle 381">
            <a:extLst>
              <a:ext uri="{FF2B5EF4-FFF2-40B4-BE49-F238E27FC236}">
                <a16:creationId xmlns:a16="http://schemas.microsoft.com/office/drawing/2014/main" id="{E7CC459C-74BD-A444-A614-51ADE02D8A09}"/>
              </a:ext>
            </a:extLst>
          </p:cNvPr>
          <p:cNvSpPr/>
          <p:nvPr/>
        </p:nvSpPr>
        <p:spPr>
          <a:xfrm>
            <a:off x="432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83" name="Rectangle 382">
            <a:extLst>
              <a:ext uri="{FF2B5EF4-FFF2-40B4-BE49-F238E27FC236}">
                <a16:creationId xmlns:a16="http://schemas.microsoft.com/office/drawing/2014/main" id="{C66AFA96-FD08-A142-84D6-938D2DC9EB8C}"/>
              </a:ext>
            </a:extLst>
          </p:cNvPr>
          <p:cNvSpPr/>
          <p:nvPr/>
        </p:nvSpPr>
        <p:spPr>
          <a:xfrm>
            <a:off x="108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iVolunteer</a:t>
            </a:r>
            <a:endParaRPr lang="en-IN" sz="1200" dirty="0">
              <a:solidFill>
                <a:srgbClr val="000000"/>
              </a:solidFill>
              <a:latin typeface="Calibri" panose="020F0502020204030204" pitchFamily="34" charset="0"/>
              <a:cs typeface="Calibri" panose="020F0502020204030204" pitchFamily="34" charset="0"/>
            </a:endParaRPr>
          </a:p>
        </p:txBody>
      </p:sp>
      <p:sp>
        <p:nvSpPr>
          <p:cNvPr id="384" name="Rectangle 383">
            <a:extLst>
              <a:ext uri="{FF2B5EF4-FFF2-40B4-BE49-F238E27FC236}">
                <a16:creationId xmlns:a16="http://schemas.microsoft.com/office/drawing/2014/main" id="{542A4570-A4A2-954F-964B-5BF60709FA78}"/>
              </a:ext>
            </a:extLst>
          </p:cNvPr>
          <p:cNvSpPr/>
          <p:nvPr/>
        </p:nvSpPr>
        <p:spPr>
          <a:xfrm>
            <a:off x="216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85" name="Rectangle 384">
            <a:extLst>
              <a:ext uri="{FF2B5EF4-FFF2-40B4-BE49-F238E27FC236}">
                <a16:creationId xmlns:a16="http://schemas.microsoft.com/office/drawing/2014/main" id="{9B376E9D-6EB1-9044-A961-B8CC0866D2A2}"/>
              </a:ext>
            </a:extLst>
          </p:cNvPr>
          <p:cNvSpPr/>
          <p:nvPr/>
        </p:nvSpPr>
        <p:spPr>
          <a:xfrm>
            <a:off x="324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86" name="Rectangle 385">
            <a:extLst>
              <a:ext uri="{FF2B5EF4-FFF2-40B4-BE49-F238E27FC236}">
                <a16:creationId xmlns:a16="http://schemas.microsoft.com/office/drawing/2014/main" id="{F90D2397-6E1B-3146-A4D5-266B6B9CCFA7}"/>
              </a:ext>
            </a:extLst>
          </p:cNvPr>
          <p:cNvSpPr/>
          <p:nvPr/>
        </p:nvSpPr>
        <p:spPr>
          <a:xfrm>
            <a:off x="432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87" name="Rectangle 386">
            <a:extLst>
              <a:ext uri="{FF2B5EF4-FFF2-40B4-BE49-F238E27FC236}">
                <a16:creationId xmlns:a16="http://schemas.microsoft.com/office/drawing/2014/main" id="{C25E1121-522C-6A40-8D02-0C736FCBA436}"/>
              </a:ext>
            </a:extLst>
          </p:cNvPr>
          <p:cNvSpPr/>
          <p:nvPr/>
        </p:nvSpPr>
        <p:spPr>
          <a:xfrm>
            <a:off x="6480000" y="410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88" name="Rectangle 387">
            <a:extLst>
              <a:ext uri="{FF2B5EF4-FFF2-40B4-BE49-F238E27FC236}">
                <a16:creationId xmlns:a16="http://schemas.microsoft.com/office/drawing/2014/main" id="{F77BBAC3-521B-1844-A374-79402326228F}"/>
              </a:ext>
            </a:extLst>
          </p:cNvPr>
          <p:cNvSpPr/>
          <p:nvPr/>
        </p:nvSpPr>
        <p:spPr>
          <a:xfrm>
            <a:off x="6480000" y="3812244"/>
            <a:ext cx="3923505" cy="315273"/>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Networking Hardware</a:t>
            </a:r>
            <a:endParaRPr lang="en-IN" sz="1200" dirty="0">
              <a:solidFill>
                <a:srgbClr val="005585"/>
              </a:solidFill>
              <a:latin typeface="Calibri" panose="020F0502020204030204" pitchFamily="34" charset="0"/>
              <a:cs typeface="Calibri" panose="020F0502020204030204" pitchFamily="34" charset="0"/>
            </a:endParaRPr>
          </a:p>
        </p:txBody>
      </p:sp>
      <p:sp>
        <p:nvSpPr>
          <p:cNvPr id="389" name="Rectangle 388">
            <a:extLst>
              <a:ext uri="{FF2B5EF4-FFF2-40B4-BE49-F238E27FC236}">
                <a16:creationId xmlns:a16="http://schemas.microsoft.com/office/drawing/2014/main" id="{CCBD23E2-C68F-AA41-B386-954D5A30116E}"/>
              </a:ext>
            </a:extLst>
          </p:cNvPr>
          <p:cNvSpPr/>
          <p:nvPr/>
        </p:nvSpPr>
        <p:spPr>
          <a:xfrm>
            <a:off x="702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0" name="Rectangle 389">
            <a:extLst>
              <a:ext uri="{FF2B5EF4-FFF2-40B4-BE49-F238E27FC236}">
                <a16:creationId xmlns:a16="http://schemas.microsoft.com/office/drawing/2014/main" id="{1A7BB21A-54DE-0540-9E45-0B2798C2A65D}"/>
              </a:ext>
            </a:extLst>
          </p:cNvPr>
          <p:cNvSpPr/>
          <p:nvPr/>
        </p:nvSpPr>
        <p:spPr>
          <a:xfrm>
            <a:off x="810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91" name="Rectangle 390">
            <a:extLst>
              <a:ext uri="{FF2B5EF4-FFF2-40B4-BE49-F238E27FC236}">
                <a16:creationId xmlns:a16="http://schemas.microsoft.com/office/drawing/2014/main" id="{83831286-4983-EE48-B3B5-44D530E397B0}"/>
              </a:ext>
            </a:extLst>
          </p:cNvPr>
          <p:cNvSpPr/>
          <p:nvPr/>
        </p:nvSpPr>
        <p:spPr>
          <a:xfrm>
            <a:off x="918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92" name="Rectangle 391">
            <a:extLst>
              <a:ext uri="{FF2B5EF4-FFF2-40B4-BE49-F238E27FC236}">
                <a16:creationId xmlns:a16="http://schemas.microsoft.com/office/drawing/2014/main" id="{E6D204F5-4831-5148-B70F-D1D1B9684683}"/>
              </a:ext>
            </a:extLst>
          </p:cNvPr>
          <p:cNvSpPr/>
          <p:nvPr/>
        </p:nvSpPr>
        <p:spPr>
          <a:xfrm>
            <a:off x="1026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93" name="Rectangle 392">
            <a:extLst>
              <a:ext uri="{FF2B5EF4-FFF2-40B4-BE49-F238E27FC236}">
                <a16:creationId xmlns:a16="http://schemas.microsoft.com/office/drawing/2014/main" id="{04640DF7-4687-054D-BD5C-EB58CAB9741E}"/>
              </a:ext>
            </a:extLst>
          </p:cNvPr>
          <p:cNvSpPr/>
          <p:nvPr/>
        </p:nvSpPr>
        <p:spPr>
          <a:xfrm>
            <a:off x="702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Cisco Router</a:t>
            </a:r>
            <a:endParaRPr lang="en-IN" sz="1200" dirty="0">
              <a:solidFill>
                <a:srgbClr val="000000"/>
              </a:solidFill>
              <a:latin typeface="Calibri" panose="020F0502020204030204" pitchFamily="34" charset="0"/>
              <a:cs typeface="Calibri" panose="020F0502020204030204" pitchFamily="34" charset="0"/>
            </a:endParaRPr>
          </a:p>
        </p:txBody>
      </p:sp>
      <p:sp>
        <p:nvSpPr>
          <p:cNvPr id="394" name="Rectangle 393">
            <a:extLst>
              <a:ext uri="{FF2B5EF4-FFF2-40B4-BE49-F238E27FC236}">
                <a16:creationId xmlns:a16="http://schemas.microsoft.com/office/drawing/2014/main" id="{66CA35DF-6000-0340-85A8-C9E864E1164D}"/>
              </a:ext>
            </a:extLst>
          </p:cNvPr>
          <p:cNvSpPr/>
          <p:nvPr/>
        </p:nvSpPr>
        <p:spPr>
          <a:xfrm>
            <a:off x="810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95" name="Rectangle 394">
            <a:extLst>
              <a:ext uri="{FF2B5EF4-FFF2-40B4-BE49-F238E27FC236}">
                <a16:creationId xmlns:a16="http://schemas.microsoft.com/office/drawing/2014/main" id="{220ADEEC-6B80-914B-ACDC-583BEFE1DFE2}"/>
              </a:ext>
            </a:extLst>
          </p:cNvPr>
          <p:cNvSpPr/>
          <p:nvPr/>
        </p:nvSpPr>
        <p:spPr>
          <a:xfrm>
            <a:off x="918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96" name="Rectangle 395">
            <a:extLst>
              <a:ext uri="{FF2B5EF4-FFF2-40B4-BE49-F238E27FC236}">
                <a16:creationId xmlns:a16="http://schemas.microsoft.com/office/drawing/2014/main" id="{676F2031-BACD-954B-BC71-3315E7838B32}"/>
              </a:ext>
            </a:extLst>
          </p:cNvPr>
          <p:cNvSpPr/>
          <p:nvPr/>
        </p:nvSpPr>
        <p:spPr>
          <a:xfrm>
            <a:off x="1026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417" name="Rectangle 416">
            <a:extLst>
              <a:ext uri="{FF2B5EF4-FFF2-40B4-BE49-F238E27FC236}">
                <a16:creationId xmlns:a16="http://schemas.microsoft.com/office/drawing/2014/main" id="{4DBF94C4-0B8E-BC4E-AAA6-9DD97DD20C40}"/>
              </a:ext>
            </a:extLst>
          </p:cNvPr>
          <p:cNvSpPr/>
          <p:nvPr/>
        </p:nvSpPr>
        <p:spPr>
          <a:xfrm>
            <a:off x="6480000" y="550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418" name="Rectangle 417">
            <a:extLst>
              <a:ext uri="{FF2B5EF4-FFF2-40B4-BE49-F238E27FC236}">
                <a16:creationId xmlns:a16="http://schemas.microsoft.com/office/drawing/2014/main" id="{DECF1082-C470-CC4C-880A-621CCEB6CF06}"/>
              </a:ext>
            </a:extLst>
          </p:cNvPr>
          <p:cNvSpPr/>
          <p:nvPr/>
        </p:nvSpPr>
        <p:spPr>
          <a:xfrm>
            <a:off x="6480000" y="5252244"/>
            <a:ext cx="3961430" cy="27113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Office Administration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419" name="Rectangle 418">
            <a:extLst>
              <a:ext uri="{FF2B5EF4-FFF2-40B4-BE49-F238E27FC236}">
                <a16:creationId xmlns:a16="http://schemas.microsoft.com/office/drawing/2014/main" id="{4455ABB6-B381-344A-9C24-0A233B9BC3D3}"/>
              </a:ext>
            </a:extLst>
          </p:cNvPr>
          <p:cNvSpPr/>
          <p:nvPr/>
        </p:nvSpPr>
        <p:spPr>
          <a:xfrm>
            <a:off x="702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0" name="Rectangle 419">
            <a:extLst>
              <a:ext uri="{FF2B5EF4-FFF2-40B4-BE49-F238E27FC236}">
                <a16:creationId xmlns:a16="http://schemas.microsoft.com/office/drawing/2014/main" id="{2A2DC3E8-67D3-AD4C-930D-B9721A740794}"/>
              </a:ext>
            </a:extLst>
          </p:cNvPr>
          <p:cNvSpPr/>
          <p:nvPr/>
        </p:nvSpPr>
        <p:spPr>
          <a:xfrm>
            <a:off x="810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1" name="Rectangle 420">
            <a:extLst>
              <a:ext uri="{FF2B5EF4-FFF2-40B4-BE49-F238E27FC236}">
                <a16:creationId xmlns:a16="http://schemas.microsoft.com/office/drawing/2014/main" id="{5328BA12-C9C5-C348-94A4-25C6780F066B}"/>
              </a:ext>
            </a:extLst>
          </p:cNvPr>
          <p:cNvSpPr/>
          <p:nvPr/>
        </p:nvSpPr>
        <p:spPr>
          <a:xfrm>
            <a:off x="918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2" name="Rectangle 421">
            <a:extLst>
              <a:ext uri="{FF2B5EF4-FFF2-40B4-BE49-F238E27FC236}">
                <a16:creationId xmlns:a16="http://schemas.microsoft.com/office/drawing/2014/main" id="{C7B7DB17-C95E-D24D-BDEB-D355428442B8}"/>
              </a:ext>
            </a:extLst>
          </p:cNvPr>
          <p:cNvSpPr/>
          <p:nvPr/>
        </p:nvSpPr>
        <p:spPr>
          <a:xfrm>
            <a:off x="1026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3" name="Rectangle 422">
            <a:extLst>
              <a:ext uri="{FF2B5EF4-FFF2-40B4-BE49-F238E27FC236}">
                <a16:creationId xmlns:a16="http://schemas.microsoft.com/office/drawing/2014/main" id="{38247720-2D44-C141-AFE7-FB03C51C10E1}"/>
              </a:ext>
            </a:extLst>
          </p:cNvPr>
          <p:cNvSpPr/>
          <p:nvPr/>
        </p:nvSpPr>
        <p:spPr>
          <a:xfrm>
            <a:off x="702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Active Directory</a:t>
            </a:r>
            <a:endParaRPr lang="en-IN" sz="1200" dirty="0">
              <a:solidFill>
                <a:srgbClr val="000000"/>
              </a:solidFill>
              <a:latin typeface="Calibri" panose="020F0502020204030204" pitchFamily="34" charset="0"/>
              <a:cs typeface="Calibri" panose="020F0502020204030204" pitchFamily="34" charset="0"/>
            </a:endParaRPr>
          </a:p>
        </p:txBody>
      </p:sp>
      <p:sp>
        <p:nvSpPr>
          <p:cNvPr id="424" name="Rectangle 423">
            <a:extLst>
              <a:ext uri="{FF2B5EF4-FFF2-40B4-BE49-F238E27FC236}">
                <a16:creationId xmlns:a16="http://schemas.microsoft.com/office/drawing/2014/main" id="{614DC326-3CA0-944B-B661-6790D4F6B733}"/>
              </a:ext>
            </a:extLst>
          </p:cNvPr>
          <p:cNvSpPr/>
          <p:nvPr/>
        </p:nvSpPr>
        <p:spPr>
          <a:xfrm>
            <a:off x="810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Gmail</a:t>
            </a:r>
            <a:endParaRPr lang="en-IN" sz="1200" dirty="0">
              <a:solidFill>
                <a:srgbClr val="000000"/>
              </a:solidFill>
              <a:latin typeface="Calibri" panose="020F0502020204030204" pitchFamily="34" charset="0"/>
              <a:cs typeface="Calibri" panose="020F0502020204030204" pitchFamily="34" charset="0"/>
            </a:endParaRPr>
          </a:p>
        </p:txBody>
      </p:sp>
      <p:sp>
        <p:nvSpPr>
          <p:cNvPr id="425" name="Rectangle 424">
            <a:extLst>
              <a:ext uri="{FF2B5EF4-FFF2-40B4-BE49-F238E27FC236}">
                <a16:creationId xmlns:a16="http://schemas.microsoft.com/office/drawing/2014/main" id="{13A44596-301A-4449-86F0-0B0EB15E76E2}"/>
              </a:ext>
            </a:extLst>
          </p:cNvPr>
          <p:cNvSpPr/>
          <p:nvPr/>
        </p:nvSpPr>
        <p:spPr>
          <a:xfrm>
            <a:off x="918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Microsoft Excel</a:t>
            </a:r>
            <a:endParaRPr lang="en-IN" sz="1200" dirty="0">
              <a:solidFill>
                <a:srgbClr val="000000"/>
              </a:solidFill>
              <a:latin typeface="Calibri" panose="020F0502020204030204" pitchFamily="34" charset="0"/>
              <a:cs typeface="Calibri" panose="020F0502020204030204" pitchFamily="34" charset="0"/>
            </a:endParaRPr>
          </a:p>
        </p:txBody>
      </p:sp>
      <p:sp>
        <p:nvSpPr>
          <p:cNvPr id="426" name="Rectangle 425">
            <a:extLst>
              <a:ext uri="{FF2B5EF4-FFF2-40B4-BE49-F238E27FC236}">
                <a16:creationId xmlns:a16="http://schemas.microsoft.com/office/drawing/2014/main" id="{6FE3AD94-D792-DE48-9C6F-FC8D893715F1}"/>
              </a:ext>
            </a:extLst>
          </p:cNvPr>
          <p:cNvSpPr/>
          <p:nvPr/>
        </p:nvSpPr>
        <p:spPr>
          <a:xfrm>
            <a:off x="1026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Microsoft PowerPoint</a:t>
            </a:r>
            <a:endParaRPr lang="en-IN" sz="1200" dirty="0">
              <a:solidFill>
                <a:srgbClr val="000000"/>
              </a:solidFill>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80CBA9F4-4200-900B-F15B-BCA73A75BBFF}"/>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rPr>
              <a:t>Technology Stack</a:t>
            </a:r>
            <a:endPar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endParaRPr>
          </a:p>
        </p:txBody>
      </p:sp>
      <p:sp>
        <p:nvSpPr>
          <p:cNvPr id="5" name="TextBox 4">
            <a:extLst>
              <a:ext uri="{FF2B5EF4-FFF2-40B4-BE49-F238E27FC236}">
                <a16:creationId xmlns:a16="http://schemas.microsoft.com/office/drawing/2014/main" id="{74007F4E-48B5-952B-79D6-DBFDC9D86F55}"/>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The tools listed above are not exhaustive.</a:t>
            </a:r>
          </a:p>
        </p:txBody>
      </p:sp>
      <p:pic>
        <p:nvPicPr>
          <p:cNvPr id="427" name="Picture 426" descr="image.png"/>
          <p:cNvPicPr>
            <a:picLocks noChangeAspect="1"/>
          </p:cNvPicPr>
          <p:nvPr/>
        </p:nvPicPr>
        <p:blipFill>
          <a:blip r:embed="rId2"/>
          <a:stretch>
            <a:fillRect/>
          </a:stretch>
        </p:blipFill>
        <p:spPr>
          <a:xfrm>
            <a:off x="1314100" y="1364344"/>
            <a:ext cx="431800" cy="431800"/>
          </a:xfrm>
          <a:prstGeom prst="rect">
            <a:avLst/>
          </a:prstGeom>
        </p:spPr>
      </p:pic>
      <p:pic>
        <p:nvPicPr>
          <p:cNvPr id="428" name="Picture 427" descr="image.png"/>
          <p:cNvPicPr>
            <a:picLocks noChangeAspect="1"/>
          </p:cNvPicPr>
          <p:nvPr/>
        </p:nvPicPr>
        <p:blipFill>
          <a:blip r:embed="rId3"/>
          <a:stretch>
            <a:fillRect/>
          </a:stretch>
        </p:blipFill>
        <p:spPr>
          <a:xfrm>
            <a:off x="7254100" y="1364344"/>
            <a:ext cx="431800" cy="431800"/>
          </a:xfrm>
          <a:prstGeom prst="rect">
            <a:avLst/>
          </a:prstGeom>
        </p:spPr>
      </p:pic>
      <p:pic>
        <p:nvPicPr>
          <p:cNvPr id="429" name="Picture 428" descr="image.png"/>
          <p:cNvPicPr>
            <a:picLocks noChangeAspect="1"/>
          </p:cNvPicPr>
          <p:nvPr/>
        </p:nvPicPr>
        <p:blipFill>
          <a:blip r:embed="rId4"/>
          <a:stretch>
            <a:fillRect/>
          </a:stretch>
        </p:blipFill>
        <p:spPr>
          <a:xfrm>
            <a:off x="8334100" y="1364344"/>
            <a:ext cx="431800" cy="431800"/>
          </a:xfrm>
          <a:prstGeom prst="rect">
            <a:avLst/>
          </a:prstGeom>
        </p:spPr>
      </p:pic>
      <p:pic>
        <p:nvPicPr>
          <p:cNvPr id="430" name="Picture 429" descr="image.png"/>
          <p:cNvPicPr>
            <a:picLocks noChangeAspect="1"/>
          </p:cNvPicPr>
          <p:nvPr/>
        </p:nvPicPr>
        <p:blipFill>
          <a:blip r:embed="rId5"/>
          <a:stretch>
            <a:fillRect/>
          </a:stretch>
        </p:blipFill>
        <p:spPr>
          <a:xfrm>
            <a:off x="1314100" y="2768344"/>
            <a:ext cx="431800" cy="431800"/>
          </a:xfrm>
          <a:prstGeom prst="rect">
            <a:avLst/>
          </a:prstGeom>
        </p:spPr>
      </p:pic>
      <p:pic>
        <p:nvPicPr>
          <p:cNvPr id="431" name="Picture 430" descr="image.png"/>
          <p:cNvPicPr>
            <a:picLocks noChangeAspect="1"/>
          </p:cNvPicPr>
          <p:nvPr/>
        </p:nvPicPr>
        <p:blipFill>
          <a:blip r:embed="rId3"/>
          <a:stretch>
            <a:fillRect/>
          </a:stretch>
        </p:blipFill>
        <p:spPr>
          <a:xfrm>
            <a:off x="2443439" y="2771826"/>
            <a:ext cx="419100" cy="419100"/>
          </a:xfrm>
          <a:prstGeom prst="rect">
            <a:avLst/>
          </a:prstGeom>
        </p:spPr>
      </p:pic>
      <p:pic>
        <p:nvPicPr>
          <p:cNvPr id="432" name="Picture 431" descr="image.png"/>
          <p:cNvPicPr>
            <a:picLocks noChangeAspect="1"/>
          </p:cNvPicPr>
          <p:nvPr/>
        </p:nvPicPr>
        <p:blipFill>
          <a:blip r:embed="rId6"/>
          <a:stretch>
            <a:fillRect/>
          </a:stretch>
        </p:blipFill>
        <p:spPr>
          <a:xfrm>
            <a:off x="7082650" y="2804344"/>
            <a:ext cx="774700" cy="431800"/>
          </a:xfrm>
          <a:prstGeom prst="rect">
            <a:avLst/>
          </a:prstGeom>
        </p:spPr>
      </p:pic>
      <p:pic>
        <p:nvPicPr>
          <p:cNvPr id="433" name="Picture 432" descr="image.png"/>
          <p:cNvPicPr>
            <a:picLocks noChangeAspect="1"/>
          </p:cNvPicPr>
          <p:nvPr/>
        </p:nvPicPr>
        <p:blipFill>
          <a:blip r:embed="rId7"/>
          <a:stretch>
            <a:fillRect/>
          </a:stretch>
        </p:blipFill>
        <p:spPr>
          <a:xfrm>
            <a:off x="1314100" y="4208344"/>
            <a:ext cx="431800" cy="431800"/>
          </a:xfrm>
          <a:prstGeom prst="rect">
            <a:avLst/>
          </a:prstGeom>
        </p:spPr>
      </p:pic>
      <p:pic>
        <p:nvPicPr>
          <p:cNvPr id="434" name="Picture 433" descr="image.png"/>
          <p:cNvPicPr>
            <a:picLocks noChangeAspect="1"/>
          </p:cNvPicPr>
          <p:nvPr/>
        </p:nvPicPr>
        <p:blipFill>
          <a:blip r:embed="rId8"/>
          <a:stretch>
            <a:fillRect/>
          </a:stretch>
        </p:blipFill>
        <p:spPr>
          <a:xfrm>
            <a:off x="2165500" y="4367094"/>
            <a:ext cx="889000" cy="114300"/>
          </a:xfrm>
          <a:prstGeom prst="rect">
            <a:avLst/>
          </a:prstGeom>
        </p:spPr>
      </p:pic>
      <p:pic>
        <p:nvPicPr>
          <p:cNvPr id="435" name="Picture 434" descr="image.png"/>
          <p:cNvPicPr>
            <a:picLocks noChangeAspect="1"/>
          </p:cNvPicPr>
          <p:nvPr/>
        </p:nvPicPr>
        <p:blipFill>
          <a:blip r:embed="rId9"/>
          <a:stretch>
            <a:fillRect/>
          </a:stretch>
        </p:blipFill>
        <p:spPr>
          <a:xfrm>
            <a:off x="3474100" y="4208344"/>
            <a:ext cx="431800" cy="431800"/>
          </a:xfrm>
          <a:prstGeom prst="rect">
            <a:avLst/>
          </a:prstGeom>
        </p:spPr>
      </p:pic>
      <p:pic>
        <p:nvPicPr>
          <p:cNvPr id="436" name="Picture 435" descr="image.png"/>
          <p:cNvPicPr>
            <a:picLocks noChangeAspect="1"/>
          </p:cNvPicPr>
          <p:nvPr/>
        </p:nvPicPr>
        <p:blipFill>
          <a:blip r:embed="rId10"/>
          <a:stretch>
            <a:fillRect/>
          </a:stretch>
        </p:blipFill>
        <p:spPr>
          <a:xfrm>
            <a:off x="4446150" y="4208344"/>
            <a:ext cx="647700" cy="431800"/>
          </a:xfrm>
          <a:prstGeom prst="rect">
            <a:avLst/>
          </a:prstGeom>
        </p:spPr>
      </p:pic>
      <p:pic>
        <p:nvPicPr>
          <p:cNvPr id="437" name="Picture 436" descr="image.png"/>
          <p:cNvPicPr>
            <a:picLocks noChangeAspect="1"/>
          </p:cNvPicPr>
          <p:nvPr/>
        </p:nvPicPr>
        <p:blipFill>
          <a:blip r:embed="rId11"/>
          <a:stretch>
            <a:fillRect/>
          </a:stretch>
        </p:blipFill>
        <p:spPr>
          <a:xfrm>
            <a:off x="1314100" y="5648344"/>
            <a:ext cx="431800" cy="431800"/>
          </a:xfrm>
          <a:prstGeom prst="rect">
            <a:avLst/>
          </a:prstGeom>
        </p:spPr>
      </p:pic>
      <p:pic>
        <p:nvPicPr>
          <p:cNvPr id="438" name="Picture 437" descr="image.png"/>
          <p:cNvPicPr>
            <a:picLocks noChangeAspect="1"/>
          </p:cNvPicPr>
          <p:nvPr/>
        </p:nvPicPr>
        <p:blipFill>
          <a:blip r:embed="rId12"/>
          <a:stretch>
            <a:fillRect/>
          </a:stretch>
        </p:blipFill>
        <p:spPr>
          <a:xfrm>
            <a:off x="7317600" y="4307844"/>
            <a:ext cx="304800" cy="304800"/>
          </a:xfrm>
          <a:prstGeom prst="rect">
            <a:avLst/>
          </a:prstGeom>
        </p:spPr>
      </p:pic>
      <p:pic>
        <p:nvPicPr>
          <p:cNvPr id="439" name="Picture 438" descr="image.png"/>
          <p:cNvPicPr>
            <a:picLocks noChangeAspect="1"/>
          </p:cNvPicPr>
          <p:nvPr/>
        </p:nvPicPr>
        <p:blipFill>
          <a:blip r:embed="rId13"/>
          <a:stretch>
            <a:fillRect/>
          </a:stretch>
        </p:blipFill>
        <p:spPr>
          <a:xfrm>
            <a:off x="7089000" y="5648344"/>
            <a:ext cx="762000" cy="431800"/>
          </a:xfrm>
          <a:prstGeom prst="rect">
            <a:avLst/>
          </a:prstGeom>
        </p:spPr>
      </p:pic>
      <p:pic>
        <p:nvPicPr>
          <p:cNvPr id="440" name="Picture 439" descr="image.png"/>
          <p:cNvPicPr>
            <a:picLocks noChangeAspect="1"/>
          </p:cNvPicPr>
          <p:nvPr/>
        </p:nvPicPr>
        <p:blipFill>
          <a:blip r:embed="rId14"/>
          <a:stretch>
            <a:fillRect/>
          </a:stretch>
        </p:blipFill>
        <p:spPr>
          <a:xfrm>
            <a:off x="8334100" y="5648344"/>
            <a:ext cx="431800" cy="431800"/>
          </a:xfrm>
          <a:prstGeom prst="rect">
            <a:avLst/>
          </a:prstGeom>
        </p:spPr>
      </p:pic>
      <p:pic>
        <p:nvPicPr>
          <p:cNvPr id="441" name="Picture 440" descr="image.png"/>
          <p:cNvPicPr>
            <a:picLocks noChangeAspect="1"/>
          </p:cNvPicPr>
          <p:nvPr/>
        </p:nvPicPr>
        <p:blipFill>
          <a:blip r:embed="rId15"/>
          <a:stretch>
            <a:fillRect/>
          </a:stretch>
        </p:blipFill>
        <p:spPr>
          <a:xfrm>
            <a:off x="9414100" y="5648344"/>
            <a:ext cx="431800" cy="431800"/>
          </a:xfrm>
          <a:prstGeom prst="rect">
            <a:avLst/>
          </a:prstGeom>
        </p:spPr>
      </p:pic>
      <p:pic>
        <p:nvPicPr>
          <p:cNvPr id="442" name="Picture 441" descr="image.png"/>
          <p:cNvPicPr>
            <a:picLocks noChangeAspect="1"/>
          </p:cNvPicPr>
          <p:nvPr/>
        </p:nvPicPr>
        <p:blipFill>
          <a:blip r:embed="rId16"/>
          <a:stretch>
            <a:fillRect/>
          </a:stretch>
        </p:blipFill>
        <p:spPr>
          <a:xfrm>
            <a:off x="10494100" y="5648344"/>
            <a:ext cx="431800" cy="431800"/>
          </a:xfrm>
          <a:prstGeom prst="rect">
            <a:avLst/>
          </a:prstGeom>
        </p:spPr>
      </p:pic>
    </p:spTree>
  </p:cSld>
  <p:clrMapOvr>
    <a:masterClrMapping/>
  </p:clrMapOvr>
</p:sld>
</file>

<file path=ppt/slides/slide8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120" name="Rectangle 119">
            <a:extLst>
              <a:ext uri="{FF2B5EF4-FFF2-40B4-BE49-F238E27FC236}">
                <a16:creationId xmlns:a16="http://schemas.microsoft.com/office/drawing/2014/main" id="{C5798EA6-D514-E341-9CEB-A9E370C7DAFA}"/>
              </a:ext>
            </a:extLst>
          </p:cNvPr>
          <p:cNvSpPr/>
          <p:nvPr/>
        </p:nvSpPr>
        <p:spPr>
          <a:xfrm>
            <a:off x="540000" y="122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27" name="Rectangle 326">
            <a:extLst>
              <a:ext uri="{FF2B5EF4-FFF2-40B4-BE49-F238E27FC236}">
                <a16:creationId xmlns:a16="http://schemas.microsoft.com/office/drawing/2014/main" id="{A510CED0-F60F-824A-AB15-DF81138B8C8D}"/>
              </a:ext>
            </a:extLst>
          </p:cNvPr>
          <p:cNvSpPr/>
          <p:nvPr/>
        </p:nvSpPr>
        <p:spPr>
          <a:xfrm>
            <a:off x="540000" y="932244"/>
            <a:ext cx="3979373" cy="28467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Oil &amp; Gas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28" name="Rectangle 327">
            <a:extLst>
              <a:ext uri="{FF2B5EF4-FFF2-40B4-BE49-F238E27FC236}">
                <a16:creationId xmlns:a16="http://schemas.microsoft.com/office/drawing/2014/main" id="{534013FD-23EB-FC40-84BD-ECD3AC40F2E8}"/>
              </a:ext>
            </a:extLst>
          </p:cNvPr>
          <p:cNvSpPr/>
          <p:nvPr/>
        </p:nvSpPr>
        <p:spPr>
          <a:xfrm>
            <a:off x="108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29" name="Rectangle 328">
            <a:extLst>
              <a:ext uri="{FF2B5EF4-FFF2-40B4-BE49-F238E27FC236}">
                <a16:creationId xmlns:a16="http://schemas.microsoft.com/office/drawing/2014/main" id="{1A972B6D-83CE-5C48-9E1E-970714163E58}"/>
              </a:ext>
            </a:extLst>
          </p:cNvPr>
          <p:cNvSpPr/>
          <p:nvPr/>
        </p:nvSpPr>
        <p:spPr>
          <a:xfrm>
            <a:off x="216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0" name="Rectangle 329">
            <a:extLst>
              <a:ext uri="{FF2B5EF4-FFF2-40B4-BE49-F238E27FC236}">
                <a16:creationId xmlns:a16="http://schemas.microsoft.com/office/drawing/2014/main" id="{6189BDA0-E66D-D94E-B3EA-356A296BB266}"/>
              </a:ext>
            </a:extLst>
          </p:cNvPr>
          <p:cNvSpPr/>
          <p:nvPr/>
        </p:nvSpPr>
        <p:spPr>
          <a:xfrm>
            <a:off x="324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1" name="Rectangle 330">
            <a:extLst>
              <a:ext uri="{FF2B5EF4-FFF2-40B4-BE49-F238E27FC236}">
                <a16:creationId xmlns:a16="http://schemas.microsoft.com/office/drawing/2014/main" id="{6E9B4549-4A25-EF49-A5A8-D8122C13A94F}"/>
              </a:ext>
            </a:extLst>
          </p:cNvPr>
          <p:cNvSpPr/>
          <p:nvPr/>
        </p:nvSpPr>
        <p:spPr>
          <a:xfrm>
            <a:off x="432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2" name="Rectangle 331">
            <a:extLst>
              <a:ext uri="{FF2B5EF4-FFF2-40B4-BE49-F238E27FC236}">
                <a16:creationId xmlns:a16="http://schemas.microsoft.com/office/drawing/2014/main" id="{41CF8503-E60B-7248-80E2-882DADB31D4E}"/>
              </a:ext>
            </a:extLst>
          </p:cNvPr>
          <p:cNvSpPr/>
          <p:nvPr/>
        </p:nvSpPr>
        <p:spPr>
          <a:xfrm>
            <a:off x="108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PLAXIS 2D</a:t>
            </a:r>
            <a:endParaRPr lang="en-IN" sz="1200" dirty="0">
              <a:solidFill>
                <a:srgbClr val="000000"/>
              </a:solidFill>
              <a:latin typeface="Calibri" panose="020F0502020204030204" pitchFamily="34" charset="0"/>
              <a:cs typeface="Calibri" panose="020F0502020204030204" pitchFamily="34" charset="0"/>
            </a:endParaRPr>
          </a:p>
        </p:txBody>
      </p:sp>
      <p:sp>
        <p:nvSpPr>
          <p:cNvPr id="334" name="Rectangle 333">
            <a:extLst>
              <a:ext uri="{FF2B5EF4-FFF2-40B4-BE49-F238E27FC236}">
                <a16:creationId xmlns:a16="http://schemas.microsoft.com/office/drawing/2014/main" id="{142EFFBC-78F5-E04C-A3F4-27991A4CD8B2}"/>
              </a:ext>
            </a:extLst>
          </p:cNvPr>
          <p:cNvSpPr/>
          <p:nvPr/>
        </p:nvSpPr>
        <p:spPr>
          <a:xfrm>
            <a:off x="216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Rosemount</a:t>
            </a:r>
            <a:endParaRPr lang="en-IN" sz="1200" dirty="0">
              <a:solidFill>
                <a:srgbClr val="000000"/>
              </a:solidFill>
              <a:latin typeface="Calibri" panose="020F0502020204030204" pitchFamily="34" charset="0"/>
              <a:cs typeface="Calibri" panose="020F0502020204030204" pitchFamily="34" charset="0"/>
            </a:endParaRPr>
          </a:p>
        </p:txBody>
      </p:sp>
      <p:sp>
        <p:nvSpPr>
          <p:cNvPr id="335" name="Rectangle 334">
            <a:extLst>
              <a:ext uri="{FF2B5EF4-FFF2-40B4-BE49-F238E27FC236}">
                <a16:creationId xmlns:a16="http://schemas.microsoft.com/office/drawing/2014/main" id="{AC6427D4-B010-E340-B463-11299F6BFDFB}"/>
              </a:ext>
            </a:extLst>
          </p:cNvPr>
          <p:cNvSpPr/>
          <p:nvPr/>
        </p:nvSpPr>
        <p:spPr>
          <a:xfrm>
            <a:off x="324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WinCC</a:t>
            </a:r>
            <a:endParaRPr lang="en-IN" sz="1200" dirty="0">
              <a:solidFill>
                <a:srgbClr val="000000"/>
              </a:solidFill>
              <a:latin typeface="Calibri" panose="020F0502020204030204" pitchFamily="34" charset="0"/>
              <a:cs typeface="Calibri" panose="020F0502020204030204" pitchFamily="34" charset="0"/>
            </a:endParaRPr>
          </a:p>
        </p:txBody>
      </p:sp>
      <p:sp>
        <p:nvSpPr>
          <p:cNvPr id="336" name="Rectangle 335">
            <a:extLst>
              <a:ext uri="{FF2B5EF4-FFF2-40B4-BE49-F238E27FC236}">
                <a16:creationId xmlns:a16="http://schemas.microsoft.com/office/drawing/2014/main" id="{772A3FE4-5227-8340-BB3B-087E807294FC}"/>
              </a:ext>
            </a:extLst>
          </p:cNvPr>
          <p:cNvSpPr/>
          <p:nvPr/>
        </p:nvSpPr>
        <p:spPr>
          <a:xfrm>
            <a:off x="432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AVEVA Engineering</a:t>
            </a:r>
            <a:endParaRPr lang="en-IN" sz="1200" dirty="0">
              <a:solidFill>
                <a:srgbClr val="000000"/>
              </a:solidFill>
              <a:latin typeface="Calibri" panose="020F0502020204030204" pitchFamily="34" charset="0"/>
              <a:cs typeface="Calibri" panose="020F0502020204030204" pitchFamily="34" charset="0"/>
            </a:endParaRPr>
          </a:p>
        </p:txBody>
      </p:sp>
      <p:sp>
        <p:nvSpPr>
          <p:cNvPr id="337" name="Rectangle 336">
            <a:extLst>
              <a:ext uri="{FF2B5EF4-FFF2-40B4-BE49-F238E27FC236}">
                <a16:creationId xmlns:a16="http://schemas.microsoft.com/office/drawing/2014/main" id="{1E7F8645-68FC-7042-A1BB-79BBC802C914}"/>
              </a:ext>
            </a:extLst>
          </p:cNvPr>
          <p:cNvSpPr/>
          <p:nvPr/>
        </p:nvSpPr>
        <p:spPr>
          <a:xfrm>
            <a:off x="6480000" y="122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38" name="Rectangle 337">
            <a:extLst>
              <a:ext uri="{FF2B5EF4-FFF2-40B4-BE49-F238E27FC236}">
                <a16:creationId xmlns:a16="http://schemas.microsoft.com/office/drawing/2014/main" id="{635CF71F-ADA5-3A4C-A5F3-2CEA2429105B}"/>
              </a:ext>
            </a:extLst>
          </p:cNvPr>
          <p:cNvSpPr/>
          <p:nvPr/>
        </p:nvSpPr>
        <p:spPr>
          <a:xfrm>
            <a:off x="6480000" y="932244"/>
            <a:ext cx="3951439" cy="289891"/>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Operating Systems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39" name="Rectangle 338">
            <a:extLst>
              <a:ext uri="{FF2B5EF4-FFF2-40B4-BE49-F238E27FC236}">
                <a16:creationId xmlns:a16="http://schemas.microsoft.com/office/drawing/2014/main" id="{6DEEA485-C073-BC4D-B734-E6744C9FEB29}"/>
              </a:ext>
            </a:extLst>
          </p:cNvPr>
          <p:cNvSpPr/>
          <p:nvPr/>
        </p:nvSpPr>
        <p:spPr>
          <a:xfrm>
            <a:off x="702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0" name="Rectangle 339">
            <a:extLst>
              <a:ext uri="{FF2B5EF4-FFF2-40B4-BE49-F238E27FC236}">
                <a16:creationId xmlns:a16="http://schemas.microsoft.com/office/drawing/2014/main" id="{FD1178C9-2C8A-9F40-861D-88F6FA657AC1}"/>
              </a:ext>
            </a:extLst>
          </p:cNvPr>
          <p:cNvSpPr/>
          <p:nvPr/>
        </p:nvSpPr>
        <p:spPr>
          <a:xfrm>
            <a:off x="810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1" name="Rectangle 340">
            <a:extLst>
              <a:ext uri="{FF2B5EF4-FFF2-40B4-BE49-F238E27FC236}">
                <a16:creationId xmlns:a16="http://schemas.microsoft.com/office/drawing/2014/main" id="{2411D2A2-E228-5B4D-9A7F-7F3A9AD02496}"/>
              </a:ext>
            </a:extLst>
          </p:cNvPr>
          <p:cNvSpPr/>
          <p:nvPr/>
        </p:nvSpPr>
        <p:spPr>
          <a:xfrm>
            <a:off x="9180000" y="1363801"/>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2" name="Rectangle 341">
            <a:extLst>
              <a:ext uri="{FF2B5EF4-FFF2-40B4-BE49-F238E27FC236}">
                <a16:creationId xmlns:a16="http://schemas.microsoft.com/office/drawing/2014/main" id="{C5AF4C3B-5C68-C54D-B9AB-98BB0DC8BF3E}"/>
              </a:ext>
            </a:extLst>
          </p:cNvPr>
          <p:cNvSpPr/>
          <p:nvPr/>
        </p:nvSpPr>
        <p:spPr>
          <a:xfrm>
            <a:off x="1026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3" name="Rectangle 342">
            <a:extLst>
              <a:ext uri="{FF2B5EF4-FFF2-40B4-BE49-F238E27FC236}">
                <a16:creationId xmlns:a16="http://schemas.microsoft.com/office/drawing/2014/main" id="{5ADACDA2-29CD-F44B-B10B-EA12D92B58FA}"/>
              </a:ext>
            </a:extLst>
          </p:cNvPr>
          <p:cNvSpPr/>
          <p:nvPr/>
        </p:nvSpPr>
        <p:spPr>
          <a:xfrm>
            <a:off x="702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Linux</a:t>
            </a:r>
            <a:endParaRPr lang="en-IN" sz="1200" dirty="0">
              <a:solidFill>
                <a:srgbClr val="000000"/>
              </a:solidFill>
              <a:latin typeface="Calibri" panose="020F0502020204030204" pitchFamily="34" charset="0"/>
              <a:cs typeface="Calibri" panose="020F0502020204030204" pitchFamily="34" charset="0"/>
            </a:endParaRPr>
          </a:p>
        </p:txBody>
      </p:sp>
      <p:sp>
        <p:nvSpPr>
          <p:cNvPr id="344" name="Rectangle 343">
            <a:extLst>
              <a:ext uri="{FF2B5EF4-FFF2-40B4-BE49-F238E27FC236}">
                <a16:creationId xmlns:a16="http://schemas.microsoft.com/office/drawing/2014/main" id="{41BF053D-A510-2C4E-BAA6-7AEE920EB8B7}"/>
              </a:ext>
            </a:extLst>
          </p:cNvPr>
          <p:cNvSpPr/>
          <p:nvPr/>
        </p:nvSpPr>
        <p:spPr>
          <a:xfrm>
            <a:off x="810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Windows 10</a:t>
            </a:r>
            <a:endParaRPr lang="en-IN" sz="1200" dirty="0">
              <a:solidFill>
                <a:srgbClr val="000000"/>
              </a:solidFill>
              <a:latin typeface="Calibri" panose="020F0502020204030204" pitchFamily="34" charset="0"/>
              <a:cs typeface="Calibri" panose="020F0502020204030204" pitchFamily="34" charset="0"/>
            </a:endParaRPr>
          </a:p>
        </p:txBody>
      </p:sp>
      <p:sp>
        <p:nvSpPr>
          <p:cNvPr id="345" name="Rectangle 344">
            <a:extLst>
              <a:ext uri="{FF2B5EF4-FFF2-40B4-BE49-F238E27FC236}">
                <a16:creationId xmlns:a16="http://schemas.microsoft.com/office/drawing/2014/main" id="{47B10763-8EB4-D547-9891-3559BA12515C}"/>
              </a:ext>
            </a:extLst>
          </p:cNvPr>
          <p:cNvSpPr/>
          <p:nvPr/>
        </p:nvSpPr>
        <p:spPr>
          <a:xfrm>
            <a:off x="918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Windows Server</a:t>
            </a:r>
            <a:endParaRPr lang="en-IN" sz="1200" dirty="0">
              <a:solidFill>
                <a:srgbClr val="000000"/>
              </a:solidFill>
              <a:latin typeface="Calibri" panose="020F0502020204030204" pitchFamily="34" charset="0"/>
              <a:cs typeface="Calibri" panose="020F0502020204030204" pitchFamily="34" charset="0"/>
            </a:endParaRPr>
          </a:p>
        </p:txBody>
      </p:sp>
      <p:sp>
        <p:nvSpPr>
          <p:cNvPr id="346" name="Rectangle 345">
            <a:extLst>
              <a:ext uri="{FF2B5EF4-FFF2-40B4-BE49-F238E27FC236}">
                <a16:creationId xmlns:a16="http://schemas.microsoft.com/office/drawing/2014/main" id="{FCAFD7D4-72BF-2044-9BE5-F58A6AEC833F}"/>
              </a:ext>
            </a:extLst>
          </p:cNvPr>
          <p:cNvSpPr/>
          <p:nvPr/>
        </p:nvSpPr>
        <p:spPr>
          <a:xfrm>
            <a:off x="1026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Apple iOS</a:t>
            </a:r>
            <a:endParaRPr lang="en-IN" sz="1200" dirty="0">
              <a:solidFill>
                <a:srgbClr val="000000"/>
              </a:solidFill>
              <a:latin typeface="Calibri" panose="020F0502020204030204" pitchFamily="34" charset="0"/>
              <a:cs typeface="Calibri" panose="020F0502020204030204" pitchFamily="34" charset="0"/>
            </a:endParaRPr>
          </a:p>
        </p:txBody>
      </p:sp>
      <p:sp>
        <p:nvSpPr>
          <p:cNvPr id="347" name="Rectangle 346">
            <a:extLst>
              <a:ext uri="{FF2B5EF4-FFF2-40B4-BE49-F238E27FC236}">
                <a16:creationId xmlns:a16="http://schemas.microsoft.com/office/drawing/2014/main" id="{CCC6558E-394B-8A45-B3F1-FDD924461CCA}"/>
              </a:ext>
            </a:extLst>
          </p:cNvPr>
          <p:cNvSpPr/>
          <p:nvPr/>
        </p:nvSpPr>
        <p:spPr>
          <a:xfrm>
            <a:off x="540000" y="262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48" name="Rectangle 347">
            <a:extLst>
              <a:ext uri="{FF2B5EF4-FFF2-40B4-BE49-F238E27FC236}">
                <a16:creationId xmlns:a16="http://schemas.microsoft.com/office/drawing/2014/main" id="{1D4AEE03-79E8-4A42-B8E7-CA0B098DC257}"/>
              </a:ext>
            </a:extLst>
          </p:cNvPr>
          <p:cNvSpPr/>
          <p:nvPr/>
        </p:nvSpPr>
        <p:spPr>
          <a:xfrm>
            <a:off x="540000" y="2372244"/>
            <a:ext cx="3978909" cy="29858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Payment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49" name="Rectangle 348">
            <a:extLst>
              <a:ext uri="{FF2B5EF4-FFF2-40B4-BE49-F238E27FC236}">
                <a16:creationId xmlns:a16="http://schemas.microsoft.com/office/drawing/2014/main" id="{A620D3DE-FB32-E449-A005-F16DD2B8B358}"/>
              </a:ext>
            </a:extLst>
          </p:cNvPr>
          <p:cNvSpPr/>
          <p:nvPr/>
        </p:nvSpPr>
        <p:spPr>
          <a:xfrm>
            <a:off x="1080000" y="276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0" name="Rectangle 349">
            <a:extLst>
              <a:ext uri="{FF2B5EF4-FFF2-40B4-BE49-F238E27FC236}">
                <a16:creationId xmlns:a16="http://schemas.microsoft.com/office/drawing/2014/main" id="{B9443C98-DAEF-9340-A5F0-D6A1F03CE8D5}"/>
              </a:ext>
            </a:extLst>
          </p:cNvPr>
          <p:cNvSpPr/>
          <p:nvPr/>
        </p:nvSpPr>
        <p:spPr>
          <a:xfrm>
            <a:off x="2160000" y="2768244"/>
            <a:ext cx="985979" cy="42626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51" name="Rectangle 350">
            <a:extLst>
              <a:ext uri="{FF2B5EF4-FFF2-40B4-BE49-F238E27FC236}">
                <a16:creationId xmlns:a16="http://schemas.microsoft.com/office/drawing/2014/main" id="{B7C09363-D242-B34B-AF59-6358FD000611}"/>
              </a:ext>
            </a:extLst>
          </p:cNvPr>
          <p:cNvSpPr/>
          <p:nvPr/>
        </p:nvSpPr>
        <p:spPr>
          <a:xfrm>
            <a:off x="3240000" y="2768244"/>
            <a:ext cx="985979" cy="440988"/>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52" name="Rectangle 351">
            <a:extLst>
              <a:ext uri="{FF2B5EF4-FFF2-40B4-BE49-F238E27FC236}">
                <a16:creationId xmlns:a16="http://schemas.microsoft.com/office/drawing/2014/main" id="{BC8D63F7-BCD8-DB4B-8AC8-073B6CC31B52}"/>
              </a:ext>
            </a:extLst>
          </p:cNvPr>
          <p:cNvSpPr/>
          <p:nvPr/>
        </p:nvSpPr>
        <p:spPr>
          <a:xfrm>
            <a:off x="4320000" y="276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dirty="0" b="0" u="none" i="0">
                <a:solidFill>
                  <a:srgbClr val="000000"/>
                </a:solidFill>
                <a:latin typeface="Arial"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53" name="Rectangle 352">
            <a:extLst>
              <a:ext uri="{FF2B5EF4-FFF2-40B4-BE49-F238E27FC236}">
                <a16:creationId xmlns:a16="http://schemas.microsoft.com/office/drawing/2014/main" id="{44A4AF2C-63BF-0446-9E74-B9073743E181}"/>
              </a:ext>
            </a:extLst>
          </p:cNvPr>
          <p:cNvSpPr/>
          <p:nvPr/>
        </p:nvSpPr>
        <p:spPr>
          <a:xfrm>
            <a:off x="108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American Express</a:t>
            </a:r>
            <a:endParaRPr lang="en-IN" sz="1200" dirty="0">
              <a:solidFill>
                <a:srgbClr val="000000"/>
              </a:solidFill>
              <a:latin typeface="Calibri" panose="020F0502020204030204" pitchFamily="34" charset="0"/>
              <a:cs typeface="Calibri" panose="020F0502020204030204" pitchFamily="34" charset="0"/>
            </a:endParaRPr>
          </a:p>
        </p:txBody>
      </p:sp>
      <p:sp>
        <p:nvSpPr>
          <p:cNvPr id="354" name="Rectangle 353">
            <a:extLst>
              <a:ext uri="{FF2B5EF4-FFF2-40B4-BE49-F238E27FC236}">
                <a16:creationId xmlns:a16="http://schemas.microsoft.com/office/drawing/2014/main" id="{64F49D7A-F943-1645-A87F-25A25AC74325}"/>
              </a:ext>
            </a:extLst>
          </p:cNvPr>
          <p:cNvSpPr/>
          <p:nvPr/>
        </p:nvSpPr>
        <p:spPr>
          <a:xfrm>
            <a:off x="216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55" name="Rectangle 354">
            <a:extLst>
              <a:ext uri="{FF2B5EF4-FFF2-40B4-BE49-F238E27FC236}">
                <a16:creationId xmlns:a16="http://schemas.microsoft.com/office/drawing/2014/main" id="{4A941CDB-4076-1049-B2AE-104CCF38E133}"/>
              </a:ext>
            </a:extLst>
          </p:cNvPr>
          <p:cNvSpPr/>
          <p:nvPr/>
        </p:nvSpPr>
        <p:spPr>
          <a:xfrm>
            <a:off x="324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56" name="Rectangle 355">
            <a:extLst>
              <a:ext uri="{FF2B5EF4-FFF2-40B4-BE49-F238E27FC236}">
                <a16:creationId xmlns:a16="http://schemas.microsoft.com/office/drawing/2014/main" id="{11E113D1-BA47-3941-AB2A-1A7CA13023B7}"/>
              </a:ext>
            </a:extLst>
          </p:cNvPr>
          <p:cNvSpPr/>
          <p:nvPr/>
        </p:nvSpPr>
        <p:spPr>
          <a:xfrm>
            <a:off x="432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
            </a:r>
            <a:endParaRPr lang="en-IN" sz="1200" dirty="0">
              <a:solidFill>
                <a:srgbClr val="000000"/>
              </a:solidFill>
              <a:latin typeface="Calibri" panose="020F0502020204030204" pitchFamily="34" charset="0"/>
              <a:cs typeface="Calibri" panose="020F0502020204030204" pitchFamily="34" charset="0"/>
            </a:endParaRPr>
          </a:p>
        </p:txBody>
      </p:sp>
      <p:sp>
        <p:nvSpPr>
          <p:cNvPr id="357" name="Rectangle 356">
            <a:extLst>
              <a:ext uri="{FF2B5EF4-FFF2-40B4-BE49-F238E27FC236}">
                <a16:creationId xmlns:a16="http://schemas.microsoft.com/office/drawing/2014/main" id="{4A6A05BF-2603-D148-88F7-56DFE6398922}"/>
              </a:ext>
            </a:extLst>
          </p:cNvPr>
          <p:cNvSpPr/>
          <p:nvPr/>
        </p:nvSpPr>
        <p:spPr>
          <a:xfrm>
            <a:off x="6480000" y="266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 name="Rectangle 357">
            <a:extLst>
              <a:ext uri="{FF2B5EF4-FFF2-40B4-BE49-F238E27FC236}">
                <a16:creationId xmlns:a16="http://schemas.microsoft.com/office/drawing/2014/main" id="{A98749C0-391E-1647-9544-1E82DBD5AB78}"/>
              </a:ext>
            </a:extLst>
          </p:cNvPr>
          <p:cNvSpPr/>
          <p:nvPr/>
        </p:nvSpPr>
        <p:spPr>
          <a:xfrm>
            <a:off x="6480000" y="2372244"/>
            <a:ext cx="3951439" cy="29858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Procurement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59" name="Rectangle 358">
            <a:extLst>
              <a:ext uri="{FF2B5EF4-FFF2-40B4-BE49-F238E27FC236}">
                <a16:creationId xmlns:a16="http://schemas.microsoft.com/office/drawing/2014/main" id="{71BBD3BD-22DE-934D-A1F1-305B01817213}"/>
              </a:ext>
            </a:extLst>
          </p:cNvPr>
          <p:cNvSpPr/>
          <p:nvPr/>
        </p:nvSpPr>
        <p:spPr>
          <a:xfrm>
            <a:off x="702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0" name="Rectangle 359">
            <a:extLst>
              <a:ext uri="{FF2B5EF4-FFF2-40B4-BE49-F238E27FC236}">
                <a16:creationId xmlns:a16="http://schemas.microsoft.com/office/drawing/2014/main" id="{8DC95886-A4C5-CF41-A4BA-AAE73E90F4DC}"/>
              </a:ext>
            </a:extLst>
          </p:cNvPr>
          <p:cNvSpPr/>
          <p:nvPr/>
        </p:nvSpPr>
        <p:spPr>
          <a:xfrm>
            <a:off x="810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1" name="Rectangle 360">
            <a:extLst>
              <a:ext uri="{FF2B5EF4-FFF2-40B4-BE49-F238E27FC236}">
                <a16:creationId xmlns:a16="http://schemas.microsoft.com/office/drawing/2014/main" id="{DA5079EF-74B7-3D4E-BF8F-949C0E048569}"/>
              </a:ext>
            </a:extLst>
          </p:cNvPr>
          <p:cNvSpPr/>
          <p:nvPr/>
        </p:nvSpPr>
        <p:spPr>
          <a:xfrm>
            <a:off x="918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2" name="Rectangle 361">
            <a:extLst>
              <a:ext uri="{FF2B5EF4-FFF2-40B4-BE49-F238E27FC236}">
                <a16:creationId xmlns:a16="http://schemas.microsoft.com/office/drawing/2014/main" id="{F37D80B1-15C5-6849-98F4-8D204757A701}"/>
              </a:ext>
            </a:extLst>
          </p:cNvPr>
          <p:cNvSpPr/>
          <p:nvPr/>
        </p:nvSpPr>
        <p:spPr>
          <a:xfrm>
            <a:off x="1026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3" name="Rectangle 362">
            <a:extLst>
              <a:ext uri="{FF2B5EF4-FFF2-40B4-BE49-F238E27FC236}">
                <a16:creationId xmlns:a16="http://schemas.microsoft.com/office/drawing/2014/main" id="{5BC15E81-E444-8446-87E6-6C50D89E7C3E}"/>
              </a:ext>
            </a:extLst>
          </p:cNvPr>
          <p:cNvSpPr/>
          <p:nvPr/>
        </p:nvSpPr>
        <p:spPr>
          <a:xfrm>
            <a:off x="702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SpendMap</a:t>
            </a:r>
            <a:endParaRPr lang="en-IN" sz="1200" dirty="0">
              <a:solidFill>
                <a:srgbClr val="000000"/>
              </a:solidFill>
              <a:latin typeface="Calibri" panose="020F0502020204030204" pitchFamily="34" charset="0"/>
              <a:cs typeface="Calibri" panose="020F0502020204030204" pitchFamily="34" charset="0"/>
            </a:endParaRPr>
          </a:p>
        </p:txBody>
      </p:sp>
      <p:sp>
        <p:nvSpPr>
          <p:cNvPr id="364" name="Rectangle 363">
            <a:extLst>
              <a:ext uri="{FF2B5EF4-FFF2-40B4-BE49-F238E27FC236}">
                <a16:creationId xmlns:a16="http://schemas.microsoft.com/office/drawing/2014/main" id="{88520211-2EC6-2446-8786-0A5D07A12AB2}"/>
              </a:ext>
            </a:extLst>
          </p:cNvPr>
          <p:cNvSpPr/>
          <p:nvPr/>
        </p:nvSpPr>
        <p:spPr>
          <a:xfrm>
            <a:off x="810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SAP Ariba</a:t>
            </a:r>
            <a:endParaRPr lang="en-IN" sz="1200" dirty="0">
              <a:solidFill>
                <a:srgbClr val="000000"/>
              </a:solidFill>
              <a:latin typeface="Calibri" panose="020F0502020204030204" pitchFamily="34" charset="0"/>
              <a:cs typeface="Calibri" panose="020F0502020204030204" pitchFamily="34" charset="0"/>
            </a:endParaRPr>
          </a:p>
        </p:txBody>
      </p:sp>
      <p:sp>
        <p:nvSpPr>
          <p:cNvPr id="365" name="Rectangle 364">
            <a:extLst>
              <a:ext uri="{FF2B5EF4-FFF2-40B4-BE49-F238E27FC236}">
                <a16:creationId xmlns:a16="http://schemas.microsoft.com/office/drawing/2014/main" id="{C3ECFC49-3B36-D24F-A8DB-21B0B529D304}"/>
              </a:ext>
            </a:extLst>
          </p:cNvPr>
          <p:cNvSpPr/>
          <p:nvPr/>
        </p:nvSpPr>
        <p:spPr>
          <a:xfrm>
            <a:off x="918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SAP Fieldglass</a:t>
            </a:r>
            <a:endParaRPr lang="en-IN" sz="1200" dirty="0">
              <a:solidFill>
                <a:srgbClr val="000000"/>
              </a:solidFill>
              <a:latin typeface="Calibri" panose="020F0502020204030204" pitchFamily="34" charset="0"/>
              <a:cs typeface="Calibri" panose="020F0502020204030204" pitchFamily="34" charset="0"/>
            </a:endParaRPr>
          </a:p>
        </p:txBody>
      </p:sp>
      <p:sp>
        <p:nvSpPr>
          <p:cNvPr id="366" name="Rectangle 365">
            <a:extLst>
              <a:ext uri="{FF2B5EF4-FFF2-40B4-BE49-F238E27FC236}">
                <a16:creationId xmlns:a16="http://schemas.microsoft.com/office/drawing/2014/main" id="{61AC30BE-3FF5-FE42-97B5-B5DDC33E7CD9}"/>
              </a:ext>
            </a:extLst>
          </p:cNvPr>
          <p:cNvSpPr/>
          <p:nvPr/>
        </p:nvSpPr>
        <p:spPr>
          <a:xfrm>
            <a:off x="1026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SAP Supplier Relationship Management</a:t>
            </a:r>
            <a:endParaRPr lang="en-IN" sz="1200" dirty="0">
              <a:solidFill>
                <a:srgbClr val="000000"/>
              </a:solidFill>
              <a:latin typeface="Calibri" panose="020F0502020204030204" pitchFamily="34" charset="0"/>
              <a:cs typeface="Calibri" panose="020F0502020204030204" pitchFamily="34" charset="0"/>
            </a:endParaRPr>
          </a:p>
        </p:txBody>
      </p:sp>
      <p:sp>
        <p:nvSpPr>
          <p:cNvPr id="367" name="Rectangle 366">
            <a:extLst>
              <a:ext uri="{FF2B5EF4-FFF2-40B4-BE49-F238E27FC236}">
                <a16:creationId xmlns:a16="http://schemas.microsoft.com/office/drawing/2014/main" id="{408D72E8-B3C5-1248-90D0-99368FB0BF40}"/>
              </a:ext>
            </a:extLst>
          </p:cNvPr>
          <p:cNvSpPr/>
          <p:nvPr/>
        </p:nvSpPr>
        <p:spPr>
          <a:xfrm>
            <a:off x="540000" y="406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68" name="Rectangle 367">
            <a:extLst>
              <a:ext uri="{FF2B5EF4-FFF2-40B4-BE49-F238E27FC236}">
                <a16:creationId xmlns:a16="http://schemas.microsoft.com/office/drawing/2014/main" id="{39B1BADE-A4E6-E64C-B235-B25C315F1C1C}"/>
              </a:ext>
            </a:extLst>
          </p:cNvPr>
          <p:cNvSpPr/>
          <p:nvPr/>
        </p:nvSpPr>
        <p:spPr>
          <a:xfrm>
            <a:off x="540000" y="3812244"/>
            <a:ext cx="3975117" cy="298896"/>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Productivity &amp; Collaboration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69" name="Rectangle 368">
            <a:extLst>
              <a:ext uri="{FF2B5EF4-FFF2-40B4-BE49-F238E27FC236}">
                <a16:creationId xmlns:a16="http://schemas.microsoft.com/office/drawing/2014/main" id="{9D7AC48C-FA85-1444-904A-0B23CD6D769F}"/>
              </a:ext>
            </a:extLst>
          </p:cNvPr>
          <p:cNvSpPr/>
          <p:nvPr/>
        </p:nvSpPr>
        <p:spPr>
          <a:xfrm>
            <a:off x="108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0" name="Rectangle 369">
            <a:extLst>
              <a:ext uri="{FF2B5EF4-FFF2-40B4-BE49-F238E27FC236}">
                <a16:creationId xmlns:a16="http://schemas.microsoft.com/office/drawing/2014/main" id="{C41C3E55-04C9-5C43-B7A0-595D02010A14}"/>
              </a:ext>
            </a:extLst>
          </p:cNvPr>
          <p:cNvSpPr/>
          <p:nvPr/>
        </p:nvSpPr>
        <p:spPr>
          <a:xfrm>
            <a:off x="216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1" name="Rectangle 370">
            <a:extLst>
              <a:ext uri="{FF2B5EF4-FFF2-40B4-BE49-F238E27FC236}">
                <a16:creationId xmlns:a16="http://schemas.microsoft.com/office/drawing/2014/main" id="{A6EA8A69-919B-0642-A94D-0EE0C1CE4129}"/>
              </a:ext>
            </a:extLst>
          </p:cNvPr>
          <p:cNvSpPr/>
          <p:nvPr/>
        </p:nvSpPr>
        <p:spPr>
          <a:xfrm>
            <a:off x="324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2" name="Rectangle 371">
            <a:extLst>
              <a:ext uri="{FF2B5EF4-FFF2-40B4-BE49-F238E27FC236}">
                <a16:creationId xmlns:a16="http://schemas.microsoft.com/office/drawing/2014/main" id="{7BC17D0A-0237-DD41-8DF0-5260DC18EBFE}"/>
              </a:ext>
            </a:extLst>
          </p:cNvPr>
          <p:cNvSpPr/>
          <p:nvPr/>
        </p:nvSpPr>
        <p:spPr>
          <a:xfrm>
            <a:off x="432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3" name="Rectangle 372">
            <a:extLst>
              <a:ext uri="{FF2B5EF4-FFF2-40B4-BE49-F238E27FC236}">
                <a16:creationId xmlns:a16="http://schemas.microsoft.com/office/drawing/2014/main" id="{82E21894-1F72-1F44-BA8C-3857BA919FAF}"/>
              </a:ext>
            </a:extLst>
          </p:cNvPr>
          <p:cNvSpPr/>
          <p:nvPr/>
        </p:nvSpPr>
        <p:spPr>
          <a:xfrm>
            <a:off x="108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Microsoft SharePoint</a:t>
            </a:r>
            <a:endParaRPr lang="en-IN" sz="1200" dirty="0">
              <a:solidFill>
                <a:srgbClr val="000000"/>
              </a:solidFill>
              <a:latin typeface="Calibri" panose="020F0502020204030204" pitchFamily="34" charset="0"/>
              <a:cs typeface="Calibri" panose="020F0502020204030204" pitchFamily="34" charset="0"/>
            </a:endParaRPr>
          </a:p>
        </p:txBody>
      </p:sp>
      <p:sp>
        <p:nvSpPr>
          <p:cNvPr id="374" name="Rectangle 373">
            <a:extLst>
              <a:ext uri="{FF2B5EF4-FFF2-40B4-BE49-F238E27FC236}">
                <a16:creationId xmlns:a16="http://schemas.microsoft.com/office/drawing/2014/main" id="{60A921DE-B5A2-574B-9F97-118A5B013926}"/>
              </a:ext>
            </a:extLst>
          </p:cNvPr>
          <p:cNvSpPr/>
          <p:nvPr/>
        </p:nvSpPr>
        <p:spPr>
          <a:xfrm>
            <a:off x="216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Microsoft Teams</a:t>
            </a:r>
            <a:endParaRPr lang="en-IN" sz="1200" dirty="0">
              <a:solidFill>
                <a:srgbClr val="000000"/>
              </a:solidFill>
              <a:latin typeface="Calibri" panose="020F0502020204030204" pitchFamily="34" charset="0"/>
              <a:cs typeface="Calibri" panose="020F0502020204030204" pitchFamily="34" charset="0"/>
            </a:endParaRPr>
          </a:p>
        </p:txBody>
      </p:sp>
      <p:sp>
        <p:nvSpPr>
          <p:cNvPr id="375" name="Rectangle 374">
            <a:extLst>
              <a:ext uri="{FF2B5EF4-FFF2-40B4-BE49-F238E27FC236}">
                <a16:creationId xmlns:a16="http://schemas.microsoft.com/office/drawing/2014/main" id="{68F65966-5F7B-2245-A38F-A3B2CA4C462D}"/>
              </a:ext>
            </a:extLst>
          </p:cNvPr>
          <p:cNvSpPr/>
          <p:nvPr/>
        </p:nvSpPr>
        <p:spPr>
          <a:xfrm>
            <a:off x="324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Verizon (ACS)</a:t>
            </a:r>
            <a:endParaRPr lang="en-IN" sz="1200" dirty="0">
              <a:solidFill>
                <a:srgbClr val="000000"/>
              </a:solidFill>
              <a:latin typeface="Calibri" panose="020F0502020204030204" pitchFamily="34" charset="0"/>
              <a:cs typeface="Calibri" panose="020F0502020204030204" pitchFamily="34" charset="0"/>
            </a:endParaRPr>
          </a:p>
        </p:txBody>
      </p:sp>
      <p:sp>
        <p:nvSpPr>
          <p:cNvPr id="376" name="Rectangle 375">
            <a:extLst>
              <a:ext uri="{FF2B5EF4-FFF2-40B4-BE49-F238E27FC236}">
                <a16:creationId xmlns:a16="http://schemas.microsoft.com/office/drawing/2014/main" id="{C87F0FB0-DAD5-154F-8A74-C51FC3806134}"/>
              </a:ext>
            </a:extLst>
          </p:cNvPr>
          <p:cNvSpPr/>
          <p:nvPr/>
        </p:nvSpPr>
        <p:spPr>
          <a:xfrm>
            <a:off x="432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WalkMe</a:t>
            </a:r>
            <a:endParaRPr lang="en-IN" sz="1200" dirty="0">
              <a:solidFill>
                <a:srgbClr val="000000"/>
              </a:solidFill>
              <a:latin typeface="Calibri" panose="020F0502020204030204" pitchFamily="34" charset="0"/>
              <a:cs typeface="Calibri" panose="020F0502020204030204" pitchFamily="34" charset="0"/>
            </a:endParaRPr>
          </a:p>
        </p:txBody>
      </p:sp>
      <p:sp>
        <p:nvSpPr>
          <p:cNvPr id="377" name="Rectangle 376">
            <a:extLst>
              <a:ext uri="{FF2B5EF4-FFF2-40B4-BE49-F238E27FC236}">
                <a16:creationId xmlns:a16="http://schemas.microsoft.com/office/drawing/2014/main" id="{3A2E54CD-F2FD-EC4A-9F3C-3E880964CFD8}"/>
              </a:ext>
            </a:extLst>
          </p:cNvPr>
          <p:cNvSpPr/>
          <p:nvPr/>
        </p:nvSpPr>
        <p:spPr>
          <a:xfrm>
            <a:off x="540000" y="550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78" name="Rectangle 377">
            <a:extLst>
              <a:ext uri="{FF2B5EF4-FFF2-40B4-BE49-F238E27FC236}">
                <a16:creationId xmlns:a16="http://schemas.microsoft.com/office/drawing/2014/main" id="{06015FE7-078A-1543-81D5-5AA9375CF6B2}"/>
              </a:ext>
            </a:extLst>
          </p:cNvPr>
          <p:cNvSpPr/>
          <p:nvPr/>
        </p:nvSpPr>
        <p:spPr>
          <a:xfrm>
            <a:off x="540000" y="5252244"/>
            <a:ext cx="3961430" cy="271129"/>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Programming Language</a:t>
            </a:r>
            <a:endParaRPr lang="en-IN" sz="1200" dirty="0">
              <a:solidFill>
                <a:srgbClr val="005585"/>
              </a:solidFill>
              <a:latin typeface="Calibri" panose="020F0502020204030204" pitchFamily="34" charset="0"/>
              <a:cs typeface="Calibri" panose="020F0502020204030204" pitchFamily="34" charset="0"/>
            </a:endParaRPr>
          </a:p>
        </p:txBody>
      </p:sp>
      <p:sp>
        <p:nvSpPr>
          <p:cNvPr id="379" name="Rectangle 378">
            <a:extLst>
              <a:ext uri="{FF2B5EF4-FFF2-40B4-BE49-F238E27FC236}">
                <a16:creationId xmlns:a16="http://schemas.microsoft.com/office/drawing/2014/main" id="{23BF63F0-938B-E34C-A13D-8F01C5E03EA9}"/>
              </a:ext>
            </a:extLst>
          </p:cNvPr>
          <p:cNvSpPr/>
          <p:nvPr/>
        </p:nvSpPr>
        <p:spPr>
          <a:xfrm>
            <a:off x="108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0" name="Rectangle 379">
            <a:extLst>
              <a:ext uri="{FF2B5EF4-FFF2-40B4-BE49-F238E27FC236}">
                <a16:creationId xmlns:a16="http://schemas.microsoft.com/office/drawing/2014/main" id="{ABC0AA17-43F7-874F-9F24-3F71F2D10A96}"/>
              </a:ext>
            </a:extLst>
          </p:cNvPr>
          <p:cNvSpPr/>
          <p:nvPr/>
        </p:nvSpPr>
        <p:spPr>
          <a:xfrm>
            <a:off x="216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1" name="Rectangle 380">
            <a:extLst>
              <a:ext uri="{FF2B5EF4-FFF2-40B4-BE49-F238E27FC236}">
                <a16:creationId xmlns:a16="http://schemas.microsoft.com/office/drawing/2014/main" id="{FB989382-D446-824E-A95E-3DE6472F635C}"/>
              </a:ext>
            </a:extLst>
          </p:cNvPr>
          <p:cNvSpPr/>
          <p:nvPr/>
        </p:nvSpPr>
        <p:spPr>
          <a:xfrm>
            <a:off x="324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2" name="Rectangle 381">
            <a:extLst>
              <a:ext uri="{FF2B5EF4-FFF2-40B4-BE49-F238E27FC236}">
                <a16:creationId xmlns:a16="http://schemas.microsoft.com/office/drawing/2014/main" id="{E7CC459C-74BD-A444-A614-51ADE02D8A09}"/>
              </a:ext>
            </a:extLst>
          </p:cNvPr>
          <p:cNvSpPr/>
          <p:nvPr/>
        </p:nvSpPr>
        <p:spPr>
          <a:xfrm>
            <a:off x="432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3" name="Rectangle 382">
            <a:extLst>
              <a:ext uri="{FF2B5EF4-FFF2-40B4-BE49-F238E27FC236}">
                <a16:creationId xmlns:a16="http://schemas.microsoft.com/office/drawing/2014/main" id="{C66AFA96-FD08-A142-84D6-938D2DC9EB8C}"/>
              </a:ext>
            </a:extLst>
          </p:cNvPr>
          <p:cNvSpPr/>
          <p:nvPr/>
        </p:nvSpPr>
        <p:spPr>
          <a:xfrm>
            <a:off x="108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Hyper Text Markup Language (HTML)</a:t>
            </a:r>
            <a:endParaRPr lang="en-IN" sz="1200" dirty="0">
              <a:solidFill>
                <a:srgbClr val="000000"/>
              </a:solidFill>
              <a:latin typeface="Calibri" panose="020F0502020204030204" pitchFamily="34" charset="0"/>
              <a:cs typeface="Calibri" panose="020F0502020204030204" pitchFamily="34" charset="0"/>
            </a:endParaRPr>
          </a:p>
        </p:txBody>
      </p:sp>
      <p:sp>
        <p:nvSpPr>
          <p:cNvPr id="384" name="Rectangle 383">
            <a:extLst>
              <a:ext uri="{FF2B5EF4-FFF2-40B4-BE49-F238E27FC236}">
                <a16:creationId xmlns:a16="http://schemas.microsoft.com/office/drawing/2014/main" id="{542A4570-A4A2-954F-964B-5BF60709FA78}"/>
              </a:ext>
            </a:extLst>
          </p:cNvPr>
          <p:cNvSpPr/>
          <p:nvPr/>
        </p:nvSpPr>
        <p:spPr>
          <a:xfrm>
            <a:off x="216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PowerShell</a:t>
            </a:r>
            <a:endParaRPr lang="en-IN" sz="1200" dirty="0">
              <a:solidFill>
                <a:srgbClr val="000000"/>
              </a:solidFill>
              <a:latin typeface="Calibri" panose="020F0502020204030204" pitchFamily="34" charset="0"/>
              <a:cs typeface="Calibri" panose="020F0502020204030204" pitchFamily="34" charset="0"/>
            </a:endParaRPr>
          </a:p>
        </p:txBody>
      </p:sp>
      <p:sp>
        <p:nvSpPr>
          <p:cNvPr id="385" name="Rectangle 384">
            <a:extLst>
              <a:ext uri="{FF2B5EF4-FFF2-40B4-BE49-F238E27FC236}">
                <a16:creationId xmlns:a16="http://schemas.microsoft.com/office/drawing/2014/main" id="{9B376E9D-6EB1-9044-A961-B8CC0866D2A2}"/>
              </a:ext>
            </a:extLst>
          </p:cNvPr>
          <p:cNvSpPr/>
          <p:nvPr/>
        </p:nvSpPr>
        <p:spPr>
          <a:xfrm>
            <a:off x="324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Python (Programming Language)</a:t>
            </a:r>
            <a:endParaRPr lang="en-IN" sz="1200" dirty="0">
              <a:solidFill>
                <a:srgbClr val="000000"/>
              </a:solidFill>
              <a:latin typeface="Calibri" panose="020F0502020204030204" pitchFamily="34" charset="0"/>
              <a:cs typeface="Calibri" panose="020F0502020204030204" pitchFamily="34" charset="0"/>
            </a:endParaRPr>
          </a:p>
        </p:txBody>
      </p:sp>
      <p:sp>
        <p:nvSpPr>
          <p:cNvPr id="386" name="Rectangle 385">
            <a:extLst>
              <a:ext uri="{FF2B5EF4-FFF2-40B4-BE49-F238E27FC236}">
                <a16:creationId xmlns:a16="http://schemas.microsoft.com/office/drawing/2014/main" id="{F90D2397-6E1B-3146-A4D5-266B6B9CCFA7}"/>
              </a:ext>
            </a:extLst>
          </p:cNvPr>
          <p:cNvSpPr/>
          <p:nvPr/>
        </p:nvSpPr>
        <p:spPr>
          <a:xfrm>
            <a:off x="432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Visual Basic for Applications (VBA)</a:t>
            </a:r>
            <a:endParaRPr lang="en-IN" sz="1200" dirty="0">
              <a:solidFill>
                <a:srgbClr val="000000"/>
              </a:solidFill>
              <a:latin typeface="Calibri" panose="020F0502020204030204" pitchFamily="34" charset="0"/>
              <a:cs typeface="Calibri" panose="020F0502020204030204" pitchFamily="34" charset="0"/>
            </a:endParaRPr>
          </a:p>
        </p:txBody>
      </p:sp>
      <p:sp>
        <p:nvSpPr>
          <p:cNvPr id="387" name="Rectangle 386">
            <a:extLst>
              <a:ext uri="{FF2B5EF4-FFF2-40B4-BE49-F238E27FC236}">
                <a16:creationId xmlns:a16="http://schemas.microsoft.com/office/drawing/2014/main" id="{C25E1121-522C-6A40-8D02-0C736FCBA436}"/>
              </a:ext>
            </a:extLst>
          </p:cNvPr>
          <p:cNvSpPr/>
          <p:nvPr/>
        </p:nvSpPr>
        <p:spPr>
          <a:xfrm>
            <a:off x="6480000" y="410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88" name="Rectangle 387">
            <a:extLst>
              <a:ext uri="{FF2B5EF4-FFF2-40B4-BE49-F238E27FC236}">
                <a16:creationId xmlns:a16="http://schemas.microsoft.com/office/drawing/2014/main" id="{F77BBAC3-521B-1844-A374-79402326228F}"/>
              </a:ext>
            </a:extLst>
          </p:cNvPr>
          <p:cNvSpPr/>
          <p:nvPr/>
        </p:nvSpPr>
        <p:spPr>
          <a:xfrm>
            <a:off x="6480000" y="3812244"/>
            <a:ext cx="3923505" cy="315273"/>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Product Lifecycle Management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89" name="Rectangle 388">
            <a:extLst>
              <a:ext uri="{FF2B5EF4-FFF2-40B4-BE49-F238E27FC236}">
                <a16:creationId xmlns:a16="http://schemas.microsoft.com/office/drawing/2014/main" id="{CCBD23E2-C68F-AA41-B386-954D5A30116E}"/>
              </a:ext>
            </a:extLst>
          </p:cNvPr>
          <p:cNvSpPr/>
          <p:nvPr/>
        </p:nvSpPr>
        <p:spPr>
          <a:xfrm>
            <a:off x="702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0" name="Rectangle 389">
            <a:extLst>
              <a:ext uri="{FF2B5EF4-FFF2-40B4-BE49-F238E27FC236}">
                <a16:creationId xmlns:a16="http://schemas.microsoft.com/office/drawing/2014/main" id="{1A7BB21A-54DE-0540-9E45-0B2798C2A65D}"/>
              </a:ext>
            </a:extLst>
          </p:cNvPr>
          <p:cNvSpPr/>
          <p:nvPr/>
        </p:nvSpPr>
        <p:spPr>
          <a:xfrm>
            <a:off x="810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1" name="Rectangle 390">
            <a:extLst>
              <a:ext uri="{FF2B5EF4-FFF2-40B4-BE49-F238E27FC236}">
                <a16:creationId xmlns:a16="http://schemas.microsoft.com/office/drawing/2014/main" id="{83831286-4983-EE48-B3B5-44D530E397B0}"/>
              </a:ext>
            </a:extLst>
          </p:cNvPr>
          <p:cNvSpPr/>
          <p:nvPr/>
        </p:nvSpPr>
        <p:spPr>
          <a:xfrm>
            <a:off x="918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2" name="Rectangle 391">
            <a:extLst>
              <a:ext uri="{FF2B5EF4-FFF2-40B4-BE49-F238E27FC236}">
                <a16:creationId xmlns:a16="http://schemas.microsoft.com/office/drawing/2014/main" id="{E6D204F5-4831-5148-B70F-D1D1B9684683}"/>
              </a:ext>
            </a:extLst>
          </p:cNvPr>
          <p:cNvSpPr/>
          <p:nvPr/>
        </p:nvSpPr>
        <p:spPr>
          <a:xfrm>
            <a:off x="1026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3" name="Rectangle 392">
            <a:extLst>
              <a:ext uri="{FF2B5EF4-FFF2-40B4-BE49-F238E27FC236}">
                <a16:creationId xmlns:a16="http://schemas.microsoft.com/office/drawing/2014/main" id="{04640DF7-4687-054D-BD5C-EB58CAB9741E}"/>
              </a:ext>
            </a:extLst>
          </p:cNvPr>
          <p:cNvSpPr/>
          <p:nvPr/>
        </p:nvSpPr>
        <p:spPr>
          <a:xfrm>
            <a:off x="702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Autodesk Vault</a:t>
            </a:r>
            <a:endParaRPr lang="en-IN" sz="1200" dirty="0">
              <a:solidFill>
                <a:srgbClr val="000000"/>
              </a:solidFill>
              <a:latin typeface="Calibri" panose="020F0502020204030204" pitchFamily="34" charset="0"/>
              <a:cs typeface="Calibri" panose="020F0502020204030204" pitchFamily="34" charset="0"/>
            </a:endParaRPr>
          </a:p>
        </p:txBody>
      </p:sp>
      <p:sp>
        <p:nvSpPr>
          <p:cNvPr id="394" name="Rectangle 393">
            <a:extLst>
              <a:ext uri="{FF2B5EF4-FFF2-40B4-BE49-F238E27FC236}">
                <a16:creationId xmlns:a16="http://schemas.microsoft.com/office/drawing/2014/main" id="{66CA35DF-6000-0340-85A8-C9E864E1164D}"/>
              </a:ext>
            </a:extLst>
          </p:cNvPr>
          <p:cNvSpPr/>
          <p:nvPr/>
        </p:nvSpPr>
        <p:spPr>
          <a:xfrm>
            <a:off x="810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Teamcenter</a:t>
            </a:r>
            <a:endParaRPr lang="en-IN" sz="1200" dirty="0">
              <a:solidFill>
                <a:srgbClr val="000000"/>
              </a:solidFill>
              <a:latin typeface="Calibri" panose="020F0502020204030204" pitchFamily="34" charset="0"/>
              <a:cs typeface="Calibri" panose="020F0502020204030204" pitchFamily="34" charset="0"/>
            </a:endParaRPr>
          </a:p>
        </p:txBody>
      </p:sp>
      <p:sp>
        <p:nvSpPr>
          <p:cNvPr id="395" name="Rectangle 394">
            <a:extLst>
              <a:ext uri="{FF2B5EF4-FFF2-40B4-BE49-F238E27FC236}">
                <a16:creationId xmlns:a16="http://schemas.microsoft.com/office/drawing/2014/main" id="{220ADEEC-6B80-914B-ACDC-583BEFE1DFE2}"/>
              </a:ext>
            </a:extLst>
          </p:cNvPr>
          <p:cNvSpPr/>
          <p:nvPr/>
        </p:nvSpPr>
        <p:spPr>
          <a:xfrm>
            <a:off x="918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Enovia</a:t>
            </a:r>
            <a:endParaRPr lang="en-IN" sz="1200" dirty="0">
              <a:solidFill>
                <a:srgbClr val="000000"/>
              </a:solidFill>
              <a:latin typeface="Calibri" panose="020F0502020204030204" pitchFamily="34" charset="0"/>
              <a:cs typeface="Calibri" panose="020F0502020204030204" pitchFamily="34" charset="0"/>
            </a:endParaRPr>
          </a:p>
        </p:txBody>
      </p:sp>
      <p:sp>
        <p:nvSpPr>
          <p:cNvPr id="396" name="Rectangle 395">
            <a:extLst>
              <a:ext uri="{FF2B5EF4-FFF2-40B4-BE49-F238E27FC236}">
                <a16:creationId xmlns:a16="http://schemas.microsoft.com/office/drawing/2014/main" id="{676F2031-BACD-954B-BC71-3315E7838B32}"/>
              </a:ext>
            </a:extLst>
          </p:cNvPr>
          <p:cNvSpPr/>
          <p:nvPr/>
        </p:nvSpPr>
        <p:spPr>
          <a:xfrm>
            <a:off x="1026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AVEVA E3D Design</a:t>
            </a:r>
            <a:endParaRPr lang="en-IN" sz="1200" dirty="0">
              <a:solidFill>
                <a:srgbClr val="000000"/>
              </a:solidFill>
              <a:latin typeface="Calibri" panose="020F0502020204030204" pitchFamily="34" charset="0"/>
              <a:cs typeface="Calibri" panose="020F0502020204030204" pitchFamily="34" charset="0"/>
            </a:endParaRPr>
          </a:p>
        </p:txBody>
      </p:sp>
      <p:sp>
        <p:nvSpPr>
          <p:cNvPr id="417" name="Rectangle 416">
            <a:extLst>
              <a:ext uri="{FF2B5EF4-FFF2-40B4-BE49-F238E27FC236}">
                <a16:creationId xmlns:a16="http://schemas.microsoft.com/office/drawing/2014/main" id="{4DBF94C4-0B8E-BC4E-AAA6-9DD97DD20C40}"/>
              </a:ext>
            </a:extLst>
          </p:cNvPr>
          <p:cNvSpPr/>
          <p:nvPr/>
        </p:nvSpPr>
        <p:spPr>
          <a:xfrm>
            <a:off x="6480000" y="550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418" name="Rectangle 417">
            <a:extLst>
              <a:ext uri="{FF2B5EF4-FFF2-40B4-BE49-F238E27FC236}">
                <a16:creationId xmlns:a16="http://schemas.microsoft.com/office/drawing/2014/main" id="{DECF1082-C470-CC4C-880A-621CCEB6CF06}"/>
              </a:ext>
            </a:extLst>
          </p:cNvPr>
          <p:cNvSpPr/>
          <p:nvPr/>
        </p:nvSpPr>
        <p:spPr>
          <a:xfrm>
            <a:off x="6480000" y="5252244"/>
            <a:ext cx="3961430" cy="27113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dirty="0" b="0" u="none" i="0">
                <a:solidFill>
                  <a:srgbClr val="005585"/>
                </a:solidFill>
                <a:latin typeface="calibri" panose="020F0502020204030204" pitchFamily="34" charset="0"/>
                <a:cs typeface="Calibri" panose="020F0502020204030204" pitchFamily="34" charset="0"/>
              </a:rPr>
              <a:t>Project Portfolio Management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419" name="Rectangle 418">
            <a:extLst>
              <a:ext uri="{FF2B5EF4-FFF2-40B4-BE49-F238E27FC236}">
                <a16:creationId xmlns:a16="http://schemas.microsoft.com/office/drawing/2014/main" id="{4455ABB6-B381-344A-9C24-0A233B9BC3D3}"/>
              </a:ext>
            </a:extLst>
          </p:cNvPr>
          <p:cNvSpPr/>
          <p:nvPr/>
        </p:nvSpPr>
        <p:spPr>
          <a:xfrm>
            <a:off x="702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0" name="Rectangle 419">
            <a:extLst>
              <a:ext uri="{FF2B5EF4-FFF2-40B4-BE49-F238E27FC236}">
                <a16:creationId xmlns:a16="http://schemas.microsoft.com/office/drawing/2014/main" id="{2A2DC3E8-67D3-AD4C-930D-B9721A740794}"/>
              </a:ext>
            </a:extLst>
          </p:cNvPr>
          <p:cNvSpPr/>
          <p:nvPr/>
        </p:nvSpPr>
        <p:spPr>
          <a:xfrm>
            <a:off x="810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1" name="Rectangle 420">
            <a:extLst>
              <a:ext uri="{FF2B5EF4-FFF2-40B4-BE49-F238E27FC236}">
                <a16:creationId xmlns:a16="http://schemas.microsoft.com/office/drawing/2014/main" id="{5328BA12-C9C5-C348-94A4-25C6780F066B}"/>
              </a:ext>
            </a:extLst>
          </p:cNvPr>
          <p:cNvSpPr/>
          <p:nvPr/>
        </p:nvSpPr>
        <p:spPr>
          <a:xfrm>
            <a:off x="918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2" name="Rectangle 421">
            <a:extLst>
              <a:ext uri="{FF2B5EF4-FFF2-40B4-BE49-F238E27FC236}">
                <a16:creationId xmlns:a16="http://schemas.microsoft.com/office/drawing/2014/main" id="{C7B7DB17-C95E-D24D-BDEB-D355428442B8}"/>
              </a:ext>
            </a:extLst>
          </p:cNvPr>
          <p:cNvSpPr/>
          <p:nvPr/>
        </p:nvSpPr>
        <p:spPr>
          <a:xfrm>
            <a:off x="1026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3" name="Rectangle 422">
            <a:extLst>
              <a:ext uri="{FF2B5EF4-FFF2-40B4-BE49-F238E27FC236}">
                <a16:creationId xmlns:a16="http://schemas.microsoft.com/office/drawing/2014/main" id="{38247720-2D44-C141-AFE7-FB03C51C10E1}"/>
              </a:ext>
            </a:extLst>
          </p:cNvPr>
          <p:cNvSpPr/>
          <p:nvPr/>
        </p:nvSpPr>
        <p:spPr>
          <a:xfrm>
            <a:off x="702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Portfolio Project Manager by Virto</a:t>
            </a:r>
            <a:endParaRPr lang="en-IN" sz="1200" dirty="0">
              <a:solidFill>
                <a:srgbClr val="000000"/>
              </a:solidFill>
              <a:latin typeface="Calibri" panose="020F0502020204030204" pitchFamily="34" charset="0"/>
              <a:cs typeface="Calibri" panose="020F0502020204030204" pitchFamily="34" charset="0"/>
            </a:endParaRPr>
          </a:p>
        </p:txBody>
      </p:sp>
      <p:sp>
        <p:nvSpPr>
          <p:cNvPr id="424" name="Rectangle 423">
            <a:extLst>
              <a:ext uri="{FF2B5EF4-FFF2-40B4-BE49-F238E27FC236}">
                <a16:creationId xmlns:a16="http://schemas.microsoft.com/office/drawing/2014/main" id="{614DC326-3CA0-944B-B661-6790D4F6B733}"/>
              </a:ext>
            </a:extLst>
          </p:cNvPr>
          <p:cNvSpPr/>
          <p:nvPr/>
        </p:nvSpPr>
        <p:spPr>
          <a:xfrm>
            <a:off x="810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Safran Planner</a:t>
            </a:r>
            <a:endParaRPr lang="en-IN" sz="1200" dirty="0">
              <a:solidFill>
                <a:srgbClr val="000000"/>
              </a:solidFill>
              <a:latin typeface="Calibri" panose="020F0502020204030204" pitchFamily="34" charset="0"/>
              <a:cs typeface="Calibri" panose="020F0502020204030204" pitchFamily="34" charset="0"/>
            </a:endParaRPr>
          </a:p>
        </p:txBody>
      </p:sp>
      <p:sp>
        <p:nvSpPr>
          <p:cNvPr id="425" name="Rectangle 424">
            <a:extLst>
              <a:ext uri="{FF2B5EF4-FFF2-40B4-BE49-F238E27FC236}">
                <a16:creationId xmlns:a16="http://schemas.microsoft.com/office/drawing/2014/main" id="{13A44596-301A-4449-86F0-0B0EB15E76E2}"/>
              </a:ext>
            </a:extLst>
          </p:cNvPr>
          <p:cNvSpPr/>
          <p:nvPr/>
        </p:nvSpPr>
        <p:spPr>
          <a:xfrm>
            <a:off x="918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SAP PS</a:t>
            </a:r>
            <a:endParaRPr lang="en-IN" sz="1200" dirty="0">
              <a:solidFill>
                <a:srgbClr val="000000"/>
              </a:solidFill>
              <a:latin typeface="Calibri" panose="020F0502020204030204" pitchFamily="34" charset="0"/>
              <a:cs typeface="Calibri" panose="020F0502020204030204" pitchFamily="34" charset="0"/>
            </a:endParaRPr>
          </a:p>
        </p:txBody>
      </p:sp>
      <p:sp>
        <p:nvSpPr>
          <p:cNvPr id="426" name="Rectangle 425">
            <a:extLst>
              <a:ext uri="{FF2B5EF4-FFF2-40B4-BE49-F238E27FC236}">
                <a16:creationId xmlns:a16="http://schemas.microsoft.com/office/drawing/2014/main" id="{6FE3AD94-D792-DE48-9C6F-FC8D893715F1}"/>
              </a:ext>
            </a:extLst>
          </p:cNvPr>
          <p:cNvSpPr/>
          <p:nvPr/>
        </p:nvSpPr>
        <p:spPr>
          <a:xfrm>
            <a:off x="1026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dirty="0" b="0" u="none" i="0">
                <a:solidFill>
                  <a:srgbClr val="000000"/>
                </a:solidFill>
                <a:latin typeface="Calibri" panose="020B0604020202020204" pitchFamily="34" charset="0"/>
                <a:cs typeface="Arial" panose="020B0604020202020204" pitchFamily="34" charset="0"/>
              </a:rPr>
              <a:t>Oracle Primavera</a:t>
            </a:r>
            <a:endParaRPr lang="en-IN" sz="1200" dirty="0">
              <a:solidFill>
                <a:srgbClr val="000000"/>
              </a:solidFill>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80CBA9F4-4200-900B-F15B-BCA73A75BBFF}"/>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rPr>
              <a:t>Technology Stack</a:t>
            </a:r>
            <a:endPar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endParaRPr>
          </a:p>
        </p:txBody>
      </p:sp>
      <p:sp>
        <p:nvSpPr>
          <p:cNvPr id="5" name="TextBox 4">
            <a:extLst>
              <a:ext uri="{FF2B5EF4-FFF2-40B4-BE49-F238E27FC236}">
                <a16:creationId xmlns:a16="http://schemas.microsoft.com/office/drawing/2014/main" id="{74007F4E-48B5-952B-79D6-DBFDC9D86F55}"/>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The tools listed above are not exhaustive.</a:t>
            </a:r>
          </a:p>
        </p:txBody>
      </p:sp>
      <p:pic>
        <p:nvPicPr>
          <p:cNvPr id="427" name="Picture 426" descr="image.png"/>
          <p:cNvPicPr>
            <a:picLocks noChangeAspect="1"/>
          </p:cNvPicPr>
          <p:nvPr/>
        </p:nvPicPr>
        <p:blipFill>
          <a:blip r:embed="rId2"/>
          <a:stretch>
            <a:fillRect/>
          </a:stretch>
        </p:blipFill>
        <p:spPr>
          <a:xfrm>
            <a:off x="1314100" y="1364344"/>
            <a:ext cx="431800" cy="431800"/>
          </a:xfrm>
          <a:prstGeom prst="rect">
            <a:avLst/>
          </a:prstGeom>
        </p:spPr>
      </p:pic>
      <p:pic>
        <p:nvPicPr>
          <p:cNvPr id="428" name="Picture 427" descr="image.png"/>
          <p:cNvPicPr>
            <a:picLocks noChangeAspect="1"/>
          </p:cNvPicPr>
          <p:nvPr/>
        </p:nvPicPr>
        <p:blipFill>
          <a:blip r:embed="rId3"/>
          <a:stretch>
            <a:fillRect/>
          </a:stretch>
        </p:blipFill>
        <p:spPr>
          <a:xfrm>
            <a:off x="2267100" y="1364344"/>
            <a:ext cx="685800" cy="431800"/>
          </a:xfrm>
          <a:prstGeom prst="rect">
            <a:avLst/>
          </a:prstGeom>
        </p:spPr>
      </p:pic>
      <p:pic>
        <p:nvPicPr>
          <p:cNvPr id="429" name="Picture 428" descr="image.png"/>
          <p:cNvPicPr>
            <a:picLocks noChangeAspect="1"/>
          </p:cNvPicPr>
          <p:nvPr/>
        </p:nvPicPr>
        <p:blipFill>
          <a:blip r:embed="rId4"/>
          <a:stretch>
            <a:fillRect/>
          </a:stretch>
        </p:blipFill>
        <p:spPr>
          <a:xfrm>
            <a:off x="3423300" y="1364344"/>
            <a:ext cx="533400" cy="431800"/>
          </a:xfrm>
          <a:prstGeom prst="rect">
            <a:avLst/>
          </a:prstGeom>
        </p:spPr>
      </p:pic>
      <p:pic>
        <p:nvPicPr>
          <p:cNvPr id="430" name="Picture 429" descr="image.png"/>
          <p:cNvPicPr>
            <a:picLocks noChangeAspect="1"/>
          </p:cNvPicPr>
          <p:nvPr/>
        </p:nvPicPr>
        <p:blipFill>
          <a:blip r:embed="rId5"/>
          <a:stretch>
            <a:fillRect/>
          </a:stretch>
        </p:blipFill>
        <p:spPr>
          <a:xfrm>
            <a:off x="4554100" y="1364344"/>
            <a:ext cx="431800" cy="431800"/>
          </a:xfrm>
          <a:prstGeom prst="rect">
            <a:avLst/>
          </a:prstGeom>
        </p:spPr>
      </p:pic>
      <p:pic>
        <p:nvPicPr>
          <p:cNvPr id="431" name="Picture 430" descr="image.png"/>
          <p:cNvPicPr>
            <a:picLocks noChangeAspect="1"/>
          </p:cNvPicPr>
          <p:nvPr/>
        </p:nvPicPr>
        <p:blipFill>
          <a:blip r:embed="rId6"/>
          <a:stretch>
            <a:fillRect/>
          </a:stretch>
        </p:blipFill>
        <p:spPr>
          <a:xfrm>
            <a:off x="7089000" y="1364344"/>
            <a:ext cx="762000" cy="431800"/>
          </a:xfrm>
          <a:prstGeom prst="rect">
            <a:avLst/>
          </a:prstGeom>
        </p:spPr>
      </p:pic>
      <p:pic>
        <p:nvPicPr>
          <p:cNvPr id="432" name="Picture 431" descr="image.png"/>
          <p:cNvPicPr>
            <a:picLocks noChangeAspect="1"/>
          </p:cNvPicPr>
          <p:nvPr/>
        </p:nvPicPr>
        <p:blipFill>
          <a:blip r:embed="rId7"/>
          <a:stretch>
            <a:fillRect/>
          </a:stretch>
        </p:blipFill>
        <p:spPr>
          <a:xfrm>
            <a:off x="8130900" y="1364344"/>
            <a:ext cx="838200" cy="431800"/>
          </a:xfrm>
          <a:prstGeom prst="rect">
            <a:avLst/>
          </a:prstGeom>
        </p:spPr>
      </p:pic>
      <p:pic>
        <p:nvPicPr>
          <p:cNvPr id="433" name="Picture 432" descr="image.png"/>
          <p:cNvPicPr>
            <a:picLocks noChangeAspect="1"/>
          </p:cNvPicPr>
          <p:nvPr/>
        </p:nvPicPr>
        <p:blipFill>
          <a:blip r:embed="rId8"/>
          <a:stretch>
            <a:fillRect/>
          </a:stretch>
        </p:blipFill>
        <p:spPr>
          <a:xfrm>
            <a:off x="9185500" y="1370251"/>
            <a:ext cx="889000" cy="419100"/>
          </a:xfrm>
          <a:prstGeom prst="rect">
            <a:avLst/>
          </a:prstGeom>
        </p:spPr>
      </p:pic>
      <p:pic>
        <p:nvPicPr>
          <p:cNvPr id="434" name="Picture 433" descr="image.png"/>
          <p:cNvPicPr>
            <a:picLocks noChangeAspect="1"/>
          </p:cNvPicPr>
          <p:nvPr/>
        </p:nvPicPr>
        <p:blipFill>
          <a:blip r:embed="rId9"/>
          <a:stretch>
            <a:fillRect/>
          </a:stretch>
        </p:blipFill>
        <p:spPr>
          <a:xfrm>
            <a:off x="10303600" y="1364344"/>
            <a:ext cx="812800" cy="431800"/>
          </a:xfrm>
          <a:prstGeom prst="rect">
            <a:avLst/>
          </a:prstGeom>
        </p:spPr>
      </p:pic>
      <p:pic>
        <p:nvPicPr>
          <p:cNvPr id="435" name="Picture 434" descr="image.png"/>
          <p:cNvPicPr>
            <a:picLocks noChangeAspect="1"/>
          </p:cNvPicPr>
          <p:nvPr/>
        </p:nvPicPr>
        <p:blipFill>
          <a:blip r:embed="rId10"/>
          <a:stretch>
            <a:fillRect/>
          </a:stretch>
        </p:blipFill>
        <p:spPr>
          <a:xfrm>
            <a:off x="1244250" y="2768344"/>
            <a:ext cx="571500" cy="431800"/>
          </a:xfrm>
          <a:prstGeom prst="rect">
            <a:avLst/>
          </a:prstGeom>
        </p:spPr>
      </p:pic>
      <p:pic>
        <p:nvPicPr>
          <p:cNvPr id="436" name="Picture 435" descr="image.png"/>
          <p:cNvPicPr>
            <a:picLocks noChangeAspect="1"/>
          </p:cNvPicPr>
          <p:nvPr/>
        </p:nvPicPr>
        <p:blipFill>
          <a:blip r:embed="rId11"/>
          <a:stretch>
            <a:fillRect/>
          </a:stretch>
        </p:blipFill>
        <p:spPr>
          <a:xfrm>
            <a:off x="7025500" y="2912294"/>
            <a:ext cx="889000" cy="215900"/>
          </a:xfrm>
          <a:prstGeom prst="rect">
            <a:avLst/>
          </a:prstGeom>
        </p:spPr>
      </p:pic>
      <p:pic>
        <p:nvPicPr>
          <p:cNvPr id="437" name="Picture 436" descr="image.png"/>
          <p:cNvPicPr>
            <a:picLocks noChangeAspect="1"/>
          </p:cNvPicPr>
          <p:nvPr/>
        </p:nvPicPr>
        <p:blipFill>
          <a:blip r:embed="rId12"/>
          <a:stretch>
            <a:fillRect/>
          </a:stretch>
        </p:blipFill>
        <p:spPr>
          <a:xfrm>
            <a:off x="8105500" y="2937694"/>
            <a:ext cx="889000" cy="165100"/>
          </a:xfrm>
          <a:prstGeom prst="rect">
            <a:avLst/>
          </a:prstGeom>
        </p:spPr>
      </p:pic>
      <p:pic>
        <p:nvPicPr>
          <p:cNvPr id="438" name="Picture 437" descr="image.png"/>
          <p:cNvPicPr>
            <a:picLocks noChangeAspect="1"/>
          </p:cNvPicPr>
          <p:nvPr/>
        </p:nvPicPr>
        <p:blipFill>
          <a:blip r:embed="rId13"/>
          <a:stretch>
            <a:fillRect/>
          </a:stretch>
        </p:blipFill>
        <p:spPr>
          <a:xfrm>
            <a:off x="9414100" y="2804344"/>
            <a:ext cx="431800" cy="431800"/>
          </a:xfrm>
          <a:prstGeom prst="rect">
            <a:avLst/>
          </a:prstGeom>
        </p:spPr>
      </p:pic>
      <p:pic>
        <p:nvPicPr>
          <p:cNvPr id="439" name="Picture 438" descr="image.png"/>
          <p:cNvPicPr>
            <a:picLocks noChangeAspect="1"/>
          </p:cNvPicPr>
          <p:nvPr/>
        </p:nvPicPr>
        <p:blipFill>
          <a:blip r:embed="rId14"/>
          <a:stretch>
            <a:fillRect/>
          </a:stretch>
        </p:blipFill>
        <p:spPr>
          <a:xfrm>
            <a:off x="10494100" y="2804344"/>
            <a:ext cx="431800" cy="431800"/>
          </a:xfrm>
          <a:prstGeom prst="rect">
            <a:avLst/>
          </a:prstGeom>
        </p:spPr>
      </p:pic>
      <p:pic>
        <p:nvPicPr>
          <p:cNvPr id="440" name="Picture 439" descr="image.png"/>
          <p:cNvPicPr>
            <a:picLocks noChangeAspect="1"/>
          </p:cNvPicPr>
          <p:nvPr/>
        </p:nvPicPr>
        <p:blipFill>
          <a:blip r:embed="rId15"/>
          <a:stretch>
            <a:fillRect/>
          </a:stretch>
        </p:blipFill>
        <p:spPr>
          <a:xfrm>
            <a:off x="1307750" y="4208344"/>
            <a:ext cx="444500" cy="431800"/>
          </a:xfrm>
          <a:prstGeom prst="rect">
            <a:avLst/>
          </a:prstGeom>
        </p:spPr>
      </p:pic>
      <p:pic>
        <p:nvPicPr>
          <p:cNvPr id="441" name="Picture 440" descr="image.png"/>
          <p:cNvPicPr>
            <a:picLocks noChangeAspect="1"/>
          </p:cNvPicPr>
          <p:nvPr/>
        </p:nvPicPr>
        <p:blipFill>
          <a:blip r:embed="rId16"/>
          <a:stretch>
            <a:fillRect/>
          </a:stretch>
        </p:blipFill>
        <p:spPr>
          <a:xfrm>
            <a:off x="2394100" y="4208344"/>
            <a:ext cx="431800" cy="431800"/>
          </a:xfrm>
          <a:prstGeom prst="rect">
            <a:avLst/>
          </a:prstGeom>
        </p:spPr>
      </p:pic>
      <p:pic>
        <p:nvPicPr>
          <p:cNvPr id="442" name="Picture 441" descr="image.png"/>
          <p:cNvPicPr>
            <a:picLocks noChangeAspect="1"/>
          </p:cNvPicPr>
          <p:nvPr/>
        </p:nvPicPr>
        <p:blipFill>
          <a:blip r:embed="rId17"/>
          <a:stretch>
            <a:fillRect/>
          </a:stretch>
        </p:blipFill>
        <p:spPr>
          <a:xfrm>
            <a:off x="3474100" y="4208344"/>
            <a:ext cx="431800" cy="431800"/>
          </a:xfrm>
          <a:prstGeom prst="rect">
            <a:avLst/>
          </a:prstGeom>
        </p:spPr>
      </p:pic>
      <p:pic>
        <p:nvPicPr>
          <p:cNvPr id="443" name="Picture 442" descr="image.png"/>
          <p:cNvPicPr>
            <a:picLocks noChangeAspect="1"/>
          </p:cNvPicPr>
          <p:nvPr/>
        </p:nvPicPr>
        <p:blipFill>
          <a:blip r:embed="rId18"/>
          <a:stretch>
            <a:fillRect/>
          </a:stretch>
        </p:blipFill>
        <p:spPr>
          <a:xfrm>
            <a:off x="4350900" y="4208344"/>
            <a:ext cx="838200" cy="431800"/>
          </a:xfrm>
          <a:prstGeom prst="rect">
            <a:avLst/>
          </a:prstGeom>
        </p:spPr>
      </p:pic>
      <p:pic>
        <p:nvPicPr>
          <p:cNvPr id="444" name="Picture 443" descr="image.png"/>
          <p:cNvPicPr>
            <a:picLocks noChangeAspect="1"/>
          </p:cNvPicPr>
          <p:nvPr/>
        </p:nvPicPr>
        <p:blipFill>
          <a:blip r:embed="rId19"/>
          <a:stretch>
            <a:fillRect/>
          </a:stretch>
        </p:blipFill>
        <p:spPr>
          <a:xfrm>
            <a:off x="1314100" y="5648344"/>
            <a:ext cx="431800" cy="431800"/>
          </a:xfrm>
          <a:prstGeom prst="rect">
            <a:avLst/>
          </a:prstGeom>
        </p:spPr>
      </p:pic>
      <p:pic>
        <p:nvPicPr>
          <p:cNvPr id="445" name="Picture 444" descr="image.png"/>
          <p:cNvPicPr>
            <a:picLocks noChangeAspect="1"/>
          </p:cNvPicPr>
          <p:nvPr/>
        </p:nvPicPr>
        <p:blipFill>
          <a:blip r:embed="rId20"/>
          <a:stretch>
            <a:fillRect/>
          </a:stretch>
        </p:blipFill>
        <p:spPr>
          <a:xfrm>
            <a:off x="2165500" y="5768994"/>
            <a:ext cx="889000" cy="190500"/>
          </a:xfrm>
          <a:prstGeom prst="rect">
            <a:avLst/>
          </a:prstGeom>
        </p:spPr>
      </p:pic>
      <p:pic>
        <p:nvPicPr>
          <p:cNvPr id="446" name="Picture 445" descr="image.png"/>
          <p:cNvPicPr>
            <a:picLocks noChangeAspect="1"/>
          </p:cNvPicPr>
          <p:nvPr/>
        </p:nvPicPr>
        <p:blipFill>
          <a:blip r:embed="rId21"/>
          <a:stretch>
            <a:fillRect/>
          </a:stretch>
        </p:blipFill>
        <p:spPr>
          <a:xfrm>
            <a:off x="3245500" y="5737244"/>
            <a:ext cx="889000" cy="254000"/>
          </a:xfrm>
          <a:prstGeom prst="rect">
            <a:avLst/>
          </a:prstGeom>
        </p:spPr>
      </p:pic>
      <p:pic>
        <p:nvPicPr>
          <p:cNvPr id="447" name="Picture 446" descr="image.png"/>
          <p:cNvPicPr>
            <a:picLocks noChangeAspect="1"/>
          </p:cNvPicPr>
          <p:nvPr/>
        </p:nvPicPr>
        <p:blipFill>
          <a:blip r:embed="rId22"/>
          <a:stretch>
            <a:fillRect/>
          </a:stretch>
        </p:blipFill>
        <p:spPr>
          <a:xfrm>
            <a:off x="4554100" y="5648344"/>
            <a:ext cx="431800" cy="431800"/>
          </a:xfrm>
          <a:prstGeom prst="rect">
            <a:avLst/>
          </a:prstGeom>
        </p:spPr>
      </p:pic>
      <p:pic>
        <p:nvPicPr>
          <p:cNvPr id="448" name="Picture 447" descr="image.png"/>
          <p:cNvPicPr>
            <a:picLocks noChangeAspect="1"/>
          </p:cNvPicPr>
          <p:nvPr/>
        </p:nvPicPr>
        <p:blipFill>
          <a:blip r:embed="rId23"/>
          <a:stretch>
            <a:fillRect/>
          </a:stretch>
        </p:blipFill>
        <p:spPr>
          <a:xfrm>
            <a:off x="7025500" y="4415794"/>
            <a:ext cx="889000" cy="88900"/>
          </a:xfrm>
          <a:prstGeom prst="rect">
            <a:avLst/>
          </a:prstGeom>
        </p:spPr>
      </p:pic>
      <p:pic>
        <p:nvPicPr>
          <p:cNvPr id="449" name="Picture 448" descr="image.png"/>
          <p:cNvPicPr>
            <a:picLocks noChangeAspect="1"/>
          </p:cNvPicPr>
          <p:nvPr/>
        </p:nvPicPr>
        <p:blipFill>
          <a:blip r:embed="rId24"/>
          <a:stretch>
            <a:fillRect/>
          </a:stretch>
        </p:blipFill>
        <p:spPr>
          <a:xfrm>
            <a:off x="8334100" y="4244344"/>
            <a:ext cx="431800" cy="431800"/>
          </a:xfrm>
          <a:prstGeom prst="rect">
            <a:avLst/>
          </a:prstGeom>
        </p:spPr>
      </p:pic>
      <p:pic>
        <p:nvPicPr>
          <p:cNvPr id="450" name="Picture 449" descr="image.png"/>
          <p:cNvPicPr>
            <a:picLocks noChangeAspect="1"/>
          </p:cNvPicPr>
          <p:nvPr/>
        </p:nvPicPr>
        <p:blipFill>
          <a:blip r:embed="rId25"/>
          <a:stretch>
            <a:fillRect/>
          </a:stretch>
        </p:blipFill>
        <p:spPr>
          <a:xfrm>
            <a:off x="9185500" y="4364994"/>
            <a:ext cx="889000" cy="190500"/>
          </a:xfrm>
          <a:prstGeom prst="rect">
            <a:avLst/>
          </a:prstGeom>
        </p:spPr>
      </p:pic>
      <p:pic>
        <p:nvPicPr>
          <p:cNvPr id="451" name="Picture 450" descr="image.png"/>
          <p:cNvPicPr>
            <a:picLocks noChangeAspect="1"/>
          </p:cNvPicPr>
          <p:nvPr/>
        </p:nvPicPr>
        <p:blipFill>
          <a:blip r:embed="rId26"/>
          <a:stretch>
            <a:fillRect/>
          </a:stretch>
        </p:blipFill>
        <p:spPr>
          <a:xfrm>
            <a:off x="10494100" y="4244344"/>
            <a:ext cx="431800" cy="431800"/>
          </a:xfrm>
          <a:prstGeom prst="rect">
            <a:avLst/>
          </a:prstGeom>
        </p:spPr>
      </p:pic>
      <p:pic>
        <p:nvPicPr>
          <p:cNvPr id="452" name="Picture 451" descr="image.png"/>
          <p:cNvPicPr>
            <a:picLocks noChangeAspect="1"/>
          </p:cNvPicPr>
          <p:nvPr/>
        </p:nvPicPr>
        <p:blipFill>
          <a:blip r:embed="rId27"/>
          <a:stretch>
            <a:fillRect/>
          </a:stretch>
        </p:blipFill>
        <p:spPr>
          <a:xfrm>
            <a:off x="7254100" y="5648344"/>
            <a:ext cx="431800" cy="431800"/>
          </a:xfrm>
          <a:prstGeom prst="rect">
            <a:avLst/>
          </a:prstGeom>
        </p:spPr>
      </p:pic>
      <p:pic>
        <p:nvPicPr>
          <p:cNvPr id="453" name="Picture 452" descr="image.png"/>
          <p:cNvPicPr>
            <a:picLocks noChangeAspect="1"/>
          </p:cNvPicPr>
          <p:nvPr/>
        </p:nvPicPr>
        <p:blipFill>
          <a:blip r:embed="rId28"/>
          <a:stretch>
            <a:fillRect/>
          </a:stretch>
        </p:blipFill>
        <p:spPr>
          <a:xfrm>
            <a:off x="8162650" y="5648344"/>
            <a:ext cx="774700" cy="431800"/>
          </a:xfrm>
          <a:prstGeom prst="rect">
            <a:avLst/>
          </a:prstGeom>
        </p:spPr>
      </p:pic>
      <p:pic>
        <p:nvPicPr>
          <p:cNvPr id="454" name="Picture 453" descr="image.png"/>
          <p:cNvPicPr>
            <a:picLocks noChangeAspect="1"/>
          </p:cNvPicPr>
          <p:nvPr/>
        </p:nvPicPr>
        <p:blipFill>
          <a:blip r:embed="rId29"/>
          <a:stretch>
            <a:fillRect/>
          </a:stretch>
        </p:blipFill>
        <p:spPr>
          <a:xfrm>
            <a:off x="9198200" y="5648344"/>
            <a:ext cx="863600" cy="431800"/>
          </a:xfrm>
          <a:prstGeom prst="rect">
            <a:avLst/>
          </a:prstGeom>
        </p:spPr>
      </p:pic>
      <p:pic>
        <p:nvPicPr>
          <p:cNvPr id="455" name="Picture 454" descr="image.png"/>
          <p:cNvPicPr>
            <a:picLocks noChangeAspect="1"/>
          </p:cNvPicPr>
          <p:nvPr/>
        </p:nvPicPr>
        <p:blipFill>
          <a:blip r:embed="rId30"/>
          <a:stretch>
            <a:fillRect/>
          </a:stretch>
        </p:blipFill>
        <p:spPr>
          <a:xfrm>
            <a:off x="10265500" y="5667394"/>
            <a:ext cx="889000" cy="393700"/>
          </a:xfrm>
          <a:prstGeom prst="rect">
            <a:avLst/>
          </a:prstGeom>
        </p:spPr>
      </p:pic>
    </p:spTree>
  </p:cSld>
  <p:clrMapOvr>
    <a:masterClrMapping/>
  </p:clrMapOvr>
</p:sld>
</file>

<file path=ppt/slides/slide8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a:extLst>
              <a:ext uri="{FF2B5EF4-FFF2-40B4-BE49-F238E27FC236}">
                <a16:creationId xmlns:a16="http://schemas.microsoft.com/office/drawing/2014/main" id="{470B3A9B-C979-8A66-0D83-6B610E42164F}"/>
              </a:ext>
            </a:extLst>
          </p:cNvPr>
          <p:cNvPicPr>
            <a:picLocks noChangeAspect="1"/>
          </p:cNvPicPr>
          <p:nvPr/>
        </p:nvPicPr>
        <p:blipFill rotWithShape="1">
          <a:blip r:embed="rId3"/>
          <a:srcRect l="3576" t="9604" r="11647" b="5153"/>
          <a:stretch/>
        </p:blipFill>
        <p:spPr>
          <a:xfrm>
            <a:off x="0" y="1313198"/>
            <a:ext cx="10131892" cy="5094833"/>
          </a:xfrm>
          <a:prstGeom prst="rect">
            <a:avLst/>
          </a:prstGeom>
        </p:spPr>
      </p:pic>
      <p:sp>
        <p:nvSpPr>
          <p:cNvPr id="4" name="Oval 3">
            <a:extLst>
              <a:ext uri="{FF2B5EF4-FFF2-40B4-BE49-F238E27FC236}">
                <a16:creationId xmlns:a16="http://schemas.microsoft.com/office/drawing/2014/main" id="{076A0231-3431-477E-A951-747F7106EE90}"/>
              </a:ext>
            </a:extLst>
          </p:cNvPr>
          <p:cNvSpPr/>
          <p:nvPr/>
        </p:nvSpPr>
        <p:spPr>
          <a:xfrm>
            <a:off x="5305832" y="2828724"/>
            <a:ext cx="549727" cy="530195"/>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5" name="TextBox 4">
            <a:extLst>
              <a:ext uri="{FF2B5EF4-FFF2-40B4-BE49-F238E27FC236}">
                <a16:creationId xmlns:a16="http://schemas.microsoft.com/office/drawing/2014/main" id="{F335D3FA-98AA-938A-76A9-89024B134134}"/>
              </a:ext>
            </a:extLst>
          </p:cNvPr>
          <p:cNvSpPr txBox="1"/>
          <p:nvPr/>
        </p:nvSpPr>
        <p:spPr>
          <a:xfrm>
            <a:off x="1262492" y="2828724"/>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Americas</a:t>
            </a:r>
          </a:p>
        </p:txBody>
      </p:sp>
      <p:cxnSp>
        <p:nvCxnSpPr>
          <p:cNvPr id="6" name="Connector: Elbow 385">
            <a:extLst>
              <a:ext uri="{FF2B5EF4-FFF2-40B4-BE49-F238E27FC236}">
                <a16:creationId xmlns:a16="http://schemas.microsoft.com/office/drawing/2014/main" id="{B019311E-1E08-0995-B341-4BC866893F8D}"/>
              </a:ext>
            </a:extLst>
          </p:cNvPr>
          <p:cNvCxnSpPr>
            <a:cxnSpLocks/>
            <a:stCxn id="9" idx="6"/>
            <a:endCxn id="46" idx="2"/>
          </p:cNvCxnSpPr>
          <p:nvPr/>
        </p:nvCxnSpPr>
        <p:spPr>
          <a:xfrm>
            <a:off x="2078148" y="3420900"/>
            <a:ext cx="922314" cy="498825"/>
          </a:xfrm>
          <a:prstGeom prst="bentConnector3">
            <a:avLst>
              <a:gd name="adj1" fmla="val 50000"/>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7BBACB1-F888-AAF7-7B39-87CD3ABC27AB}"/>
              </a:ext>
            </a:extLst>
          </p:cNvPr>
          <p:cNvSpPr txBox="1"/>
          <p:nvPr/>
        </p:nvSpPr>
        <p:spPr>
          <a:xfrm>
            <a:off x="4988912" y="3333945"/>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EMEA</a:t>
            </a:r>
          </a:p>
        </p:txBody>
      </p:sp>
      <p:cxnSp>
        <p:nvCxnSpPr>
          <p:cNvPr id="8" name="Connector: Elbow 385">
            <a:extLst>
              <a:ext uri="{FF2B5EF4-FFF2-40B4-BE49-F238E27FC236}">
                <a16:creationId xmlns:a16="http://schemas.microsoft.com/office/drawing/2014/main" id="{1F8B89C4-27DF-DD6E-B61B-D915EE1F720E}"/>
              </a:ext>
            </a:extLst>
          </p:cNvPr>
          <p:cNvCxnSpPr>
            <a:cxnSpLocks/>
            <a:stCxn id="4" idx="0"/>
            <a:endCxn id="25" idx="3"/>
          </p:cNvCxnSpPr>
          <p:nvPr/>
        </p:nvCxnSpPr>
        <p:spPr>
          <a:xfrm rot="16200000" flipV="1">
            <a:off x="4424424" y="1672451"/>
            <a:ext cx="1345592" cy="966953"/>
          </a:xfrm>
          <a:prstGeom prst="bentConnector2">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49248609-32AD-9C75-76FD-B2288258D0EE}"/>
              </a:ext>
            </a:extLst>
          </p:cNvPr>
          <p:cNvSpPr/>
          <p:nvPr/>
        </p:nvSpPr>
        <p:spPr>
          <a:xfrm>
            <a:off x="1538148" y="3150900"/>
            <a:ext cx="540000" cy="540000"/>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11" name="Oval 10">
            <a:extLst>
              <a:ext uri="{FF2B5EF4-FFF2-40B4-BE49-F238E27FC236}">
                <a16:creationId xmlns:a16="http://schemas.microsoft.com/office/drawing/2014/main" id="{9F63808E-BDD2-3D29-1866-A6E8EC929AB4}"/>
              </a:ext>
            </a:extLst>
          </p:cNvPr>
          <p:cNvSpPr/>
          <p:nvPr/>
        </p:nvSpPr>
        <p:spPr>
          <a:xfrm>
            <a:off x="6573563" y="3565373"/>
            <a:ext cx="520248" cy="486621"/>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14" name="Rectangle 13">
            <a:extLst>
              <a:ext uri="{FF2B5EF4-FFF2-40B4-BE49-F238E27FC236}">
                <a16:creationId xmlns:a16="http://schemas.microsoft.com/office/drawing/2014/main" id="{FDF89079-13C8-555A-4A1A-B36B1DB5997D}"/>
              </a:ext>
            </a:extLst>
          </p:cNvPr>
          <p:cNvSpPr/>
          <p:nvPr/>
        </p:nvSpPr>
        <p:spPr>
          <a:xfrm>
            <a:off x="3249188" y="3770633"/>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u="none" i="0">
                <a:solidFill>
                  <a:srgbClr val="FFFFFF"/>
                </a:solidFill>
                <a:latin typeface="Calibiri"/>
              </a:rPr>
              <a:t>20</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16" name="TextBox 15">
            <a:extLst>
              <a:ext uri="{FF2B5EF4-FFF2-40B4-BE49-F238E27FC236}">
                <a16:creationId xmlns:a16="http://schemas.microsoft.com/office/drawing/2014/main" id="{06433A11-E457-D939-D470-09B86EB6673D}"/>
              </a:ext>
            </a:extLst>
          </p:cNvPr>
          <p:cNvSpPr txBox="1"/>
          <p:nvPr/>
        </p:nvSpPr>
        <p:spPr>
          <a:xfrm>
            <a:off x="2893102" y="1670748"/>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a:t>
            </a:r>
            <a:r>
              <a:rPr kumimoji="0" lang="en-US" sz="1200" b="1" i="1" u="none" strike="noStrike" kern="1200" cap="none" spc="0" normalizeH="0" noProof="0" dirty="0">
                <a:ln>
                  <a:noFill/>
                </a:ln>
                <a:solidFill>
                  <a:srgbClr val="D02A00">
                    <a:lumMod val="75000"/>
                  </a:srgbClr>
                </a:solidFill>
                <a:effectLst/>
                <a:uLnTx/>
                <a:uFillTx/>
                <a:latin typeface="Calibiri"/>
              </a:rPr>
              <a:t> </a:t>
            </a:r>
            <a:r>
              <a:rPr kumimoji="0" lang="en-US" sz="1200" b="1" i="1" u="none" strike="noStrike" kern="1200" cap="none" spc="0" normalizeH="0" baseline="0" noProof="0" dirty="0">
                <a:ln>
                  <a:noFill/>
                </a:ln>
                <a:solidFill>
                  <a:srgbClr val="D02A00">
                    <a:lumMod val="75000"/>
                  </a:srgbClr>
                </a:solidFill>
                <a:effectLst/>
                <a:uLnTx/>
                <a:uFillTx/>
                <a:latin typeface="Calibiri"/>
              </a:rPr>
              <a:t>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19" name="TextBox 18">
            <a:extLst>
              <a:ext uri="{FF2B5EF4-FFF2-40B4-BE49-F238E27FC236}">
                <a16:creationId xmlns:a16="http://schemas.microsoft.com/office/drawing/2014/main" id="{331C2717-9C47-5D9A-F5B5-32E49F56D995}"/>
              </a:ext>
            </a:extLst>
          </p:cNvPr>
          <p:cNvSpPr txBox="1"/>
          <p:nvPr/>
        </p:nvSpPr>
        <p:spPr>
          <a:xfrm>
            <a:off x="7574615" y="4190311"/>
            <a:ext cx="133531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 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cxnSp>
        <p:nvCxnSpPr>
          <p:cNvPr id="22" name="Connector: Elbow 385">
            <a:extLst>
              <a:ext uri="{FF2B5EF4-FFF2-40B4-BE49-F238E27FC236}">
                <a16:creationId xmlns:a16="http://schemas.microsoft.com/office/drawing/2014/main" id="{84631ACB-5F52-2F28-9114-C6F71A06D3FE}"/>
              </a:ext>
            </a:extLst>
          </p:cNvPr>
          <p:cNvCxnSpPr>
            <a:cxnSpLocks/>
            <a:stCxn id="11" idx="4"/>
          </p:cNvCxnSpPr>
          <p:nvPr/>
        </p:nvCxnSpPr>
        <p:spPr>
          <a:xfrm rot="5400000" flipH="1" flipV="1">
            <a:off x="7138746" y="3710923"/>
            <a:ext cx="36012" cy="646130"/>
          </a:xfrm>
          <a:prstGeom prst="bentConnector4">
            <a:avLst>
              <a:gd name="adj1" fmla="val -634788"/>
              <a:gd name="adj2" fmla="val 70129"/>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98EF827F-5DA0-917E-3DA2-E0660B6546F5}"/>
              </a:ext>
            </a:extLst>
          </p:cNvPr>
          <p:cNvSpPr/>
          <p:nvPr/>
        </p:nvSpPr>
        <p:spPr>
          <a:xfrm>
            <a:off x="7685141" y="3879095"/>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FFFFFF"/>
                </a:solidFill>
                <a:effectLst/>
                <a:uLnTx/>
                <a:uFillTx/>
                <a:latin typeface="Calibiri"/>
              </a:rPr>
              <a:t>12</a:t>
            </a:r>
          </a:p>
        </p:txBody>
      </p:sp>
      <p:sp>
        <p:nvSpPr>
          <p:cNvPr id="25" name="Rectangle 24">
            <a:extLst>
              <a:ext uri="{FF2B5EF4-FFF2-40B4-BE49-F238E27FC236}">
                <a16:creationId xmlns:a16="http://schemas.microsoft.com/office/drawing/2014/main" id="{156D7044-EF8E-6BD3-1DD6-2C6FF12DB616}"/>
              </a:ext>
            </a:extLst>
          </p:cNvPr>
          <p:cNvSpPr/>
          <p:nvPr/>
        </p:nvSpPr>
        <p:spPr>
          <a:xfrm>
            <a:off x="3294158" y="1346244"/>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u="none" i="0">
                <a:solidFill>
                  <a:srgbClr val="FFFFFF"/>
                </a:solidFill>
                <a:latin typeface="Calibiri"/>
              </a:rPr>
              <a:t>38</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27" name="TextBox 26">
            <a:extLst>
              <a:ext uri="{FF2B5EF4-FFF2-40B4-BE49-F238E27FC236}">
                <a16:creationId xmlns:a16="http://schemas.microsoft.com/office/drawing/2014/main" id="{BCD50A28-DA81-19D0-F16C-572BD8661739}"/>
              </a:ext>
            </a:extLst>
          </p:cNvPr>
          <p:cNvSpPr txBox="1"/>
          <p:nvPr/>
        </p:nvSpPr>
        <p:spPr>
          <a:xfrm>
            <a:off x="2879849" y="4126832"/>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 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30" name="TextBox 29">
            <a:extLst>
              <a:ext uri="{FF2B5EF4-FFF2-40B4-BE49-F238E27FC236}">
                <a16:creationId xmlns:a16="http://schemas.microsoft.com/office/drawing/2014/main" id="{845CE324-01E0-F7D8-E2A3-31B8FB3AAB73}"/>
              </a:ext>
            </a:extLst>
          </p:cNvPr>
          <p:cNvSpPr txBox="1"/>
          <p:nvPr/>
        </p:nvSpPr>
        <p:spPr>
          <a:xfrm>
            <a:off x="6468856" y="3226397"/>
            <a:ext cx="69245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APAC</a:t>
            </a:r>
          </a:p>
        </p:txBody>
      </p:sp>
      <p:sp>
        <p:nvSpPr>
          <p:cNvPr id="33" name="TextBox 32">
            <a:extLst>
              <a:ext uri="{FF2B5EF4-FFF2-40B4-BE49-F238E27FC236}">
                <a16:creationId xmlns:a16="http://schemas.microsoft.com/office/drawing/2014/main" id="{379C2B19-9276-4D7A-8953-BDA9B220812E}"/>
              </a:ext>
            </a:extLst>
          </p:cNvPr>
          <p:cNvSpPr txBox="1"/>
          <p:nvPr/>
        </p:nvSpPr>
        <p:spPr>
          <a:xfrm>
            <a:off x="5182371" y="2970990"/>
            <a:ext cx="796648"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~54.3%</a:t>
            </a:r>
          </a:p>
        </p:txBody>
      </p:sp>
      <p:sp>
        <p:nvSpPr>
          <p:cNvPr id="47" name="Rectangle 46">
            <a:extLst>
              <a:ext uri="{FF2B5EF4-FFF2-40B4-BE49-F238E27FC236}">
                <a16:creationId xmlns:a16="http://schemas.microsoft.com/office/drawing/2014/main" id="{17A2AF8F-D9BA-8FAC-B857-C1B1FADFC418}"/>
              </a:ext>
            </a:extLst>
          </p:cNvPr>
          <p:cNvSpPr/>
          <p:nvPr/>
        </p:nvSpPr>
        <p:spPr>
          <a:xfrm>
            <a:off x="315164" y="922947"/>
            <a:ext cx="11561673" cy="289289"/>
          </a:xfrm>
          <a:prstGeom prst="rect">
            <a:avLst/>
          </a:prstGeom>
          <a:solidFill>
            <a:srgbClr val="2B9D9A"/>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lvl="0" algn="ctr">
              <a:defRPr/>
            </a:pPr>
            <a:r>
              <a:rPr kumimoji="0" lang="en-IN" sz="1200" b="1" i="0" u="none" strike="noStrike" kern="1200" cap="none" spc="0" normalizeH="0" baseline="0" noProof="0" dirty="0">
                <a:ln>
                  <a:noFill/>
                </a:ln>
                <a:solidFill>
                  <a:srgbClr val="FFFFFF"/>
                </a:solidFill>
                <a:effectLst/>
                <a:uLnTx/>
                <a:uFillTx/>
                <a:latin typeface="Calibiri"/>
              </a:rPr>
              <a:t>Global Legal Footprint for TechnipFMC PLC</a:t>
            </a:r>
          </a:p>
        </p:txBody>
      </p:sp>
      <p:sp>
        <p:nvSpPr>
          <p:cNvPr id="46" name="Oval 45">
            <a:extLst>
              <a:ext uri="{FF2B5EF4-FFF2-40B4-BE49-F238E27FC236}">
                <a16:creationId xmlns:a16="http://schemas.microsoft.com/office/drawing/2014/main" id="{BA80D95D-97F1-EF32-500F-3A1914DCBCC1}"/>
              </a:ext>
            </a:extLst>
          </p:cNvPr>
          <p:cNvSpPr/>
          <p:nvPr/>
        </p:nvSpPr>
        <p:spPr>
          <a:xfrm>
            <a:off x="3000462" y="3751425"/>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6</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0" name="Oval 49">
            <a:extLst>
              <a:ext uri="{FF2B5EF4-FFF2-40B4-BE49-F238E27FC236}">
                <a16:creationId xmlns:a16="http://schemas.microsoft.com/office/drawing/2014/main" id="{325D7CAB-F11F-E49F-6E0F-B5E1FD950143}"/>
              </a:ext>
            </a:extLst>
          </p:cNvPr>
          <p:cNvSpPr/>
          <p:nvPr/>
        </p:nvSpPr>
        <p:spPr>
          <a:xfrm>
            <a:off x="3083245" y="1341611"/>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14</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89769070-DBED-D0E4-1B26-BB44B7FD45A7}"/>
              </a:ext>
            </a:extLst>
          </p:cNvPr>
          <p:cNvSpPr/>
          <p:nvPr/>
        </p:nvSpPr>
        <p:spPr>
          <a:xfrm>
            <a:off x="7489410" y="3853712"/>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7</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7" name="TextBox 56">
            <a:extLst>
              <a:ext uri="{FF2B5EF4-FFF2-40B4-BE49-F238E27FC236}">
                <a16:creationId xmlns:a16="http://schemas.microsoft.com/office/drawing/2014/main" id="{3374E447-17B0-312E-14B3-9F999AD89A28}"/>
              </a:ext>
            </a:extLst>
          </p:cNvPr>
          <p:cNvSpPr txBox="1"/>
          <p:nvPr/>
        </p:nvSpPr>
        <p:spPr>
          <a:xfrm>
            <a:off x="2534276" y="2042497"/>
            <a:ext cx="2611309" cy="1622100"/>
          </a:xfrm>
          <a:prstGeom prst="rect">
            <a:avLst/>
          </a:prstGeom>
          <a:noFill/>
        </p:spPr>
        <p:txBody>
          <a:bodyPr wrap="square" rtlCol="0">
            <a:noAutofit/>
          </a:bodyPr>
          <a:lstStyle/>
          <a:p>
            <a:pPr marL="171450" indent="-171450">
              <a:buFont typeface="Arial" panose="020B0604020202020204" pitchFamily="34" charset="0"/>
              <a:buChar char="•"/>
              <a:defRPr/>
            </a:pPr>
            <a:r>
              <a:rPr lang="en-US" sz="1100" dirty="0" b="0" u="none" i="0">
                <a:solidFill>
                  <a:srgbClr val="000000"/>
                </a:solidFill>
                <a:latin typeface="calibri" panose="020F0502020204030204" pitchFamily="34" charset="0"/>
                <a:cs typeface="Calibri" panose="020F0502020204030204" pitchFamily="34" charset="0"/>
              </a:rPr>
              <a:t>Aberdeen, United Kingdom
Paris Area, France
Oslo, Norway
Ostfold, Norway
Buskerud, Norway</a:t>
            </a:r>
            <a:endParaRPr lang="en-IN" sz="1100" dirty="0">
              <a:solidFill>
                <a:srgbClr val="000000"/>
              </a:solidFill>
              <a:latin typeface="Calibri" panose="020F0502020204030204" pitchFamily="34" charset="0"/>
              <a:cs typeface="Calibri" panose="020F0502020204030204" pitchFamily="34" charset="0"/>
            </a:endParaRPr>
          </a:p>
        </p:txBody>
      </p:sp>
      <p:sp>
        <p:nvSpPr>
          <p:cNvPr id="58" name="TextBox 57">
            <a:extLst>
              <a:ext uri="{FF2B5EF4-FFF2-40B4-BE49-F238E27FC236}">
                <a16:creationId xmlns:a16="http://schemas.microsoft.com/office/drawing/2014/main" id="{39833C4D-7848-27A0-C1E7-253FBE0595B9}"/>
              </a:ext>
            </a:extLst>
          </p:cNvPr>
          <p:cNvSpPr txBox="1"/>
          <p:nvPr/>
        </p:nvSpPr>
        <p:spPr>
          <a:xfrm>
            <a:off x="2549757" y="4426467"/>
            <a:ext cx="2573573" cy="1404490"/>
          </a:xfrm>
          <a:prstGeom prst="rect">
            <a:avLst/>
          </a:prstGeom>
          <a:noFill/>
        </p:spPr>
        <p:txBody>
          <a:bodyPr wrap="square" rtlCol="0">
            <a:noAutofit/>
          </a:bodyPr>
          <a:lstStyle/>
          <a:p>
            <a:pPr marL="171450" indent="-171450">
              <a:buFont typeface="Arial" panose="020B0604020202020204" pitchFamily="34" charset="0"/>
              <a:buChar char="•"/>
              <a:defRPr/>
            </a:pPr>
            <a:r>
              <a:rPr lang="en-US" sz="1100" dirty="0" b="0" u="none" i="0">
                <a:solidFill>
                  <a:srgbClr val="000000"/>
                </a:solidFill>
                <a:latin typeface="calibri" panose="020F0502020204030204" pitchFamily="34" charset="0"/>
                <a:cs typeface="Calibri" panose="020F0502020204030204" pitchFamily="34" charset="0"/>
              </a:rPr>
              <a:t>Rio de Janeiro Area, Brazil
Houston, Texas Area, United States
Greater Los Angeles Area, United States
Sao Paulo Area, Brazil
St. John's Area, Canada</a:t>
            </a:r>
            <a:endParaRPr lang="en-IN" sz="1100" dirty="0">
              <a:solidFill>
                <a:srgbClr val="000000"/>
              </a:solidFill>
              <a:latin typeface="Calibri" panose="020F0502020204030204" pitchFamily="34" charset="0"/>
              <a:cs typeface="Calibri" panose="020F0502020204030204" pitchFamily="34" charset="0"/>
            </a:endParaRPr>
          </a:p>
        </p:txBody>
      </p:sp>
      <p:sp>
        <p:nvSpPr>
          <p:cNvPr id="59" name="TextBox 58">
            <a:extLst>
              <a:ext uri="{FF2B5EF4-FFF2-40B4-BE49-F238E27FC236}">
                <a16:creationId xmlns:a16="http://schemas.microsoft.com/office/drawing/2014/main" id="{2091B2C0-F32B-86A5-3381-11B44143D165}"/>
              </a:ext>
            </a:extLst>
          </p:cNvPr>
          <p:cNvSpPr txBox="1"/>
          <p:nvPr/>
        </p:nvSpPr>
        <p:spPr>
          <a:xfrm>
            <a:off x="7137934" y="4526910"/>
            <a:ext cx="2202924" cy="1240306"/>
          </a:xfrm>
          <a:prstGeom prst="rect">
            <a:avLst/>
          </a:prstGeom>
          <a:noFill/>
        </p:spPr>
        <p:txBody>
          <a:bodyPr wrap="square" rtlCol="0">
            <a:noAutofit/>
          </a:bodyPr>
          <a:lstStyle/>
          <a:p>
            <a:pPr marL="171450" indent="-171450">
              <a:buFont typeface="Arial" panose="020B0604020202020204" pitchFamily="34" charset="0"/>
              <a:buChar char="•"/>
              <a:defRPr/>
            </a:pPr>
            <a:r>
              <a:rPr lang="en-US" sz="1100" dirty="0" b="0" u="none" i="0">
                <a:solidFill>
                  <a:srgbClr val="000000"/>
                </a:solidFill>
                <a:latin typeface="calibri" panose="020F0502020204030204" pitchFamily="34" charset="0"/>
                <a:cs typeface="Calibri" panose="020F0502020204030204" pitchFamily="34" charset="0"/>
              </a:rPr>
              <a:t>Singapore
Federal Territory of Kuala Lumpur, Malaysia
National Capital Region, India
Selangor, Malaysia
Shanghai, China</a:t>
            </a:r>
            <a:endParaRPr lang="en-IN" sz="1100" dirty="0">
              <a:solidFill>
                <a:srgbClr val="000000"/>
              </a:solidFill>
              <a:latin typeface="Calibri" panose="020F0502020204030204" pitchFamily="34" charset="0"/>
              <a:cs typeface="Calibri" panose="020F0502020204030204" pitchFamily="34" charset="0"/>
            </a:endParaRPr>
          </a:p>
        </p:txBody>
      </p:sp>
      <p:sp>
        <p:nvSpPr>
          <p:cNvPr id="15" name="Title 1">
            <a:extLst>
              <a:ext uri="{FF2B5EF4-FFF2-40B4-BE49-F238E27FC236}">
                <a16:creationId xmlns:a16="http://schemas.microsoft.com/office/drawing/2014/main" id="{248F6438-249E-7A2A-010D-5E18DF1FC398}"/>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a:defRPr/>
            </a:pPr>
            <a:r>
              <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rPr>
              <a:t>Global Footprint:</a:t>
            </a:r>
          </a:p>
        </p:txBody>
      </p:sp>
      <p:sp>
        <p:nvSpPr>
          <p:cNvPr id="13" name="TextBox 12">
            <a:extLst>
              <a:ext uri="{FF2B5EF4-FFF2-40B4-BE49-F238E27FC236}">
                <a16:creationId xmlns:a16="http://schemas.microsoft.com/office/drawing/2014/main" id="{1B13EF86-08DC-3683-FFC3-0F26EA73486B}"/>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Percentages may not sum to 100%, because of rounding. The above-mentioned focused workloads are not exhaustive. </a:t>
            </a:r>
          </a:p>
        </p:txBody>
      </p:sp>
      <p:sp>
        <p:nvSpPr>
          <p:cNvPr id="35" name="Title 1">
            <a:extLst>
              <a:ext uri="{FF2B5EF4-FFF2-40B4-BE49-F238E27FC236}">
                <a16:creationId xmlns:a16="http://schemas.microsoft.com/office/drawing/2014/main" id="{094EE0B6-3C13-825B-B30D-39C088050D2B}"/>
              </a:ext>
            </a:extLst>
          </p:cNvPr>
          <p:cNvSpPr>
            <a:spLocks noGrp="1"/>
          </p:cNvSpPr>
          <p:nvPr/>
        </p:nvSpPr>
        <p:spPr>
          <a:xfrm>
            <a:off x="1538148" y="23404"/>
            <a:ext cx="8826765"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7F7F7F"/>
                </a:solidFill>
                <a:effectLst/>
                <a:uLnTx/>
                <a:uFillTx/>
                <a:latin typeface="calibri" panose="020F0502020204030204" pitchFamily="34" charset="0"/>
                <a:ea typeface="+mj-ea"/>
                <a:cs typeface="Calibri" panose="020F0502020204030204" pitchFamily="34" charset="0"/>
              </a:rPr>
              <a:t>Legal</a:t>
            </a:r>
          </a:p>
        </p:txBody>
      </p:sp>
      <p:grpSp>
        <p:nvGrpSpPr>
          <p:cNvPr id="44" name="Group 43">
            <a:extLst>
              <a:ext uri="{FF2B5EF4-FFF2-40B4-BE49-F238E27FC236}">
                <a16:creationId xmlns:a16="http://schemas.microsoft.com/office/drawing/2014/main" id="{A737339A-FD63-2728-0F2F-5F3046436F07}"/>
              </a:ext>
            </a:extLst>
          </p:cNvPr>
          <p:cNvGrpSpPr/>
          <p:nvPr/>
        </p:nvGrpSpPr>
        <p:grpSpPr>
          <a:xfrm>
            <a:off x="212035" y="5173070"/>
            <a:ext cx="2073965" cy="1253604"/>
            <a:chOff x="212035" y="5009171"/>
            <a:chExt cx="2073965" cy="1253604"/>
          </a:xfrm>
        </p:grpSpPr>
        <p:sp>
          <p:nvSpPr>
            <p:cNvPr id="45" name="Rectangle 44">
              <a:extLst>
                <a:ext uri="{FF2B5EF4-FFF2-40B4-BE49-F238E27FC236}">
                  <a16:creationId xmlns:a16="http://schemas.microsoft.com/office/drawing/2014/main" id="{37F1161F-E5DC-BB14-1757-8F76962A1683}"/>
                </a:ext>
              </a:extLst>
            </p:cNvPr>
            <p:cNvSpPr/>
            <p:nvPr/>
          </p:nvSpPr>
          <p:spPr>
            <a:xfrm>
              <a:off x="212035" y="5009171"/>
              <a:ext cx="2073965" cy="125360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Calibiri"/>
              </a:endParaRPr>
            </a:p>
          </p:txBody>
        </p:sp>
        <p:sp>
          <p:nvSpPr>
            <p:cNvPr id="48" name="Rectangle 47">
              <a:extLst>
                <a:ext uri="{FF2B5EF4-FFF2-40B4-BE49-F238E27FC236}">
                  <a16:creationId xmlns:a16="http://schemas.microsoft.com/office/drawing/2014/main" id="{11DE2C43-590B-46BC-59F5-DCDEB1C20160}"/>
                </a:ext>
              </a:extLst>
            </p:cNvPr>
            <p:cNvSpPr/>
            <p:nvPr/>
          </p:nvSpPr>
          <p:spPr>
            <a:xfrm>
              <a:off x="803376" y="5460924"/>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Total Workforce </a:t>
              </a:r>
            </a:p>
          </p:txBody>
        </p:sp>
        <p:sp>
          <p:nvSpPr>
            <p:cNvPr id="49" name="Rectangle 48">
              <a:extLst>
                <a:ext uri="{FF2B5EF4-FFF2-40B4-BE49-F238E27FC236}">
                  <a16:creationId xmlns:a16="http://schemas.microsoft.com/office/drawing/2014/main" id="{81F7373D-EFD3-BEA2-6A31-407A4632D83A}"/>
                </a:ext>
              </a:extLst>
            </p:cNvPr>
            <p:cNvSpPr/>
            <p:nvPr/>
          </p:nvSpPr>
          <p:spPr>
            <a:xfrm>
              <a:off x="394594" y="5495884"/>
              <a:ext cx="330894" cy="16999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700" b="1" i="0" u="none" strike="noStrike" kern="1200" cap="none" spc="0" normalizeH="0" baseline="0" noProof="0" dirty="0">
                <a:ln>
                  <a:noFill/>
                </a:ln>
                <a:solidFill>
                  <a:srgbClr val="FFFFFF"/>
                </a:solidFill>
                <a:effectLst/>
                <a:uLnTx/>
                <a:uFillTx/>
                <a:latin typeface="Calibiri"/>
              </a:endParaRPr>
            </a:p>
          </p:txBody>
        </p:sp>
        <p:sp>
          <p:nvSpPr>
            <p:cNvPr id="52" name="Rectangle 51">
              <a:extLst>
                <a:ext uri="{FF2B5EF4-FFF2-40B4-BE49-F238E27FC236}">
                  <a16:creationId xmlns:a16="http://schemas.microsoft.com/office/drawing/2014/main" id="{2DA3306E-43F2-002C-EF6C-38B46F881301}"/>
                </a:ext>
              </a:extLst>
            </p:cNvPr>
            <p:cNvSpPr/>
            <p:nvPr/>
          </p:nvSpPr>
          <p:spPr>
            <a:xfrm>
              <a:off x="798176" y="5813205"/>
              <a:ext cx="1487823" cy="400110"/>
            </a:xfrm>
            <a:prstGeom prst="rect">
              <a:avLst/>
            </a:prstGeom>
          </p:spPr>
          <p:txBody>
            <a:bodyPr wrap="square">
              <a:spAutoFit/>
            </a:bodyPr>
            <a:lstStyle/>
            <a:p>
              <a:pPr defTabSz="913561">
                <a:defRPr/>
              </a:pPr>
              <a:r>
                <a:rPr lang="en-IN" sz="1000" dirty="0">
                  <a:latin typeface="Calibri" panose="020F0502020204030204" pitchFamily="34" charset="0"/>
                  <a:cs typeface="Calibri" panose="020F0502020204030204" pitchFamily="34" charset="0"/>
                </a:rPr>
                <a:t>Regional Workforce Proportion</a:t>
              </a:r>
            </a:p>
          </p:txBody>
        </p:sp>
        <p:sp>
          <p:nvSpPr>
            <p:cNvPr id="53" name="Oval 52">
              <a:extLst>
                <a:ext uri="{FF2B5EF4-FFF2-40B4-BE49-F238E27FC236}">
                  <a16:creationId xmlns:a16="http://schemas.microsoft.com/office/drawing/2014/main" id="{9ECD0804-3758-8982-CED6-6A8008E0BC9D}"/>
                </a:ext>
              </a:extLst>
            </p:cNvPr>
            <p:cNvSpPr/>
            <p:nvPr/>
          </p:nvSpPr>
          <p:spPr>
            <a:xfrm>
              <a:off x="455751" y="5117514"/>
              <a:ext cx="208580" cy="22847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p>
              <a:pPr marL="0" marR="0" lvl="0" indent="0" algn="ctr" defTabSz="913561" rtl="0" eaLnBrk="1" fontAlgn="auto" latinLnBrk="0" hangingPunct="1">
                <a:lnSpc>
                  <a:spcPct val="100000"/>
                </a:lnSpc>
                <a:spcBef>
                  <a:spcPts val="0"/>
                </a:spcBef>
                <a:spcAft>
                  <a:spcPts val="0"/>
                </a:spcAft>
                <a:buClrTx/>
                <a:buSzTx/>
                <a:buFontTx/>
                <a:buNone/>
                <a:tabLst/>
                <a:defRPr/>
              </a:pPr>
              <a:endParaRPr kumimoji="0" lang="en-IN" sz="1050" b="1" i="0" u="none" strike="noStrike" kern="0" cap="none" spc="0" normalizeH="0" baseline="0" noProof="0" dirty="0">
                <a:ln>
                  <a:noFill/>
                </a:ln>
                <a:solidFill>
                  <a:sysClr val="windowText" lastClr="000000"/>
                </a:solidFill>
                <a:effectLst/>
                <a:uLnTx/>
                <a:uFillTx/>
                <a:latin typeface="Calibiri"/>
              </a:endParaRPr>
            </a:p>
          </p:txBody>
        </p:sp>
        <p:sp>
          <p:nvSpPr>
            <p:cNvPr id="55" name="Rectangle 54">
              <a:extLst>
                <a:ext uri="{FF2B5EF4-FFF2-40B4-BE49-F238E27FC236}">
                  <a16:creationId xmlns:a16="http://schemas.microsoft.com/office/drawing/2014/main" id="{5B1E3170-983A-74F7-60E7-39D9ECF016AE}"/>
                </a:ext>
              </a:extLst>
            </p:cNvPr>
            <p:cNvSpPr/>
            <p:nvPr/>
          </p:nvSpPr>
          <p:spPr>
            <a:xfrm>
              <a:off x="803376" y="5108643"/>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No. of Locations</a:t>
              </a:r>
            </a:p>
          </p:txBody>
        </p:sp>
        <p:sp>
          <p:nvSpPr>
            <p:cNvPr id="60" name="Oval 59">
              <a:extLst>
                <a:ext uri="{FF2B5EF4-FFF2-40B4-BE49-F238E27FC236}">
                  <a16:creationId xmlns:a16="http://schemas.microsoft.com/office/drawing/2014/main" id="{69AF5F6B-5A0A-FFF0-9F93-C5D57BA7E646}"/>
                </a:ext>
              </a:extLst>
            </p:cNvPr>
            <p:cNvSpPr/>
            <p:nvPr/>
          </p:nvSpPr>
          <p:spPr>
            <a:xfrm>
              <a:off x="445534" y="5830957"/>
              <a:ext cx="229013" cy="229013"/>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grpSp>
      <p:sp>
        <p:nvSpPr>
          <p:cNvPr id="63" name="Rectangle: Rounded Corners 31">
            <a:extLst>
              <a:ext uri="{FF2B5EF4-FFF2-40B4-BE49-F238E27FC236}">
                <a16:creationId xmlns:a16="http://schemas.microsoft.com/office/drawing/2014/main" id="{A636BBB1-B1C0-600F-5F01-499ED7E64193}"/>
              </a:ext>
            </a:extLst>
          </p:cNvPr>
          <p:cNvSpPr/>
          <p:nvPr/>
        </p:nvSpPr>
        <p:spPr>
          <a:xfrm>
            <a:off x="9399533" y="1951890"/>
            <a:ext cx="2483939" cy="55616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Workforce</a:t>
            </a:r>
          </a:p>
        </p:txBody>
      </p:sp>
      <p:sp>
        <p:nvSpPr>
          <p:cNvPr id="65" name="Rectangle 64">
            <a:extLst>
              <a:ext uri="{FF2B5EF4-FFF2-40B4-BE49-F238E27FC236}">
                <a16:creationId xmlns:a16="http://schemas.microsoft.com/office/drawing/2014/main" id="{3A21A271-D72B-B552-4B81-53E2E7F2C57B}"/>
              </a:ext>
            </a:extLst>
          </p:cNvPr>
          <p:cNvSpPr/>
          <p:nvPr/>
        </p:nvSpPr>
        <p:spPr>
          <a:xfrm>
            <a:off x="9399533" y="1951890"/>
            <a:ext cx="2470931" cy="276999"/>
          </a:xfrm>
          <a:prstGeom prst="rect">
            <a:avLst/>
          </a:prstGeom>
        </p:spPr>
        <p:txBody>
          <a:bodyPr wrap="square">
            <a:spAutoFit/>
          </a:bodyPr>
          <a:lstStyle/>
          <a:p>
            <a:pPr algn="ctr">
              <a:defRPr/>
            </a:pPr>
            <a:r>
              <a:rPr lang="en-US" sz="1200" b="1" dirty="0" u="none" i="0">
                <a:solidFill>
                  <a:srgbClr val="F2F2F2"/>
                </a:solidFill>
                <a:latin typeface="Calibri" panose="020F0502020204030204" pitchFamily="34" charset="0"/>
                <a:cs typeface="Calibri" panose="020F0502020204030204" pitchFamily="34" charset="0"/>
              </a:rPr>
              <a:t>70</a:t>
            </a:r>
            <a:endParaRPr lang="en-IN" sz="1200" b="1" dirty="0">
              <a:solidFill>
                <a:srgbClr val="F2F2F2"/>
              </a:solidFill>
              <a:latin typeface="Calibri" panose="020F0502020204030204" pitchFamily="34" charset="0"/>
              <a:cs typeface="Calibri" panose="020F0502020204030204" pitchFamily="34" charset="0"/>
            </a:endParaRPr>
          </a:p>
        </p:txBody>
      </p:sp>
      <p:sp>
        <p:nvSpPr>
          <p:cNvPr id="66" name="custom_name=&quot;focused_workloads_heading&quot;">
            <a:extLst>
              <a:ext uri="{FF2B5EF4-FFF2-40B4-BE49-F238E27FC236}">
                <a16:creationId xmlns:a16="http://schemas.microsoft.com/office/drawing/2014/main" id="{AC233BDE-8912-4016-2DCC-85010715E8A4}"/>
              </a:ext>
            </a:extLst>
          </p:cNvPr>
          <p:cNvSpPr txBox="1"/>
          <p:nvPr/>
        </p:nvSpPr>
        <p:spPr>
          <a:xfrm>
            <a:off x="9399533" y="2612341"/>
            <a:ext cx="2483939" cy="461665"/>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effectLst/>
                <a:uLnTx/>
                <a:uFillTx/>
                <a:latin typeface="Calibiri"/>
              </a:rPr>
              <a:t>Focused Workloads </a:t>
            </a:r>
            <a:r>
              <a:rPr lang="en-US" sz="1200" b="1" dirty="0">
                <a:latin typeface="Calibiri"/>
              </a:rPr>
              <a:t>for </a:t>
            </a:r>
            <a:r>
              <a:rPr kumimoji="0" lang="en-US" sz="1200" b="1" u="none" strike="noStrike" kern="1200" cap="none" spc="0" normalizeH="0" baseline="0" noProof="0" dirty="0">
                <a:ln>
                  <a:noFill/>
                </a:ln>
                <a:effectLst/>
                <a:uLnTx/>
                <a:uFillTx/>
                <a:latin typeface="Calibiri"/>
              </a:rPr>
              <a:t>Top Locations</a:t>
            </a:r>
            <a:endParaRPr kumimoji="0" lang="en-IN" sz="1200" b="1" u="none" strike="noStrike" kern="1200" cap="none" spc="0" normalizeH="0" baseline="0" noProof="0" dirty="0">
              <a:ln>
                <a:noFill/>
              </a:ln>
              <a:effectLst/>
              <a:uLnTx/>
              <a:uFillTx/>
              <a:latin typeface="Calibiri"/>
            </a:endParaRPr>
          </a:p>
        </p:txBody>
      </p:sp>
      <p:sp>
        <p:nvSpPr>
          <p:cNvPr id="67" name="TextBox 66">
            <a:extLst>
              <a:ext uri="{FF2B5EF4-FFF2-40B4-BE49-F238E27FC236}">
                <a16:creationId xmlns:a16="http://schemas.microsoft.com/office/drawing/2014/main" id="{B71E5EC7-1EB2-FF03-6C9C-7E5475433B81}"/>
              </a:ext>
            </a:extLst>
          </p:cNvPr>
          <p:cNvSpPr txBox="1"/>
          <p:nvPr/>
        </p:nvSpPr>
        <p:spPr>
          <a:xfrm>
            <a:off x="1431971" y="3211664"/>
            <a:ext cx="752354"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~28.6%</a:t>
            </a:r>
          </a:p>
        </p:txBody>
      </p:sp>
      <p:sp>
        <p:nvSpPr>
          <p:cNvPr id="68" name="TextBox 67">
            <a:extLst>
              <a:ext uri="{FF2B5EF4-FFF2-40B4-BE49-F238E27FC236}">
                <a16:creationId xmlns:a16="http://schemas.microsoft.com/office/drawing/2014/main" id="{F40913DC-7E53-D5EE-ED1D-31A8160EBDED}"/>
              </a:ext>
            </a:extLst>
          </p:cNvPr>
          <p:cNvSpPr txBox="1"/>
          <p:nvPr/>
        </p:nvSpPr>
        <p:spPr>
          <a:xfrm>
            <a:off x="6485690" y="3601947"/>
            <a:ext cx="692449"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dirty="0" u="none" i="0">
                <a:solidFill>
                  <a:srgbClr val="FFFFFF"/>
                </a:solidFill>
                <a:latin typeface="Calibiri"/>
              </a:rPr>
              <a:t>~17.1%</a:t>
            </a:r>
            <a:endParaRPr kumimoji="0" lang="en-US" sz="1100" b="1" i="0" u="none" strike="noStrike" kern="1200" cap="none" spc="0" normalizeH="0" baseline="0" noProof="0" dirty="0">
              <a:ln>
                <a:noFill/>
              </a:ln>
              <a:solidFill>
                <a:srgbClr val="FFFFFF"/>
              </a:solidFill>
              <a:effectLst/>
              <a:uLnTx/>
              <a:uFillTx/>
              <a:latin typeface="Calibiri"/>
            </a:endParaRPr>
          </a:p>
        </p:txBody>
      </p:sp>
      <p:sp>
        <p:nvSpPr>
          <p:cNvPr id="3" name="TextBox 2">
            <a:extLst>
              <a:ext uri="{FF2B5EF4-FFF2-40B4-BE49-F238E27FC236}">
                <a16:creationId xmlns:a16="http://schemas.microsoft.com/office/drawing/2014/main" id="{19D50E08-0105-96B2-20C3-5E35E705DFC9}"/>
              </a:ext>
            </a:extLst>
          </p:cNvPr>
          <p:cNvSpPr txBox="1"/>
          <p:nvPr/>
        </p:nvSpPr>
        <p:spPr>
          <a:xfrm>
            <a:off x="9399534" y="3184402"/>
            <a:ext cx="2483938" cy="3384000"/>
          </a:xfrm>
          <a:prstGeom prst="rect">
            <a:avLst/>
          </a:prstGeom>
          <a:noFill/>
          <a:ln>
            <a:noFill/>
          </a:ln>
        </p:spPr>
        <p:txBody>
          <a:bodyPr wrap="square" rtlCol="0">
            <a:noAutofit/>
          </a:bodyPr>
          <a:lstStyle/>
          <a:p>
            <a:pPr>
              <a:defRPr/>
            </a:pPr>
            <a:r>
              <a:rPr sz="1000" b="1" u="none" i="0">
                <a:solidFill>
                  <a:srgbClr val="004DB6"/>
                </a:solidFill>
                <a:latin typeface="calibri"/>
              </a:rPr>
              <a:t>Aberdeen, United Kingdom</a:t>
            </a:r>
            <a:r>
              <a:rPr sz="1000" b="0" u="none" i="0">
                <a:solidFill>
                  <a:srgbClr val="000000"/>
                </a:solidFill>
                <a:latin typeface="calibri"/>
              </a:rPr>
              <a:t>
•  Contract Management &amp; Transaction
•  Litigation</a:t>
            </a:r>
            <a:r>
              <a:rPr sz="1000" b="1" u="none" i="0">
                <a:solidFill>
                  <a:srgbClr val="004DB6"/>
                </a:solidFill>
                <a:latin typeface="calibri"/>
              </a:rPr>
              <a:t>
Rio de Janeiro Area, Brazil</a:t>
            </a:r>
            <a:r>
              <a:rPr sz="1000" b="0" u="none" i="0">
                <a:solidFill>
                  <a:srgbClr val="000000"/>
                </a:solidFill>
                <a:latin typeface="calibri"/>
              </a:rPr>
              <a:t>
•  Contract Management &amp; Transaction
•  Litigation</a:t>
            </a:r>
          </a:p>
        </p:txBody>
      </p:sp>
      <p:sp>
        <p:nvSpPr>
          <p:cNvPr id="17" name="Rectangle: Rounded Corners 20">
            <a:extLst>
              <a:ext uri="{FF2B5EF4-FFF2-40B4-BE49-F238E27FC236}">
                <a16:creationId xmlns:a16="http://schemas.microsoft.com/office/drawing/2014/main" id="{89AF608F-4088-4269-C72A-D837F0E2A336}"/>
              </a:ext>
            </a:extLst>
          </p:cNvPr>
          <p:cNvSpPr/>
          <p:nvPr/>
        </p:nvSpPr>
        <p:spPr>
          <a:xfrm>
            <a:off x="9386526" y="1327648"/>
            <a:ext cx="2483938" cy="56901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a:solidFill>
                  <a:srgbClr val="FFFFFF"/>
                </a:solidFill>
                <a:latin typeface="Calibiri"/>
              </a:rPr>
              <a:t> </a:t>
            </a:r>
            <a:endParaRPr kumimoji="0" lang="en-IN" sz="1100" b="1"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Number of Locations</a:t>
            </a:r>
          </a:p>
        </p:txBody>
      </p:sp>
      <p:sp>
        <p:nvSpPr>
          <p:cNvPr id="64" name="Rectangle 63">
            <a:extLst>
              <a:ext uri="{FF2B5EF4-FFF2-40B4-BE49-F238E27FC236}">
                <a16:creationId xmlns:a16="http://schemas.microsoft.com/office/drawing/2014/main" id="{FDD991B3-57F0-078F-DD26-7375F9020E62}"/>
              </a:ext>
            </a:extLst>
          </p:cNvPr>
          <p:cNvSpPr/>
          <p:nvPr/>
        </p:nvSpPr>
        <p:spPr>
          <a:xfrm>
            <a:off x="9399533" y="1343020"/>
            <a:ext cx="2452999" cy="276999"/>
          </a:xfrm>
          <a:prstGeom prst="rect">
            <a:avLst/>
          </a:prstGeom>
        </p:spPr>
        <p:txBody>
          <a:bodyPr wrap="square">
            <a:spAutoFit/>
          </a:bodyPr>
          <a:lstStyle/>
          <a:p>
            <a:pPr algn="ctr">
              <a:defRPr/>
            </a:pPr>
            <a:r>
              <a:rPr lang="en-US" sz="1200" b="1" dirty="0" u="none" i="0">
                <a:solidFill>
                  <a:srgbClr val="F2F2F2"/>
                </a:solidFill>
                <a:latin typeface="Calibri" panose="020F0502020204030204" pitchFamily="34" charset="0"/>
                <a:cs typeface="Calibri" panose="020F0502020204030204" pitchFamily="34" charset="0"/>
              </a:rPr>
              <a:t>27</a:t>
            </a:r>
            <a:endParaRPr lang="en-IN" sz="1200" b="1" dirty="0">
              <a:solidFill>
                <a:srgbClr val="F2F2F2"/>
              </a:solidFill>
              <a:latin typeface="Calibri" panose="020F0502020204030204" pitchFamily="34" charset="0"/>
              <a:cs typeface="Calibri" panose="020F0502020204030204" pitchFamily="34" charset="0"/>
            </a:endParaRPr>
          </a:p>
        </p:txBody>
      </p:sp>
    </p:spTree>
  </p:cSld>
  <p:clrMapOvr>
    <a:masterClrMapping/>
  </p:clrMapOvr>
</p:sld>
</file>

<file path=ppt/slides/slide8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a:extLst>
              <a:ext uri="{FF2B5EF4-FFF2-40B4-BE49-F238E27FC236}">
                <a16:creationId xmlns:a16="http://schemas.microsoft.com/office/drawing/2014/main" id="{470B3A9B-C979-8A66-0D83-6B610E42164F}"/>
              </a:ext>
            </a:extLst>
          </p:cNvPr>
          <p:cNvPicPr>
            <a:picLocks noChangeAspect="1"/>
          </p:cNvPicPr>
          <p:nvPr/>
        </p:nvPicPr>
        <p:blipFill rotWithShape="1">
          <a:blip r:embed="rId3"/>
          <a:srcRect l="3576" t="9604" r="11647" b="5153"/>
          <a:stretch/>
        </p:blipFill>
        <p:spPr>
          <a:xfrm>
            <a:off x="0" y="1313198"/>
            <a:ext cx="10131892" cy="5094833"/>
          </a:xfrm>
          <a:prstGeom prst="rect">
            <a:avLst/>
          </a:prstGeom>
        </p:spPr>
      </p:pic>
      <p:sp>
        <p:nvSpPr>
          <p:cNvPr id="4" name="Oval 3">
            <a:extLst>
              <a:ext uri="{FF2B5EF4-FFF2-40B4-BE49-F238E27FC236}">
                <a16:creationId xmlns:a16="http://schemas.microsoft.com/office/drawing/2014/main" id="{076A0231-3431-477E-A951-747F7106EE90}"/>
              </a:ext>
            </a:extLst>
          </p:cNvPr>
          <p:cNvSpPr/>
          <p:nvPr/>
        </p:nvSpPr>
        <p:spPr>
          <a:xfrm>
            <a:off x="5305832" y="2828724"/>
            <a:ext cx="549727" cy="530195"/>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5" name="TextBox 4">
            <a:extLst>
              <a:ext uri="{FF2B5EF4-FFF2-40B4-BE49-F238E27FC236}">
                <a16:creationId xmlns:a16="http://schemas.microsoft.com/office/drawing/2014/main" id="{F335D3FA-98AA-938A-76A9-89024B134134}"/>
              </a:ext>
            </a:extLst>
          </p:cNvPr>
          <p:cNvSpPr txBox="1"/>
          <p:nvPr/>
        </p:nvSpPr>
        <p:spPr>
          <a:xfrm>
            <a:off x="1262492" y="2828724"/>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Americas</a:t>
            </a:r>
          </a:p>
        </p:txBody>
      </p:sp>
      <p:cxnSp>
        <p:nvCxnSpPr>
          <p:cNvPr id="6" name="Connector: Elbow 385">
            <a:extLst>
              <a:ext uri="{FF2B5EF4-FFF2-40B4-BE49-F238E27FC236}">
                <a16:creationId xmlns:a16="http://schemas.microsoft.com/office/drawing/2014/main" id="{B019311E-1E08-0995-B341-4BC866893F8D}"/>
              </a:ext>
            </a:extLst>
          </p:cNvPr>
          <p:cNvCxnSpPr>
            <a:cxnSpLocks/>
            <a:stCxn id="9" idx="6"/>
            <a:endCxn id="46" idx="2"/>
          </p:cNvCxnSpPr>
          <p:nvPr/>
        </p:nvCxnSpPr>
        <p:spPr>
          <a:xfrm>
            <a:off x="2078148" y="3420900"/>
            <a:ext cx="922314" cy="498825"/>
          </a:xfrm>
          <a:prstGeom prst="bentConnector3">
            <a:avLst>
              <a:gd name="adj1" fmla="val 50000"/>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7BBACB1-F888-AAF7-7B39-87CD3ABC27AB}"/>
              </a:ext>
            </a:extLst>
          </p:cNvPr>
          <p:cNvSpPr txBox="1"/>
          <p:nvPr/>
        </p:nvSpPr>
        <p:spPr>
          <a:xfrm>
            <a:off x="4988912" y="3333945"/>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EMEA</a:t>
            </a:r>
          </a:p>
        </p:txBody>
      </p:sp>
      <p:cxnSp>
        <p:nvCxnSpPr>
          <p:cNvPr id="8" name="Connector: Elbow 385">
            <a:extLst>
              <a:ext uri="{FF2B5EF4-FFF2-40B4-BE49-F238E27FC236}">
                <a16:creationId xmlns:a16="http://schemas.microsoft.com/office/drawing/2014/main" id="{1F8B89C4-27DF-DD6E-B61B-D915EE1F720E}"/>
              </a:ext>
            </a:extLst>
          </p:cNvPr>
          <p:cNvCxnSpPr>
            <a:cxnSpLocks/>
            <a:stCxn id="4" idx="0"/>
            <a:endCxn id="25" idx="3"/>
          </p:cNvCxnSpPr>
          <p:nvPr/>
        </p:nvCxnSpPr>
        <p:spPr>
          <a:xfrm rot="16200000" flipV="1">
            <a:off x="4424424" y="1672451"/>
            <a:ext cx="1345592" cy="966953"/>
          </a:xfrm>
          <a:prstGeom prst="bentConnector2">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49248609-32AD-9C75-76FD-B2288258D0EE}"/>
              </a:ext>
            </a:extLst>
          </p:cNvPr>
          <p:cNvSpPr/>
          <p:nvPr/>
        </p:nvSpPr>
        <p:spPr>
          <a:xfrm>
            <a:off x="1538148" y="3150900"/>
            <a:ext cx="540000" cy="540000"/>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11" name="Oval 10">
            <a:extLst>
              <a:ext uri="{FF2B5EF4-FFF2-40B4-BE49-F238E27FC236}">
                <a16:creationId xmlns:a16="http://schemas.microsoft.com/office/drawing/2014/main" id="{9F63808E-BDD2-3D29-1866-A6E8EC929AB4}"/>
              </a:ext>
            </a:extLst>
          </p:cNvPr>
          <p:cNvSpPr/>
          <p:nvPr/>
        </p:nvSpPr>
        <p:spPr>
          <a:xfrm>
            <a:off x="6573563" y="3565373"/>
            <a:ext cx="520248" cy="486621"/>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14" name="Rectangle 13">
            <a:extLst>
              <a:ext uri="{FF2B5EF4-FFF2-40B4-BE49-F238E27FC236}">
                <a16:creationId xmlns:a16="http://schemas.microsoft.com/office/drawing/2014/main" id="{FDF89079-13C8-555A-4A1A-B36B1DB5997D}"/>
              </a:ext>
            </a:extLst>
          </p:cNvPr>
          <p:cNvSpPr/>
          <p:nvPr/>
        </p:nvSpPr>
        <p:spPr>
          <a:xfrm>
            <a:off x="3249188" y="3770633"/>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u="none" i="0">
                <a:solidFill>
                  <a:srgbClr val="FFFFFF"/>
                </a:solidFill>
                <a:latin typeface="Calibiri"/>
              </a:rPr>
              <a:t>55</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16" name="TextBox 15">
            <a:extLst>
              <a:ext uri="{FF2B5EF4-FFF2-40B4-BE49-F238E27FC236}">
                <a16:creationId xmlns:a16="http://schemas.microsoft.com/office/drawing/2014/main" id="{06433A11-E457-D939-D470-09B86EB6673D}"/>
              </a:ext>
            </a:extLst>
          </p:cNvPr>
          <p:cNvSpPr txBox="1"/>
          <p:nvPr/>
        </p:nvSpPr>
        <p:spPr>
          <a:xfrm>
            <a:off x="2893102" y="1670748"/>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a:t>
            </a:r>
            <a:r>
              <a:rPr kumimoji="0" lang="en-US" sz="1200" b="1" i="1" u="none" strike="noStrike" kern="1200" cap="none" spc="0" normalizeH="0" noProof="0" dirty="0">
                <a:ln>
                  <a:noFill/>
                </a:ln>
                <a:solidFill>
                  <a:srgbClr val="D02A00">
                    <a:lumMod val="75000"/>
                  </a:srgbClr>
                </a:solidFill>
                <a:effectLst/>
                <a:uLnTx/>
                <a:uFillTx/>
                <a:latin typeface="Calibiri"/>
              </a:rPr>
              <a:t> </a:t>
            </a:r>
            <a:r>
              <a:rPr kumimoji="0" lang="en-US" sz="1200" b="1" i="1" u="none" strike="noStrike" kern="1200" cap="none" spc="0" normalizeH="0" baseline="0" noProof="0" dirty="0">
                <a:ln>
                  <a:noFill/>
                </a:ln>
                <a:solidFill>
                  <a:srgbClr val="D02A00">
                    <a:lumMod val="75000"/>
                  </a:srgbClr>
                </a:solidFill>
                <a:effectLst/>
                <a:uLnTx/>
                <a:uFillTx/>
                <a:latin typeface="Calibiri"/>
              </a:rPr>
              <a:t>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19" name="TextBox 18">
            <a:extLst>
              <a:ext uri="{FF2B5EF4-FFF2-40B4-BE49-F238E27FC236}">
                <a16:creationId xmlns:a16="http://schemas.microsoft.com/office/drawing/2014/main" id="{331C2717-9C47-5D9A-F5B5-32E49F56D995}"/>
              </a:ext>
            </a:extLst>
          </p:cNvPr>
          <p:cNvSpPr txBox="1"/>
          <p:nvPr/>
        </p:nvSpPr>
        <p:spPr>
          <a:xfrm>
            <a:off x="7574615" y="4190311"/>
            <a:ext cx="133531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 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cxnSp>
        <p:nvCxnSpPr>
          <p:cNvPr id="22" name="Connector: Elbow 385">
            <a:extLst>
              <a:ext uri="{FF2B5EF4-FFF2-40B4-BE49-F238E27FC236}">
                <a16:creationId xmlns:a16="http://schemas.microsoft.com/office/drawing/2014/main" id="{84631ACB-5F52-2F28-9114-C6F71A06D3FE}"/>
              </a:ext>
            </a:extLst>
          </p:cNvPr>
          <p:cNvCxnSpPr>
            <a:cxnSpLocks/>
            <a:stCxn id="11" idx="4"/>
          </p:cNvCxnSpPr>
          <p:nvPr/>
        </p:nvCxnSpPr>
        <p:spPr>
          <a:xfrm rot="5400000" flipH="1" flipV="1">
            <a:off x="7138746" y="3710923"/>
            <a:ext cx="36012" cy="646130"/>
          </a:xfrm>
          <a:prstGeom prst="bentConnector4">
            <a:avLst>
              <a:gd name="adj1" fmla="val -634788"/>
              <a:gd name="adj2" fmla="val 70129"/>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98EF827F-5DA0-917E-3DA2-E0660B6546F5}"/>
              </a:ext>
            </a:extLst>
          </p:cNvPr>
          <p:cNvSpPr/>
          <p:nvPr/>
        </p:nvSpPr>
        <p:spPr>
          <a:xfrm>
            <a:off x="7685141" y="3879095"/>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FFFFFF"/>
                </a:solidFill>
                <a:effectLst/>
                <a:uLnTx/>
                <a:uFillTx/>
                <a:latin typeface="Calibiri"/>
              </a:rPr>
              <a:t>40</a:t>
            </a:r>
          </a:p>
        </p:txBody>
      </p:sp>
      <p:sp>
        <p:nvSpPr>
          <p:cNvPr id="25" name="Rectangle 24">
            <a:extLst>
              <a:ext uri="{FF2B5EF4-FFF2-40B4-BE49-F238E27FC236}">
                <a16:creationId xmlns:a16="http://schemas.microsoft.com/office/drawing/2014/main" id="{156D7044-EF8E-6BD3-1DD6-2C6FF12DB616}"/>
              </a:ext>
            </a:extLst>
          </p:cNvPr>
          <p:cNvSpPr/>
          <p:nvPr/>
        </p:nvSpPr>
        <p:spPr>
          <a:xfrm>
            <a:off x="3294158" y="1346244"/>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u="none" i="0">
                <a:solidFill>
                  <a:srgbClr val="FFFFFF"/>
                </a:solidFill>
                <a:latin typeface="Calibiri"/>
              </a:rPr>
              <a:t>60</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27" name="TextBox 26">
            <a:extLst>
              <a:ext uri="{FF2B5EF4-FFF2-40B4-BE49-F238E27FC236}">
                <a16:creationId xmlns:a16="http://schemas.microsoft.com/office/drawing/2014/main" id="{BCD50A28-DA81-19D0-F16C-572BD8661739}"/>
              </a:ext>
            </a:extLst>
          </p:cNvPr>
          <p:cNvSpPr txBox="1"/>
          <p:nvPr/>
        </p:nvSpPr>
        <p:spPr>
          <a:xfrm>
            <a:off x="2879849" y="4126832"/>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 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30" name="TextBox 29">
            <a:extLst>
              <a:ext uri="{FF2B5EF4-FFF2-40B4-BE49-F238E27FC236}">
                <a16:creationId xmlns:a16="http://schemas.microsoft.com/office/drawing/2014/main" id="{845CE324-01E0-F7D8-E2A3-31B8FB3AAB73}"/>
              </a:ext>
            </a:extLst>
          </p:cNvPr>
          <p:cNvSpPr txBox="1"/>
          <p:nvPr/>
        </p:nvSpPr>
        <p:spPr>
          <a:xfrm>
            <a:off x="6468856" y="3226397"/>
            <a:ext cx="69245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APAC</a:t>
            </a:r>
          </a:p>
        </p:txBody>
      </p:sp>
      <p:sp>
        <p:nvSpPr>
          <p:cNvPr id="33" name="TextBox 32">
            <a:extLst>
              <a:ext uri="{FF2B5EF4-FFF2-40B4-BE49-F238E27FC236}">
                <a16:creationId xmlns:a16="http://schemas.microsoft.com/office/drawing/2014/main" id="{379C2B19-9276-4D7A-8953-BDA9B220812E}"/>
              </a:ext>
            </a:extLst>
          </p:cNvPr>
          <p:cNvSpPr txBox="1"/>
          <p:nvPr/>
        </p:nvSpPr>
        <p:spPr>
          <a:xfrm>
            <a:off x="5182371" y="2970990"/>
            <a:ext cx="796648"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~38.7%</a:t>
            </a:r>
          </a:p>
        </p:txBody>
      </p:sp>
      <p:sp>
        <p:nvSpPr>
          <p:cNvPr id="47" name="Rectangle 46">
            <a:extLst>
              <a:ext uri="{FF2B5EF4-FFF2-40B4-BE49-F238E27FC236}">
                <a16:creationId xmlns:a16="http://schemas.microsoft.com/office/drawing/2014/main" id="{17A2AF8F-D9BA-8FAC-B857-C1B1FADFC418}"/>
              </a:ext>
            </a:extLst>
          </p:cNvPr>
          <p:cNvSpPr/>
          <p:nvPr/>
        </p:nvSpPr>
        <p:spPr>
          <a:xfrm>
            <a:off x="315164" y="922947"/>
            <a:ext cx="11561673" cy="289289"/>
          </a:xfrm>
          <a:prstGeom prst="rect">
            <a:avLst/>
          </a:prstGeom>
          <a:solidFill>
            <a:srgbClr val="2B9D9A"/>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lvl="0" algn="ctr">
              <a:defRPr/>
            </a:pPr>
            <a:r>
              <a:rPr kumimoji="0" lang="en-IN" sz="1200" b="1" i="0" u="none" strike="noStrike" kern="1200" cap="none" spc="0" normalizeH="0" baseline="0" noProof="0" dirty="0">
                <a:ln>
                  <a:noFill/>
                </a:ln>
                <a:solidFill>
                  <a:srgbClr val="FFFFFF"/>
                </a:solidFill>
                <a:effectLst/>
                <a:uLnTx/>
                <a:uFillTx/>
                <a:latin typeface="Calibiri"/>
              </a:rPr>
              <a:t>Global Human Resources Footprint for TechnipFMC PLC</a:t>
            </a:r>
          </a:p>
        </p:txBody>
      </p:sp>
      <p:sp>
        <p:nvSpPr>
          <p:cNvPr id="46" name="Oval 45">
            <a:extLst>
              <a:ext uri="{FF2B5EF4-FFF2-40B4-BE49-F238E27FC236}">
                <a16:creationId xmlns:a16="http://schemas.microsoft.com/office/drawing/2014/main" id="{BA80D95D-97F1-EF32-500F-3A1914DCBCC1}"/>
              </a:ext>
            </a:extLst>
          </p:cNvPr>
          <p:cNvSpPr/>
          <p:nvPr/>
        </p:nvSpPr>
        <p:spPr>
          <a:xfrm>
            <a:off x="3000462" y="3751425"/>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13</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0" name="Oval 49">
            <a:extLst>
              <a:ext uri="{FF2B5EF4-FFF2-40B4-BE49-F238E27FC236}">
                <a16:creationId xmlns:a16="http://schemas.microsoft.com/office/drawing/2014/main" id="{325D7CAB-F11F-E49F-6E0F-B5E1FD950143}"/>
              </a:ext>
            </a:extLst>
          </p:cNvPr>
          <p:cNvSpPr/>
          <p:nvPr/>
        </p:nvSpPr>
        <p:spPr>
          <a:xfrm>
            <a:off x="3083245" y="1341611"/>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19</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89769070-DBED-D0E4-1B26-BB44B7FD45A7}"/>
              </a:ext>
            </a:extLst>
          </p:cNvPr>
          <p:cNvSpPr/>
          <p:nvPr/>
        </p:nvSpPr>
        <p:spPr>
          <a:xfrm>
            <a:off x="7489410" y="3853712"/>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8</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7" name="TextBox 56">
            <a:extLst>
              <a:ext uri="{FF2B5EF4-FFF2-40B4-BE49-F238E27FC236}">
                <a16:creationId xmlns:a16="http://schemas.microsoft.com/office/drawing/2014/main" id="{3374E447-17B0-312E-14B3-9F999AD89A28}"/>
              </a:ext>
            </a:extLst>
          </p:cNvPr>
          <p:cNvSpPr txBox="1"/>
          <p:nvPr/>
        </p:nvSpPr>
        <p:spPr>
          <a:xfrm>
            <a:off x="2534276" y="2042497"/>
            <a:ext cx="2611309" cy="1622100"/>
          </a:xfrm>
          <a:prstGeom prst="rect">
            <a:avLst/>
          </a:prstGeom>
          <a:noFill/>
        </p:spPr>
        <p:txBody>
          <a:bodyPr wrap="square" rtlCol="0">
            <a:noAutofit/>
          </a:bodyPr>
          <a:lstStyle/>
          <a:p>
            <a:pPr marL="171450" indent="-171450">
              <a:buFont typeface="Arial" panose="020B0604020202020204" pitchFamily="34" charset="0"/>
              <a:buChar char="•"/>
              <a:defRPr/>
            </a:pPr>
            <a:r>
              <a:rPr lang="en-US" sz="1100" dirty="0" b="0" u="none" i="0">
                <a:solidFill>
                  <a:srgbClr val="000000"/>
                </a:solidFill>
                <a:latin typeface="calibri" panose="020F0502020204030204" pitchFamily="34" charset="0"/>
                <a:cs typeface="Calibri" panose="020F0502020204030204" pitchFamily="34" charset="0"/>
              </a:rPr>
              <a:t>Aberdeen, United Kingdom
Buskerud, Norway
Paris Area, France
Krakow, Poland
Abu Dhabi, United Arab Emirates</a:t>
            </a:r>
            <a:endParaRPr lang="en-IN" sz="1100" dirty="0">
              <a:solidFill>
                <a:srgbClr val="000000"/>
              </a:solidFill>
              <a:latin typeface="Calibri" panose="020F0502020204030204" pitchFamily="34" charset="0"/>
              <a:cs typeface="Calibri" panose="020F0502020204030204" pitchFamily="34" charset="0"/>
            </a:endParaRPr>
          </a:p>
        </p:txBody>
      </p:sp>
      <p:sp>
        <p:nvSpPr>
          <p:cNvPr id="58" name="TextBox 57">
            <a:extLst>
              <a:ext uri="{FF2B5EF4-FFF2-40B4-BE49-F238E27FC236}">
                <a16:creationId xmlns:a16="http://schemas.microsoft.com/office/drawing/2014/main" id="{39833C4D-7848-27A0-C1E7-253FBE0595B9}"/>
              </a:ext>
            </a:extLst>
          </p:cNvPr>
          <p:cNvSpPr txBox="1"/>
          <p:nvPr/>
        </p:nvSpPr>
        <p:spPr>
          <a:xfrm>
            <a:off x="2549757" y="4426467"/>
            <a:ext cx="2573573" cy="1404490"/>
          </a:xfrm>
          <a:prstGeom prst="rect">
            <a:avLst/>
          </a:prstGeom>
          <a:noFill/>
        </p:spPr>
        <p:txBody>
          <a:bodyPr wrap="square" rtlCol="0">
            <a:noAutofit/>
          </a:bodyPr>
          <a:lstStyle/>
          <a:p>
            <a:pPr marL="171450" indent="-171450">
              <a:buFont typeface="Arial" panose="020B0604020202020204" pitchFamily="34" charset="0"/>
              <a:buChar char="•"/>
              <a:defRPr/>
            </a:pPr>
            <a:r>
              <a:rPr lang="en-US" sz="1100" dirty="0" b="0" u="none" i="0">
                <a:solidFill>
                  <a:srgbClr val="000000"/>
                </a:solidFill>
                <a:latin typeface="calibri" panose="020F0502020204030204" pitchFamily="34" charset="0"/>
                <a:cs typeface="Calibri" panose="020F0502020204030204" pitchFamily="34" charset="0"/>
              </a:rPr>
              <a:t>Houston, Texas Area, United States
Rio de Janeiro Area, Brazil
St. John's Area, Canada
Calgary Area, Canada
Rest of Alberta, Canada</a:t>
            </a:r>
            <a:endParaRPr lang="en-IN" sz="1100" dirty="0">
              <a:solidFill>
                <a:srgbClr val="000000"/>
              </a:solidFill>
              <a:latin typeface="Calibri" panose="020F0502020204030204" pitchFamily="34" charset="0"/>
              <a:cs typeface="Calibri" panose="020F0502020204030204" pitchFamily="34" charset="0"/>
            </a:endParaRPr>
          </a:p>
        </p:txBody>
      </p:sp>
      <p:sp>
        <p:nvSpPr>
          <p:cNvPr id="59" name="TextBox 58">
            <a:extLst>
              <a:ext uri="{FF2B5EF4-FFF2-40B4-BE49-F238E27FC236}">
                <a16:creationId xmlns:a16="http://schemas.microsoft.com/office/drawing/2014/main" id="{2091B2C0-F32B-86A5-3381-11B44143D165}"/>
              </a:ext>
            </a:extLst>
          </p:cNvPr>
          <p:cNvSpPr txBox="1"/>
          <p:nvPr/>
        </p:nvSpPr>
        <p:spPr>
          <a:xfrm>
            <a:off x="7137934" y="4526910"/>
            <a:ext cx="2202924" cy="1240306"/>
          </a:xfrm>
          <a:prstGeom prst="rect">
            <a:avLst/>
          </a:prstGeom>
          <a:noFill/>
        </p:spPr>
        <p:txBody>
          <a:bodyPr wrap="square" rtlCol="0">
            <a:noAutofit/>
          </a:bodyPr>
          <a:lstStyle/>
          <a:p>
            <a:pPr marL="171450" indent="-171450">
              <a:buFont typeface="Arial" panose="020B0604020202020204" pitchFamily="34" charset="0"/>
              <a:buChar char="•"/>
              <a:defRPr/>
            </a:pPr>
            <a:r>
              <a:rPr lang="en-US" sz="1100" dirty="0" b="0" u="none" i="0">
                <a:solidFill>
                  <a:srgbClr val="000000"/>
                </a:solidFill>
                <a:latin typeface="calibri" panose="020F0502020204030204" pitchFamily="34" charset="0"/>
                <a:cs typeface="Calibri" panose="020F0502020204030204" pitchFamily="34" charset="0"/>
              </a:rPr>
              <a:t>National Capital Region, India
Federal Territory of Kuala Lumpur, Malaysia
Hyderabad Area, India
Singapore
Jakarta, Indonesia</a:t>
            </a:r>
            <a:endParaRPr lang="en-IN" sz="1100" dirty="0">
              <a:solidFill>
                <a:srgbClr val="000000"/>
              </a:solidFill>
              <a:latin typeface="Calibri" panose="020F0502020204030204" pitchFamily="34" charset="0"/>
              <a:cs typeface="Calibri" panose="020F0502020204030204" pitchFamily="34" charset="0"/>
            </a:endParaRPr>
          </a:p>
        </p:txBody>
      </p:sp>
      <p:sp>
        <p:nvSpPr>
          <p:cNvPr id="15" name="Title 1">
            <a:extLst>
              <a:ext uri="{FF2B5EF4-FFF2-40B4-BE49-F238E27FC236}">
                <a16:creationId xmlns:a16="http://schemas.microsoft.com/office/drawing/2014/main" id="{248F6438-249E-7A2A-010D-5E18DF1FC398}"/>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a:defRPr/>
            </a:pPr>
            <a:r>
              <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rPr>
              <a:t>Global Footprint:</a:t>
            </a:r>
          </a:p>
        </p:txBody>
      </p:sp>
      <p:sp>
        <p:nvSpPr>
          <p:cNvPr id="13" name="TextBox 12">
            <a:extLst>
              <a:ext uri="{FF2B5EF4-FFF2-40B4-BE49-F238E27FC236}">
                <a16:creationId xmlns:a16="http://schemas.microsoft.com/office/drawing/2014/main" id="{1B13EF86-08DC-3683-FFC3-0F26EA73486B}"/>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Percentages may not sum to 100%, because of rounding. The above-mentioned focused workloads are not exhaustive. </a:t>
            </a:r>
          </a:p>
        </p:txBody>
      </p:sp>
      <p:sp>
        <p:nvSpPr>
          <p:cNvPr id="35" name="Title 1">
            <a:extLst>
              <a:ext uri="{FF2B5EF4-FFF2-40B4-BE49-F238E27FC236}">
                <a16:creationId xmlns:a16="http://schemas.microsoft.com/office/drawing/2014/main" id="{094EE0B6-3C13-825B-B30D-39C088050D2B}"/>
              </a:ext>
            </a:extLst>
          </p:cNvPr>
          <p:cNvSpPr>
            <a:spLocks noGrp="1"/>
          </p:cNvSpPr>
          <p:nvPr/>
        </p:nvSpPr>
        <p:spPr>
          <a:xfrm>
            <a:off x="1538148" y="23404"/>
            <a:ext cx="8826765"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7F7F7F"/>
                </a:solidFill>
                <a:effectLst/>
                <a:uLnTx/>
                <a:uFillTx/>
                <a:latin typeface="calibri" panose="020F0502020204030204" pitchFamily="34" charset="0"/>
                <a:ea typeface="+mj-ea"/>
                <a:cs typeface="Calibri" panose="020F0502020204030204" pitchFamily="34" charset="0"/>
              </a:rPr>
              <a:t>Human Resources</a:t>
            </a:r>
          </a:p>
        </p:txBody>
      </p:sp>
      <p:grpSp>
        <p:nvGrpSpPr>
          <p:cNvPr id="44" name="Group 43">
            <a:extLst>
              <a:ext uri="{FF2B5EF4-FFF2-40B4-BE49-F238E27FC236}">
                <a16:creationId xmlns:a16="http://schemas.microsoft.com/office/drawing/2014/main" id="{A737339A-FD63-2728-0F2F-5F3046436F07}"/>
              </a:ext>
            </a:extLst>
          </p:cNvPr>
          <p:cNvGrpSpPr/>
          <p:nvPr/>
        </p:nvGrpSpPr>
        <p:grpSpPr>
          <a:xfrm>
            <a:off x="212035" y="5173070"/>
            <a:ext cx="2073965" cy="1253604"/>
            <a:chOff x="212035" y="5009171"/>
            <a:chExt cx="2073965" cy="1253604"/>
          </a:xfrm>
        </p:grpSpPr>
        <p:sp>
          <p:nvSpPr>
            <p:cNvPr id="45" name="Rectangle 44">
              <a:extLst>
                <a:ext uri="{FF2B5EF4-FFF2-40B4-BE49-F238E27FC236}">
                  <a16:creationId xmlns:a16="http://schemas.microsoft.com/office/drawing/2014/main" id="{37F1161F-E5DC-BB14-1757-8F76962A1683}"/>
                </a:ext>
              </a:extLst>
            </p:cNvPr>
            <p:cNvSpPr/>
            <p:nvPr/>
          </p:nvSpPr>
          <p:spPr>
            <a:xfrm>
              <a:off x="212035" y="5009171"/>
              <a:ext cx="2073965" cy="125360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Calibiri"/>
              </a:endParaRPr>
            </a:p>
          </p:txBody>
        </p:sp>
        <p:sp>
          <p:nvSpPr>
            <p:cNvPr id="48" name="Rectangle 47">
              <a:extLst>
                <a:ext uri="{FF2B5EF4-FFF2-40B4-BE49-F238E27FC236}">
                  <a16:creationId xmlns:a16="http://schemas.microsoft.com/office/drawing/2014/main" id="{11DE2C43-590B-46BC-59F5-DCDEB1C20160}"/>
                </a:ext>
              </a:extLst>
            </p:cNvPr>
            <p:cNvSpPr/>
            <p:nvPr/>
          </p:nvSpPr>
          <p:spPr>
            <a:xfrm>
              <a:off x="803376" y="5460924"/>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Total Workforce </a:t>
              </a:r>
            </a:p>
          </p:txBody>
        </p:sp>
        <p:sp>
          <p:nvSpPr>
            <p:cNvPr id="49" name="Rectangle 48">
              <a:extLst>
                <a:ext uri="{FF2B5EF4-FFF2-40B4-BE49-F238E27FC236}">
                  <a16:creationId xmlns:a16="http://schemas.microsoft.com/office/drawing/2014/main" id="{81F7373D-EFD3-BEA2-6A31-407A4632D83A}"/>
                </a:ext>
              </a:extLst>
            </p:cNvPr>
            <p:cNvSpPr/>
            <p:nvPr/>
          </p:nvSpPr>
          <p:spPr>
            <a:xfrm>
              <a:off x="394594" y="5495884"/>
              <a:ext cx="330894" cy="16999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700" b="1" i="0" u="none" strike="noStrike" kern="1200" cap="none" spc="0" normalizeH="0" baseline="0" noProof="0" dirty="0">
                <a:ln>
                  <a:noFill/>
                </a:ln>
                <a:solidFill>
                  <a:srgbClr val="FFFFFF"/>
                </a:solidFill>
                <a:effectLst/>
                <a:uLnTx/>
                <a:uFillTx/>
                <a:latin typeface="Calibiri"/>
              </a:endParaRPr>
            </a:p>
          </p:txBody>
        </p:sp>
        <p:sp>
          <p:nvSpPr>
            <p:cNvPr id="52" name="Rectangle 51">
              <a:extLst>
                <a:ext uri="{FF2B5EF4-FFF2-40B4-BE49-F238E27FC236}">
                  <a16:creationId xmlns:a16="http://schemas.microsoft.com/office/drawing/2014/main" id="{2DA3306E-43F2-002C-EF6C-38B46F881301}"/>
                </a:ext>
              </a:extLst>
            </p:cNvPr>
            <p:cNvSpPr/>
            <p:nvPr/>
          </p:nvSpPr>
          <p:spPr>
            <a:xfrm>
              <a:off x="798176" y="5813205"/>
              <a:ext cx="1487823" cy="400110"/>
            </a:xfrm>
            <a:prstGeom prst="rect">
              <a:avLst/>
            </a:prstGeom>
          </p:spPr>
          <p:txBody>
            <a:bodyPr wrap="square">
              <a:spAutoFit/>
            </a:bodyPr>
            <a:lstStyle/>
            <a:p>
              <a:pPr defTabSz="913561">
                <a:defRPr/>
              </a:pPr>
              <a:r>
                <a:rPr lang="en-IN" sz="1000" dirty="0">
                  <a:latin typeface="Calibri" panose="020F0502020204030204" pitchFamily="34" charset="0"/>
                  <a:cs typeface="Calibri" panose="020F0502020204030204" pitchFamily="34" charset="0"/>
                </a:rPr>
                <a:t>Regional Workforce Proportion</a:t>
              </a:r>
            </a:p>
          </p:txBody>
        </p:sp>
        <p:sp>
          <p:nvSpPr>
            <p:cNvPr id="53" name="Oval 52">
              <a:extLst>
                <a:ext uri="{FF2B5EF4-FFF2-40B4-BE49-F238E27FC236}">
                  <a16:creationId xmlns:a16="http://schemas.microsoft.com/office/drawing/2014/main" id="{9ECD0804-3758-8982-CED6-6A8008E0BC9D}"/>
                </a:ext>
              </a:extLst>
            </p:cNvPr>
            <p:cNvSpPr/>
            <p:nvPr/>
          </p:nvSpPr>
          <p:spPr>
            <a:xfrm>
              <a:off x="455751" y="5117514"/>
              <a:ext cx="208580" cy="22847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p>
              <a:pPr marL="0" marR="0" lvl="0" indent="0" algn="ctr" defTabSz="913561" rtl="0" eaLnBrk="1" fontAlgn="auto" latinLnBrk="0" hangingPunct="1">
                <a:lnSpc>
                  <a:spcPct val="100000"/>
                </a:lnSpc>
                <a:spcBef>
                  <a:spcPts val="0"/>
                </a:spcBef>
                <a:spcAft>
                  <a:spcPts val="0"/>
                </a:spcAft>
                <a:buClrTx/>
                <a:buSzTx/>
                <a:buFontTx/>
                <a:buNone/>
                <a:tabLst/>
                <a:defRPr/>
              </a:pPr>
              <a:endParaRPr kumimoji="0" lang="en-IN" sz="1050" b="1" i="0" u="none" strike="noStrike" kern="0" cap="none" spc="0" normalizeH="0" baseline="0" noProof="0" dirty="0">
                <a:ln>
                  <a:noFill/>
                </a:ln>
                <a:solidFill>
                  <a:sysClr val="windowText" lastClr="000000"/>
                </a:solidFill>
                <a:effectLst/>
                <a:uLnTx/>
                <a:uFillTx/>
                <a:latin typeface="Calibiri"/>
              </a:endParaRPr>
            </a:p>
          </p:txBody>
        </p:sp>
        <p:sp>
          <p:nvSpPr>
            <p:cNvPr id="55" name="Rectangle 54">
              <a:extLst>
                <a:ext uri="{FF2B5EF4-FFF2-40B4-BE49-F238E27FC236}">
                  <a16:creationId xmlns:a16="http://schemas.microsoft.com/office/drawing/2014/main" id="{5B1E3170-983A-74F7-60E7-39D9ECF016AE}"/>
                </a:ext>
              </a:extLst>
            </p:cNvPr>
            <p:cNvSpPr/>
            <p:nvPr/>
          </p:nvSpPr>
          <p:spPr>
            <a:xfrm>
              <a:off x="803376" y="5108643"/>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No. of Locations</a:t>
              </a:r>
            </a:p>
          </p:txBody>
        </p:sp>
        <p:sp>
          <p:nvSpPr>
            <p:cNvPr id="60" name="Oval 59">
              <a:extLst>
                <a:ext uri="{FF2B5EF4-FFF2-40B4-BE49-F238E27FC236}">
                  <a16:creationId xmlns:a16="http://schemas.microsoft.com/office/drawing/2014/main" id="{69AF5F6B-5A0A-FFF0-9F93-C5D57BA7E646}"/>
                </a:ext>
              </a:extLst>
            </p:cNvPr>
            <p:cNvSpPr/>
            <p:nvPr/>
          </p:nvSpPr>
          <p:spPr>
            <a:xfrm>
              <a:off x="445534" y="5830957"/>
              <a:ext cx="229013" cy="229013"/>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grpSp>
      <p:sp>
        <p:nvSpPr>
          <p:cNvPr id="63" name="Rectangle: Rounded Corners 31">
            <a:extLst>
              <a:ext uri="{FF2B5EF4-FFF2-40B4-BE49-F238E27FC236}">
                <a16:creationId xmlns:a16="http://schemas.microsoft.com/office/drawing/2014/main" id="{A636BBB1-B1C0-600F-5F01-499ED7E64193}"/>
              </a:ext>
            </a:extLst>
          </p:cNvPr>
          <p:cNvSpPr/>
          <p:nvPr/>
        </p:nvSpPr>
        <p:spPr>
          <a:xfrm>
            <a:off x="9399533" y="1951890"/>
            <a:ext cx="2483939" cy="55616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Workforce</a:t>
            </a:r>
          </a:p>
        </p:txBody>
      </p:sp>
      <p:sp>
        <p:nvSpPr>
          <p:cNvPr id="65" name="Rectangle 64">
            <a:extLst>
              <a:ext uri="{FF2B5EF4-FFF2-40B4-BE49-F238E27FC236}">
                <a16:creationId xmlns:a16="http://schemas.microsoft.com/office/drawing/2014/main" id="{3A21A271-D72B-B552-4B81-53E2E7F2C57B}"/>
              </a:ext>
            </a:extLst>
          </p:cNvPr>
          <p:cNvSpPr/>
          <p:nvPr/>
        </p:nvSpPr>
        <p:spPr>
          <a:xfrm>
            <a:off x="9399533" y="1951890"/>
            <a:ext cx="2470931" cy="276999"/>
          </a:xfrm>
          <a:prstGeom prst="rect">
            <a:avLst/>
          </a:prstGeom>
        </p:spPr>
        <p:txBody>
          <a:bodyPr wrap="square">
            <a:spAutoFit/>
          </a:bodyPr>
          <a:lstStyle/>
          <a:p>
            <a:pPr algn="ctr">
              <a:defRPr/>
            </a:pPr>
            <a:r>
              <a:rPr lang="en-US" sz="1200" b="1" dirty="0" u="none" i="0">
                <a:solidFill>
                  <a:srgbClr val="F2F2F2"/>
                </a:solidFill>
                <a:latin typeface="Calibri" panose="020F0502020204030204" pitchFamily="34" charset="0"/>
                <a:cs typeface="Calibri" panose="020F0502020204030204" pitchFamily="34" charset="0"/>
              </a:rPr>
              <a:t>155</a:t>
            </a:r>
            <a:endParaRPr lang="en-IN" sz="1200" b="1" dirty="0">
              <a:solidFill>
                <a:srgbClr val="F2F2F2"/>
              </a:solidFill>
              <a:latin typeface="Calibri" panose="020F0502020204030204" pitchFamily="34" charset="0"/>
              <a:cs typeface="Calibri" panose="020F0502020204030204" pitchFamily="34" charset="0"/>
            </a:endParaRPr>
          </a:p>
        </p:txBody>
      </p:sp>
      <p:sp>
        <p:nvSpPr>
          <p:cNvPr id="66" name="custom_name=&quot;focused_workloads_heading&quot;">
            <a:extLst>
              <a:ext uri="{FF2B5EF4-FFF2-40B4-BE49-F238E27FC236}">
                <a16:creationId xmlns:a16="http://schemas.microsoft.com/office/drawing/2014/main" id="{AC233BDE-8912-4016-2DCC-85010715E8A4}"/>
              </a:ext>
            </a:extLst>
          </p:cNvPr>
          <p:cNvSpPr txBox="1"/>
          <p:nvPr/>
        </p:nvSpPr>
        <p:spPr>
          <a:xfrm>
            <a:off x="9399533" y="2612341"/>
            <a:ext cx="2483939" cy="461665"/>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effectLst/>
                <a:uLnTx/>
                <a:uFillTx/>
                <a:latin typeface="Calibiri"/>
              </a:rPr>
              <a:t>Focused Workloads </a:t>
            </a:r>
            <a:r>
              <a:rPr lang="en-US" sz="1200" b="1" dirty="0">
                <a:latin typeface="Calibiri"/>
              </a:rPr>
              <a:t>for </a:t>
            </a:r>
            <a:r>
              <a:rPr kumimoji="0" lang="en-US" sz="1200" b="1" u="none" strike="noStrike" kern="1200" cap="none" spc="0" normalizeH="0" baseline="0" noProof="0" dirty="0">
                <a:ln>
                  <a:noFill/>
                </a:ln>
                <a:effectLst/>
                <a:uLnTx/>
                <a:uFillTx/>
                <a:latin typeface="Calibiri"/>
              </a:rPr>
              <a:t>Top Locations</a:t>
            </a:r>
            <a:endParaRPr kumimoji="0" lang="en-IN" sz="1200" b="1" u="none" strike="noStrike" kern="1200" cap="none" spc="0" normalizeH="0" baseline="0" noProof="0" dirty="0">
              <a:ln>
                <a:noFill/>
              </a:ln>
              <a:effectLst/>
              <a:uLnTx/>
              <a:uFillTx/>
              <a:latin typeface="Calibiri"/>
            </a:endParaRPr>
          </a:p>
        </p:txBody>
      </p:sp>
      <p:sp>
        <p:nvSpPr>
          <p:cNvPr id="67" name="TextBox 66">
            <a:extLst>
              <a:ext uri="{FF2B5EF4-FFF2-40B4-BE49-F238E27FC236}">
                <a16:creationId xmlns:a16="http://schemas.microsoft.com/office/drawing/2014/main" id="{B71E5EC7-1EB2-FF03-6C9C-7E5475433B81}"/>
              </a:ext>
            </a:extLst>
          </p:cNvPr>
          <p:cNvSpPr txBox="1"/>
          <p:nvPr/>
        </p:nvSpPr>
        <p:spPr>
          <a:xfrm>
            <a:off x="1431971" y="3211664"/>
            <a:ext cx="752354"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~35.5%</a:t>
            </a:r>
          </a:p>
        </p:txBody>
      </p:sp>
      <p:sp>
        <p:nvSpPr>
          <p:cNvPr id="68" name="TextBox 67">
            <a:extLst>
              <a:ext uri="{FF2B5EF4-FFF2-40B4-BE49-F238E27FC236}">
                <a16:creationId xmlns:a16="http://schemas.microsoft.com/office/drawing/2014/main" id="{F40913DC-7E53-D5EE-ED1D-31A8160EBDED}"/>
              </a:ext>
            </a:extLst>
          </p:cNvPr>
          <p:cNvSpPr txBox="1"/>
          <p:nvPr/>
        </p:nvSpPr>
        <p:spPr>
          <a:xfrm>
            <a:off x="6485690" y="3601947"/>
            <a:ext cx="692449"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dirty="0" u="none" i="0">
                <a:solidFill>
                  <a:srgbClr val="FFFFFF"/>
                </a:solidFill>
                <a:latin typeface="Calibiri"/>
              </a:rPr>
              <a:t>~25.8%</a:t>
            </a:r>
            <a:endParaRPr kumimoji="0" lang="en-US" sz="1100" b="1" i="0" u="none" strike="noStrike" kern="1200" cap="none" spc="0" normalizeH="0" baseline="0" noProof="0" dirty="0">
              <a:ln>
                <a:noFill/>
              </a:ln>
              <a:solidFill>
                <a:srgbClr val="FFFFFF"/>
              </a:solidFill>
              <a:effectLst/>
              <a:uLnTx/>
              <a:uFillTx/>
              <a:latin typeface="Calibiri"/>
            </a:endParaRPr>
          </a:p>
        </p:txBody>
      </p:sp>
      <p:sp>
        <p:nvSpPr>
          <p:cNvPr id="3" name="TextBox 2">
            <a:extLst>
              <a:ext uri="{FF2B5EF4-FFF2-40B4-BE49-F238E27FC236}">
                <a16:creationId xmlns:a16="http://schemas.microsoft.com/office/drawing/2014/main" id="{19D50E08-0105-96B2-20C3-5E35E705DFC9}"/>
              </a:ext>
            </a:extLst>
          </p:cNvPr>
          <p:cNvSpPr txBox="1"/>
          <p:nvPr/>
        </p:nvSpPr>
        <p:spPr>
          <a:xfrm>
            <a:off x="9399534" y="3184402"/>
            <a:ext cx="2483938" cy="3384000"/>
          </a:xfrm>
          <a:prstGeom prst="rect">
            <a:avLst/>
          </a:prstGeom>
          <a:noFill/>
          <a:ln>
            <a:noFill/>
          </a:ln>
        </p:spPr>
        <p:txBody>
          <a:bodyPr wrap="square" rtlCol="0">
            <a:noAutofit/>
          </a:bodyPr>
          <a:lstStyle/>
          <a:p>
            <a:pPr>
              <a:defRPr/>
            </a:pPr>
            <a:r>
              <a:rPr sz="1000" b="1" u="none" i="0">
                <a:solidFill>
                  <a:srgbClr val="004DB6"/>
                </a:solidFill>
                <a:latin typeface="calibri"/>
              </a:rPr>
              <a:t>Rio de Janeiro Area, Brazil</a:t>
            </a:r>
            <a:r>
              <a:rPr sz="1000" b="0" u="none" i="0">
                <a:solidFill>
                  <a:srgbClr val="000000"/>
                </a:solidFill>
                <a:latin typeface="calibri"/>
              </a:rPr>
              <a:t>
•  Talent Acquisition
•  Compensation &amp; Benefits
•  Learning &amp; Development
•  Hr Strategy &amp; Governance
•  Employee Relation, Engagement &amp; Retention</a:t>
            </a:r>
            <a:r>
              <a:rPr sz="1000" b="1" u="none" i="0">
                <a:solidFill>
                  <a:srgbClr val="004DB6"/>
                </a:solidFill>
                <a:latin typeface="calibri"/>
              </a:rPr>
              <a:t>
Houston, Texas Area, United States</a:t>
            </a:r>
            <a:r>
              <a:rPr sz="1000" b="0" u="none" i="0">
                <a:solidFill>
                  <a:srgbClr val="000000"/>
                </a:solidFill>
                <a:latin typeface="calibri"/>
              </a:rPr>
              <a:t>
•  Workforce Administration &amp; Management
•  Compensation &amp; Benefits
•  Learning &amp; Development
•  Talent Acquisition
•  Hr Strategy &amp; Governance</a:t>
            </a:r>
          </a:p>
        </p:txBody>
      </p:sp>
      <p:sp>
        <p:nvSpPr>
          <p:cNvPr id="17" name="Rectangle: Rounded Corners 20">
            <a:extLst>
              <a:ext uri="{FF2B5EF4-FFF2-40B4-BE49-F238E27FC236}">
                <a16:creationId xmlns:a16="http://schemas.microsoft.com/office/drawing/2014/main" id="{89AF608F-4088-4269-C72A-D837F0E2A336}"/>
              </a:ext>
            </a:extLst>
          </p:cNvPr>
          <p:cNvSpPr/>
          <p:nvPr/>
        </p:nvSpPr>
        <p:spPr>
          <a:xfrm>
            <a:off x="9386526" y="1327648"/>
            <a:ext cx="2483938" cy="56901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a:solidFill>
                  <a:srgbClr val="FFFFFF"/>
                </a:solidFill>
                <a:latin typeface="Calibiri"/>
              </a:rPr>
              <a:t> </a:t>
            </a:r>
            <a:endParaRPr kumimoji="0" lang="en-IN" sz="1100" b="1"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Number of Locations</a:t>
            </a:r>
          </a:p>
        </p:txBody>
      </p:sp>
      <p:sp>
        <p:nvSpPr>
          <p:cNvPr id="64" name="Rectangle 63">
            <a:extLst>
              <a:ext uri="{FF2B5EF4-FFF2-40B4-BE49-F238E27FC236}">
                <a16:creationId xmlns:a16="http://schemas.microsoft.com/office/drawing/2014/main" id="{FDD991B3-57F0-078F-DD26-7375F9020E62}"/>
              </a:ext>
            </a:extLst>
          </p:cNvPr>
          <p:cNvSpPr/>
          <p:nvPr/>
        </p:nvSpPr>
        <p:spPr>
          <a:xfrm>
            <a:off x="9399533" y="1343020"/>
            <a:ext cx="2452999" cy="276999"/>
          </a:xfrm>
          <a:prstGeom prst="rect">
            <a:avLst/>
          </a:prstGeom>
        </p:spPr>
        <p:txBody>
          <a:bodyPr wrap="square">
            <a:spAutoFit/>
          </a:bodyPr>
          <a:lstStyle/>
          <a:p>
            <a:pPr algn="ctr">
              <a:defRPr/>
            </a:pPr>
            <a:r>
              <a:rPr lang="en-US" sz="1200" b="1" dirty="0" u="none" i="0">
                <a:solidFill>
                  <a:srgbClr val="F2F2F2"/>
                </a:solidFill>
                <a:latin typeface="Calibri" panose="020F0502020204030204" pitchFamily="34" charset="0"/>
                <a:cs typeface="Calibri" panose="020F0502020204030204" pitchFamily="34" charset="0"/>
              </a:rPr>
              <a:t>40</a:t>
            </a:r>
            <a:endParaRPr lang="en-IN" sz="1200" b="1" dirty="0">
              <a:solidFill>
                <a:srgbClr val="F2F2F2"/>
              </a:solidFill>
              <a:latin typeface="Calibri" panose="020F0502020204030204" pitchFamily="34" charset="0"/>
              <a:cs typeface="Calibri" panose="020F0502020204030204" pitchFamily="34" charset="0"/>
            </a:endParaRPr>
          </a:p>
        </p:txBody>
      </p:sp>
    </p:spTree>
  </p:cSld>
  <p:clrMapOvr>
    <a:masterClrMapping/>
  </p:clrMapOvr>
</p:sld>
</file>

<file path=ppt/slides/slide8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a:extLst>
              <a:ext uri="{FF2B5EF4-FFF2-40B4-BE49-F238E27FC236}">
                <a16:creationId xmlns:a16="http://schemas.microsoft.com/office/drawing/2014/main" id="{470B3A9B-C979-8A66-0D83-6B610E42164F}"/>
              </a:ext>
            </a:extLst>
          </p:cNvPr>
          <p:cNvPicPr>
            <a:picLocks noChangeAspect="1"/>
          </p:cNvPicPr>
          <p:nvPr/>
        </p:nvPicPr>
        <p:blipFill rotWithShape="1">
          <a:blip r:embed="rId3"/>
          <a:srcRect l="3576" t="9604" r="11647" b="5153"/>
          <a:stretch/>
        </p:blipFill>
        <p:spPr>
          <a:xfrm>
            <a:off x="0" y="1313198"/>
            <a:ext cx="10131892" cy="5094833"/>
          </a:xfrm>
          <a:prstGeom prst="rect">
            <a:avLst/>
          </a:prstGeom>
        </p:spPr>
      </p:pic>
      <p:sp>
        <p:nvSpPr>
          <p:cNvPr id="4" name="Oval 3">
            <a:extLst>
              <a:ext uri="{FF2B5EF4-FFF2-40B4-BE49-F238E27FC236}">
                <a16:creationId xmlns:a16="http://schemas.microsoft.com/office/drawing/2014/main" id="{076A0231-3431-477E-A951-747F7106EE90}"/>
              </a:ext>
            </a:extLst>
          </p:cNvPr>
          <p:cNvSpPr/>
          <p:nvPr/>
        </p:nvSpPr>
        <p:spPr>
          <a:xfrm>
            <a:off x="5305832" y="2828724"/>
            <a:ext cx="549727" cy="530195"/>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5" name="TextBox 4">
            <a:extLst>
              <a:ext uri="{FF2B5EF4-FFF2-40B4-BE49-F238E27FC236}">
                <a16:creationId xmlns:a16="http://schemas.microsoft.com/office/drawing/2014/main" id="{F335D3FA-98AA-938A-76A9-89024B134134}"/>
              </a:ext>
            </a:extLst>
          </p:cNvPr>
          <p:cNvSpPr txBox="1"/>
          <p:nvPr/>
        </p:nvSpPr>
        <p:spPr>
          <a:xfrm>
            <a:off x="1262492" y="2828724"/>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Americas</a:t>
            </a:r>
          </a:p>
        </p:txBody>
      </p:sp>
      <p:cxnSp>
        <p:nvCxnSpPr>
          <p:cNvPr id="6" name="Connector: Elbow 385">
            <a:extLst>
              <a:ext uri="{FF2B5EF4-FFF2-40B4-BE49-F238E27FC236}">
                <a16:creationId xmlns:a16="http://schemas.microsoft.com/office/drawing/2014/main" id="{B019311E-1E08-0995-B341-4BC866893F8D}"/>
              </a:ext>
            </a:extLst>
          </p:cNvPr>
          <p:cNvCxnSpPr>
            <a:cxnSpLocks/>
            <a:stCxn id="9" idx="6"/>
            <a:endCxn id="46" idx="2"/>
          </p:cNvCxnSpPr>
          <p:nvPr/>
        </p:nvCxnSpPr>
        <p:spPr>
          <a:xfrm>
            <a:off x="2078148" y="3420900"/>
            <a:ext cx="922314" cy="498825"/>
          </a:xfrm>
          <a:prstGeom prst="bentConnector3">
            <a:avLst>
              <a:gd name="adj1" fmla="val 50000"/>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7BBACB1-F888-AAF7-7B39-87CD3ABC27AB}"/>
              </a:ext>
            </a:extLst>
          </p:cNvPr>
          <p:cNvSpPr txBox="1"/>
          <p:nvPr/>
        </p:nvSpPr>
        <p:spPr>
          <a:xfrm>
            <a:off x="4988912" y="3333945"/>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EMEA</a:t>
            </a:r>
          </a:p>
        </p:txBody>
      </p:sp>
      <p:cxnSp>
        <p:nvCxnSpPr>
          <p:cNvPr id="8" name="Connector: Elbow 385">
            <a:extLst>
              <a:ext uri="{FF2B5EF4-FFF2-40B4-BE49-F238E27FC236}">
                <a16:creationId xmlns:a16="http://schemas.microsoft.com/office/drawing/2014/main" id="{1F8B89C4-27DF-DD6E-B61B-D915EE1F720E}"/>
              </a:ext>
            </a:extLst>
          </p:cNvPr>
          <p:cNvCxnSpPr>
            <a:cxnSpLocks/>
            <a:stCxn id="4" idx="0"/>
            <a:endCxn id="25" idx="3"/>
          </p:cNvCxnSpPr>
          <p:nvPr/>
        </p:nvCxnSpPr>
        <p:spPr>
          <a:xfrm rot="16200000" flipV="1">
            <a:off x="4424424" y="1672451"/>
            <a:ext cx="1345592" cy="966953"/>
          </a:xfrm>
          <a:prstGeom prst="bentConnector2">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49248609-32AD-9C75-76FD-B2288258D0EE}"/>
              </a:ext>
            </a:extLst>
          </p:cNvPr>
          <p:cNvSpPr/>
          <p:nvPr/>
        </p:nvSpPr>
        <p:spPr>
          <a:xfrm>
            <a:off x="1538148" y="3150900"/>
            <a:ext cx="540000" cy="540000"/>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11" name="Oval 10">
            <a:extLst>
              <a:ext uri="{FF2B5EF4-FFF2-40B4-BE49-F238E27FC236}">
                <a16:creationId xmlns:a16="http://schemas.microsoft.com/office/drawing/2014/main" id="{9F63808E-BDD2-3D29-1866-A6E8EC929AB4}"/>
              </a:ext>
            </a:extLst>
          </p:cNvPr>
          <p:cNvSpPr/>
          <p:nvPr/>
        </p:nvSpPr>
        <p:spPr>
          <a:xfrm>
            <a:off x="6573563" y="3565373"/>
            <a:ext cx="520248" cy="486621"/>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14" name="Rectangle 13">
            <a:extLst>
              <a:ext uri="{FF2B5EF4-FFF2-40B4-BE49-F238E27FC236}">
                <a16:creationId xmlns:a16="http://schemas.microsoft.com/office/drawing/2014/main" id="{FDF89079-13C8-555A-4A1A-B36B1DB5997D}"/>
              </a:ext>
            </a:extLst>
          </p:cNvPr>
          <p:cNvSpPr/>
          <p:nvPr/>
        </p:nvSpPr>
        <p:spPr>
          <a:xfrm>
            <a:off x="3249188" y="3770633"/>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u="none" i="0">
                <a:solidFill>
                  <a:srgbClr val="FFFFFF"/>
                </a:solidFill>
                <a:latin typeface="Calibiri"/>
              </a:rPr>
              <a:t>107</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16" name="TextBox 15">
            <a:extLst>
              <a:ext uri="{FF2B5EF4-FFF2-40B4-BE49-F238E27FC236}">
                <a16:creationId xmlns:a16="http://schemas.microsoft.com/office/drawing/2014/main" id="{06433A11-E457-D939-D470-09B86EB6673D}"/>
              </a:ext>
            </a:extLst>
          </p:cNvPr>
          <p:cNvSpPr txBox="1"/>
          <p:nvPr/>
        </p:nvSpPr>
        <p:spPr>
          <a:xfrm>
            <a:off x="2893102" y="1670748"/>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a:t>
            </a:r>
            <a:r>
              <a:rPr kumimoji="0" lang="en-US" sz="1200" b="1" i="1" u="none" strike="noStrike" kern="1200" cap="none" spc="0" normalizeH="0" noProof="0" dirty="0">
                <a:ln>
                  <a:noFill/>
                </a:ln>
                <a:solidFill>
                  <a:srgbClr val="D02A00">
                    <a:lumMod val="75000"/>
                  </a:srgbClr>
                </a:solidFill>
                <a:effectLst/>
                <a:uLnTx/>
                <a:uFillTx/>
                <a:latin typeface="Calibiri"/>
              </a:rPr>
              <a:t> </a:t>
            </a:r>
            <a:r>
              <a:rPr kumimoji="0" lang="en-US" sz="1200" b="1" i="1" u="none" strike="noStrike" kern="1200" cap="none" spc="0" normalizeH="0" baseline="0" noProof="0" dirty="0">
                <a:ln>
                  <a:noFill/>
                </a:ln>
                <a:solidFill>
                  <a:srgbClr val="D02A00">
                    <a:lumMod val="75000"/>
                  </a:srgbClr>
                </a:solidFill>
                <a:effectLst/>
                <a:uLnTx/>
                <a:uFillTx/>
                <a:latin typeface="Calibiri"/>
              </a:rPr>
              <a:t>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19" name="TextBox 18">
            <a:extLst>
              <a:ext uri="{FF2B5EF4-FFF2-40B4-BE49-F238E27FC236}">
                <a16:creationId xmlns:a16="http://schemas.microsoft.com/office/drawing/2014/main" id="{331C2717-9C47-5D9A-F5B5-32E49F56D995}"/>
              </a:ext>
            </a:extLst>
          </p:cNvPr>
          <p:cNvSpPr txBox="1"/>
          <p:nvPr/>
        </p:nvSpPr>
        <p:spPr>
          <a:xfrm>
            <a:off x="7574615" y="4190311"/>
            <a:ext cx="133531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 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cxnSp>
        <p:nvCxnSpPr>
          <p:cNvPr id="22" name="Connector: Elbow 385">
            <a:extLst>
              <a:ext uri="{FF2B5EF4-FFF2-40B4-BE49-F238E27FC236}">
                <a16:creationId xmlns:a16="http://schemas.microsoft.com/office/drawing/2014/main" id="{84631ACB-5F52-2F28-9114-C6F71A06D3FE}"/>
              </a:ext>
            </a:extLst>
          </p:cNvPr>
          <p:cNvCxnSpPr>
            <a:cxnSpLocks/>
            <a:stCxn id="11" idx="4"/>
          </p:cNvCxnSpPr>
          <p:nvPr/>
        </p:nvCxnSpPr>
        <p:spPr>
          <a:xfrm rot="5400000" flipH="1" flipV="1">
            <a:off x="7138746" y="3710923"/>
            <a:ext cx="36012" cy="646130"/>
          </a:xfrm>
          <a:prstGeom prst="bentConnector4">
            <a:avLst>
              <a:gd name="adj1" fmla="val -634788"/>
              <a:gd name="adj2" fmla="val 70129"/>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98EF827F-5DA0-917E-3DA2-E0660B6546F5}"/>
              </a:ext>
            </a:extLst>
          </p:cNvPr>
          <p:cNvSpPr/>
          <p:nvPr/>
        </p:nvSpPr>
        <p:spPr>
          <a:xfrm>
            <a:off x="7685141" y="3879095"/>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FFFFFF"/>
                </a:solidFill>
                <a:effectLst/>
                <a:uLnTx/>
                <a:uFillTx/>
                <a:latin typeface="Calibiri"/>
              </a:rPr>
              <a:t>34</a:t>
            </a:r>
          </a:p>
        </p:txBody>
      </p:sp>
      <p:sp>
        <p:nvSpPr>
          <p:cNvPr id="25" name="Rectangle 24">
            <a:extLst>
              <a:ext uri="{FF2B5EF4-FFF2-40B4-BE49-F238E27FC236}">
                <a16:creationId xmlns:a16="http://schemas.microsoft.com/office/drawing/2014/main" id="{156D7044-EF8E-6BD3-1DD6-2C6FF12DB616}"/>
              </a:ext>
            </a:extLst>
          </p:cNvPr>
          <p:cNvSpPr/>
          <p:nvPr/>
        </p:nvSpPr>
        <p:spPr>
          <a:xfrm>
            <a:off x="3294158" y="1346244"/>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u="none" i="0">
                <a:solidFill>
                  <a:srgbClr val="FFFFFF"/>
                </a:solidFill>
                <a:latin typeface="Calibiri"/>
              </a:rPr>
              <a:t>114</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27" name="TextBox 26">
            <a:extLst>
              <a:ext uri="{FF2B5EF4-FFF2-40B4-BE49-F238E27FC236}">
                <a16:creationId xmlns:a16="http://schemas.microsoft.com/office/drawing/2014/main" id="{BCD50A28-DA81-19D0-F16C-572BD8661739}"/>
              </a:ext>
            </a:extLst>
          </p:cNvPr>
          <p:cNvSpPr txBox="1"/>
          <p:nvPr/>
        </p:nvSpPr>
        <p:spPr>
          <a:xfrm>
            <a:off x="2879849" y="4126832"/>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 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30" name="TextBox 29">
            <a:extLst>
              <a:ext uri="{FF2B5EF4-FFF2-40B4-BE49-F238E27FC236}">
                <a16:creationId xmlns:a16="http://schemas.microsoft.com/office/drawing/2014/main" id="{845CE324-01E0-F7D8-E2A3-31B8FB3AAB73}"/>
              </a:ext>
            </a:extLst>
          </p:cNvPr>
          <p:cNvSpPr txBox="1"/>
          <p:nvPr/>
        </p:nvSpPr>
        <p:spPr>
          <a:xfrm>
            <a:off x="6468856" y="3226397"/>
            <a:ext cx="69245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APAC</a:t>
            </a:r>
          </a:p>
        </p:txBody>
      </p:sp>
      <p:sp>
        <p:nvSpPr>
          <p:cNvPr id="33" name="TextBox 32">
            <a:extLst>
              <a:ext uri="{FF2B5EF4-FFF2-40B4-BE49-F238E27FC236}">
                <a16:creationId xmlns:a16="http://schemas.microsoft.com/office/drawing/2014/main" id="{379C2B19-9276-4D7A-8953-BDA9B220812E}"/>
              </a:ext>
            </a:extLst>
          </p:cNvPr>
          <p:cNvSpPr txBox="1"/>
          <p:nvPr/>
        </p:nvSpPr>
        <p:spPr>
          <a:xfrm>
            <a:off x="5182371" y="2970990"/>
            <a:ext cx="796648"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~44.7%</a:t>
            </a:r>
          </a:p>
        </p:txBody>
      </p:sp>
      <p:sp>
        <p:nvSpPr>
          <p:cNvPr id="47" name="Rectangle 46">
            <a:extLst>
              <a:ext uri="{FF2B5EF4-FFF2-40B4-BE49-F238E27FC236}">
                <a16:creationId xmlns:a16="http://schemas.microsoft.com/office/drawing/2014/main" id="{17A2AF8F-D9BA-8FAC-B857-C1B1FADFC418}"/>
              </a:ext>
            </a:extLst>
          </p:cNvPr>
          <p:cNvSpPr/>
          <p:nvPr/>
        </p:nvSpPr>
        <p:spPr>
          <a:xfrm>
            <a:off x="315164" y="922947"/>
            <a:ext cx="11561673" cy="289289"/>
          </a:xfrm>
          <a:prstGeom prst="rect">
            <a:avLst/>
          </a:prstGeom>
          <a:solidFill>
            <a:srgbClr val="2B9D9A"/>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lvl="0" algn="ctr">
              <a:defRPr/>
            </a:pPr>
            <a:r>
              <a:rPr kumimoji="0" lang="en-IN" sz="1200" b="1" i="0" u="none" strike="noStrike" kern="1200" cap="none" spc="0" normalizeH="0" baseline="0" noProof="0" dirty="0">
                <a:ln>
                  <a:noFill/>
                </a:ln>
                <a:solidFill>
                  <a:srgbClr val="FFFFFF"/>
                </a:solidFill>
                <a:effectLst/>
                <a:uLnTx/>
                <a:uFillTx/>
                <a:latin typeface="Calibiri"/>
              </a:rPr>
              <a:t>Global Customer Support &amp; Service Footprint for TechnipFMC PLC</a:t>
            </a:r>
          </a:p>
        </p:txBody>
      </p:sp>
      <p:sp>
        <p:nvSpPr>
          <p:cNvPr id="46" name="Oval 45">
            <a:extLst>
              <a:ext uri="{FF2B5EF4-FFF2-40B4-BE49-F238E27FC236}">
                <a16:creationId xmlns:a16="http://schemas.microsoft.com/office/drawing/2014/main" id="{BA80D95D-97F1-EF32-500F-3A1914DCBCC1}"/>
              </a:ext>
            </a:extLst>
          </p:cNvPr>
          <p:cNvSpPr/>
          <p:nvPr/>
        </p:nvSpPr>
        <p:spPr>
          <a:xfrm>
            <a:off x="3000462" y="3751425"/>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48</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0" name="Oval 49">
            <a:extLst>
              <a:ext uri="{FF2B5EF4-FFF2-40B4-BE49-F238E27FC236}">
                <a16:creationId xmlns:a16="http://schemas.microsoft.com/office/drawing/2014/main" id="{325D7CAB-F11F-E49F-6E0F-B5E1FD950143}"/>
              </a:ext>
            </a:extLst>
          </p:cNvPr>
          <p:cNvSpPr/>
          <p:nvPr/>
        </p:nvSpPr>
        <p:spPr>
          <a:xfrm>
            <a:off x="3083245" y="1341611"/>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45</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89769070-DBED-D0E4-1B26-BB44B7FD45A7}"/>
              </a:ext>
            </a:extLst>
          </p:cNvPr>
          <p:cNvSpPr/>
          <p:nvPr/>
        </p:nvSpPr>
        <p:spPr>
          <a:xfrm>
            <a:off x="7489410" y="3853712"/>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18</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7" name="TextBox 56">
            <a:extLst>
              <a:ext uri="{FF2B5EF4-FFF2-40B4-BE49-F238E27FC236}">
                <a16:creationId xmlns:a16="http://schemas.microsoft.com/office/drawing/2014/main" id="{3374E447-17B0-312E-14B3-9F999AD89A28}"/>
              </a:ext>
            </a:extLst>
          </p:cNvPr>
          <p:cNvSpPr txBox="1"/>
          <p:nvPr/>
        </p:nvSpPr>
        <p:spPr>
          <a:xfrm>
            <a:off x="2534276" y="2042497"/>
            <a:ext cx="2611309" cy="1622100"/>
          </a:xfrm>
          <a:prstGeom prst="rect">
            <a:avLst/>
          </a:prstGeom>
          <a:noFill/>
        </p:spPr>
        <p:txBody>
          <a:bodyPr wrap="square" rtlCol="0">
            <a:noAutofit/>
          </a:bodyPr>
          <a:lstStyle/>
          <a:p>
            <a:pPr marL="171450" indent="-171450">
              <a:buFont typeface="Arial" panose="020B0604020202020204" pitchFamily="34" charset="0"/>
              <a:buChar char="•"/>
              <a:defRPr/>
            </a:pPr>
            <a:r>
              <a:rPr lang="en-US" sz="1100" dirty="0" b="0" u="none" i="0">
                <a:solidFill>
                  <a:srgbClr val="000000"/>
                </a:solidFill>
                <a:latin typeface="calibri" panose="020F0502020204030204" pitchFamily="34" charset="0"/>
                <a:cs typeface="Calibri" panose="020F0502020204030204" pitchFamily="34" charset="0"/>
              </a:rPr>
              <a:t>Rogaland, Norway
Aberdeen, United Kingdom
Vestland, Norway
Eastern, Saudi Arabia
Luanda, Angola</a:t>
            </a:r>
            <a:endParaRPr lang="en-IN" sz="1100" dirty="0">
              <a:solidFill>
                <a:srgbClr val="000000"/>
              </a:solidFill>
              <a:latin typeface="Calibri" panose="020F0502020204030204" pitchFamily="34" charset="0"/>
              <a:cs typeface="Calibri" panose="020F0502020204030204" pitchFamily="34" charset="0"/>
            </a:endParaRPr>
          </a:p>
        </p:txBody>
      </p:sp>
      <p:sp>
        <p:nvSpPr>
          <p:cNvPr id="58" name="TextBox 57">
            <a:extLst>
              <a:ext uri="{FF2B5EF4-FFF2-40B4-BE49-F238E27FC236}">
                <a16:creationId xmlns:a16="http://schemas.microsoft.com/office/drawing/2014/main" id="{39833C4D-7848-27A0-C1E7-253FBE0595B9}"/>
              </a:ext>
            </a:extLst>
          </p:cNvPr>
          <p:cNvSpPr txBox="1"/>
          <p:nvPr/>
        </p:nvSpPr>
        <p:spPr>
          <a:xfrm>
            <a:off x="2549757" y="4426467"/>
            <a:ext cx="2573573" cy="1404490"/>
          </a:xfrm>
          <a:prstGeom prst="rect">
            <a:avLst/>
          </a:prstGeom>
          <a:noFill/>
        </p:spPr>
        <p:txBody>
          <a:bodyPr wrap="square" rtlCol="0">
            <a:noAutofit/>
          </a:bodyPr>
          <a:lstStyle/>
          <a:p>
            <a:pPr marL="171450" indent="-171450">
              <a:buFont typeface="Arial" panose="020B0604020202020204" pitchFamily="34" charset="0"/>
              <a:buChar char="•"/>
              <a:defRPr/>
            </a:pPr>
            <a:r>
              <a:rPr lang="en-US" sz="1100" dirty="0" b="0" u="none" i="0">
                <a:solidFill>
                  <a:srgbClr val="000000"/>
                </a:solidFill>
                <a:latin typeface="calibri" panose="020F0502020204030204" pitchFamily="34" charset="0"/>
                <a:cs typeface="Calibri" panose="020F0502020204030204" pitchFamily="34" charset="0"/>
              </a:rPr>
              <a:t>Rio de Janeiro Area, Brazil
Houston, Texas Area, United States
Odessa-Midland, Texas Area, United States
Tabasco Area, Mexico
Erie-Meadville Area, United States</a:t>
            </a:r>
            <a:endParaRPr lang="en-IN" sz="1100" dirty="0">
              <a:solidFill>
                <a:srgbClr val="000000"/>
              </a:solidFill>
              <a:latin typeface="Calibri" panose="020F0502020204030204" pitchFamily="34" charset="0"/>
              <a:cs typeface="Calibri" panose="020F0502020204030204" pitchFamily="34" charset="0"/>
            </a:endParaRPr>
          </a:p>
        </p:txBody>
      </p:sp>
      <p:sp>
        <p:nvSpPr>
          <p:cNvPr id="59" name="TextBox 58">
            <a:extLst>
              <a:ext uri="{FF2B5EF4-FFF2-40B4-BE49-F238E27FC236}">
                <a16:creationId xmlns:a16="http://schemas.microsoft.com/office/drawing/2014/main" id="{2091B2C0-F32B-86A5-3381-11B44143D165}"/>
              </a:ext>
            </a:extLst>
          </p:cNvPr>
          <p:cNvSpPr txBox="1"/>
          <p:nvPr/>
        </p:nvSpPr>
        <p:spPr>
          <a:xfrm>
            <a:off x="7137934" y="4526910"/>
            <a:ext cx="2202924" cy="1240306"/>
          </a:xfrm>
          <a:prstGeom prst="rect">
            <a:avLst/>
          </a:prstGeom>
          <a:noFill/>
        </p:spPr>
        <p:txBody>
          <a:bodyPr wrap="square" rtlCol="0">
            <a:noAutofit/>
          </a:bodyPr>
          <a:lstStyle/>
          <a:p>
            <a:pPr marL="171450" indent="-171450">
              <a:buFont typeface="Arial" panose="020B0604020202020204" pitchFamily="34" charset="0"/>
              <a:buChar char="•"/>
              <a:defRPr/>
            </a:pPr>
            <a:r>
              <a:rPr lang="en-US" sz="1100" dirty="0" b="0" u="none" i="0">
                <a:solidFill>
                  <a:srgbClr val="000000"/>
                </a:solidFill>
                <a:latin typeface="calibri" panose="020F0502020204030204" pitchFamily="34" charset="0"/>
                <a:cs typeface="Calibri" panose="020F0502020204030204" pitchFamily="34" charset="0"/>
              </a:rPr>
              <a:t>Jakarta, Indonesia
Singapore
Greater Perth Area, Australia
Federal Territory of Kuala Lumpur, Malaysia
Sabah, Malaysia</a:t>
            </a:r>
            <a:endParaRPr lang="en-IN" sz="1100" dirty="0">
              <a:solidFill>
                <a:srgbClr val="000000"/>
              </a:solidFill>
              <a:latin typeface="Calibri" panose="020F0502020204030204" pitchFamily="34" charset="0"/>
              <a:cs typeface="Calibri" panose="020F0502020204030204" pitchFamily="34" charset="0"/>
            </a:endParaRPr>
          </a:p>
        </p:txBody>
      </p:sp>
      <p:sp>
        <p:nvSpPr>
          <p:cNvPr id="15" name="Title 1">
            <a:extLst>
              <a:ext uri="{FF2B5EF4-FFF2-40B4-BE49-F238E27FC236}">
                <a16:creationId xmlns:a16="http://schemas.microsoft.com/office/drawing/2014/main" id="{248F6438-249E-7A2A-010D-5E18DF1FC398}"/>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a:defRPr/>
            </a:pPr>
            <a:r>
              <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rPr>
              <a:t>Global Footprint:</a:t>
            </a:r>
          </a:p>
        </p:txBody>
      </p:sp>
      <p:sp>
        <p:nvSpPr>
          <p:cNvPr id="13" name="TextBox 12">
            <a:extLst>
              <a:ext uri="{FF2B5EF4-FFF2-40B4-BE49-F238E27FC236}">
                <a16:creationId xmlns:a16="http://schemas.microsoft.com/office/drawing/2014/main" id="{1B13EF86-08DC-3683-FFC3-0F26EA73486B}"/>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Percentages may not sum to 100%, because of rounding. The above-mentioned focused workloads are not exhaustive. </a:t>
            </a:r>
          </a:p>
        </p:txBody>
      </p:sp>
      <p:sp>
        <p:nvSpPr>
          <p:cNvPr id="35" name="Title 1">
            <a:extLst>
              <a:ext uri="{FF2B5EF4-FFF2-40B4-BE49-F238E27FC236}">
                <a16:creationId xmlns:a16="http://schemas.microsoft.com/office/drawing/2014/main" id="{094EE0B6-3C13-825B-B30D-39C088050D2B}"/>
              </a:ext>
            </a:extLst>
          </p:cNvPr>
          <p:cNvSpPr>
            <a:spLocks noGrp="1"/>
          </p:cNvSpPr>
          <p:nvPr/>
        </p:nvSpPr>
        <p:spPr>
          <a:xfrm>
            <a:off x="1538148" y="23404"/>
            <a:ext cx="8826765"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7F7F7F"/>
                </a:solidFill>
                <a:effectLst/>
                <a:uLnTx/>
                <a:uFillTx/>
                <a:latin typeface="calibri" panose="020F0502020204030204" pitchFamily="34" charset="0"/>
                <a:ea typeface="+mj-ea"/>
                <a:cs typeface="Calibri" panose="020F0502020204030204" pitchFamily="34" charset="0"/>
              </a:rPr>
              <a:t>Customer Support &amp; Service</a:t>
            </a:r>
          </a:p>
        </p:txBody>
      </p:sp>
      <p:grpSp>
        <p:nvGrpSpPr>
          <p:cNvPr id="44" name="Group 43">
            <a:extLst>
              <a:ext uri="{FF2B5EF4-FFF2-40B4-BE49-F238E27FC236}">
                <a16:creationId xmlns:a16="http://schemas.microsoft.com/office/drawing/2014/main" id="{A737339A-FD63-2728-0F2F-5F3046436F07}"/>
              </a:ext>
            </a:extLst>
          </p:cNvPr>
          <p:cNvGrpSpPr/>
          <p:nvPr/>
        </p:nvGrpSpPr>
        <p:grpSpPr>
          <a:xfrm>
            <a:off x="212035" y="5173070"/>
            <a:ext cx="2073965" cy="1253604"/>
            <a:chOff x="212035" y="5009171"/>
            <a:chExt cx="2073965" cy="1253604"/>
          </a:xfrm>
        </p:grpSpPr>
        <p:sp>
          <p:nvSpPr>
            <p:cNvPr id="45" name="Rectangle 44">
              <a:extLst>
                <a:ext uri="{FF2B5EF4-FFF2-40B4-BE49-F238E27FC236}">
                  <a16:creationId xmlns:a16="http://schemas.microsoft.com/office/drawing/2014/main" id="{37F1161F-E5DC-BB14-1757-8F76962A1683}"/>
                </a:ext>
              </a:extLst>
            </p:cNvPr>
            <p:cNvSpPr/>
            <p:nvPr/>
          </p:nvSpPr>
          <p:spPr>
            <a:xfrm>
              <a:off x="212035" y="5009171"/>
              <a:ext cx="2073965" cy="125360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Calibiri"/>
              </a:endParaRPr>
            </a:p>
          </p:txBody>
        </p:sp>
        <p:sp>
          <p:nvSpPr>
            <p:cNvPr id="48" name="Rectangle 47">
              <a:extLst>
                <a:ext uri="{FF2B5EF4-FFF2-40B4-BE49-F238E27FC236}">
                  <a16:creationId xmlns:a16="http://schemas.microsoft.com/office/drawing/2014/main" id="{11DE2C43-590B-46BC-59F5-DCDEB1C20160}"/>
                </a:ext>
              </a:extLst>
            </p:cNvPr>
            <p:cNvSpPr/>
            <p:nvPr/>
          </p:nvSpPr>
          <p:spPr>
            <a:xfrm>
              <a:off x="803376" y="5460924"/>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Total Workforce </a:t>
              </a:r>
            </a:p>
          </p:txBody>
        </p:sp>
        <p:sp>
          <p:nvSpPr>
            <p:cNvPr id="49" name="Rectangle 48">
              <a:extLst>
                <a:ext uri="{FF2B5EF4-FFF2-40B4-BE49-F238E27FC236}">
                  <a16:creationId xmlns:a16="http://schemas.microsoft.com/office/drawing/2014/main" id="{81F7373D-EFD3-BEA2-6A31-407A4632D83A}"/>
                </a:ext>
              </a:extLst>
            </p:cNvPr>
            <p:cNvSpPr/>
            <p:nvPr/>
          </p:nvSpPr>
          <p:spPr>
            <a:xfrm>
              <a:off x="394594" y="5495884"/>
              <a:ext cx="330894" cy="16999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700" b="1" i="0" u="none" strike="noStrike" kern="1200" cap="none" spc="0" normalizeH="0" baseline="0" noProof="0" dirty="0">
                <a:ln>
                  <a:noFill/>
                </a:ln>
                <a:solidFill>
                  <a:srgbClr val="FFFFFF"/>
                </a:solidFill>
                <a:effectLst/>
                <a:uLnTx/>
                <a:uFillTx/>
                <a:latin typeface="Calibiri"/>
              </a:endParaRPr>
            </a:p>
          </p:txBody>
        </p:sp>
        <p:sp>
          <p:nvSpPr>
            <p:cNvPr id="52" name="Rectangle 51">
              <a:extLst>
                <a:ext uri="{FF2B5EF4-FFF2-40B4-BE49-F238E27FC236}">
                  <a16:creationId xmlns:a16="http://schemas.microsoft.com/office/drawing/2014/main" id="{2DA3306E-43F2-002C-EF6C-38B46F881301}"/>
                </a:ext>
              </a:extLst>
            </p:cNvPr>
            <p:cNvSpPr/>
            <p:nvPr/>
          </p:nvSpPr>
          <p:spPr>
            <a:xfrm>
              <a:off x="798176" y="5813205"/>
              <a:ext cx="1487823" cy="400110"/>
            </a:xfrm>
            <a:prstGeom prst="rect">
              <a:avLst/>
            </a:prstGeom>
          </p:spPr>
          <p:txBody>
            <a:bodyPr wrap="square">
              <a:spAutoFit/>
            </a:bodyPr>
            <a:lstStyle/>
            <a:p>
              <a:pPr defTabSz="913561">
                <a:defRPr/>
              </a:pPr>
              <a:r>
                <a:rPr lang="en-IN" sz="1000" dirty="0">
                  <a:latin typeface="Calibri" panose="020F0502020204030204" pitchFamily="34" charset="0"/>
                  <a:cs typeface="Calibri" panose="020F0502020204030204" pitchFamily="34" charset="0"/>
                </a:rPr>
                <a:t>Regional Workforce Proportion</a:t>
              </a:r>
            </a:p>
          </p:txBody>
        </p:sp>
        <p:sp>
          <p:nvSpPr>
            <p:cNvPr id="53" name="Oval 52">
              <a:extLst>
                <a:ext uri="{FF2B5EF4-FFF2-40B4-BE49-F238E27FC236}">
                  <a16:creationId xmlns:a16="http://schemas.microsoft.com/office/drawing/2014/main" id="{9ECD0804-3758-8982-CED6-6A8008E0BC9D}"/>
                </a:ext>
              </a:extLst>
            </p:cNvPr>
            <p:cNvSpPr/>
            <p:nvPr/>
          </p:nvSpPr>
          <p:spPr>
            <a:xfrm>
              <a:off x="455751" y="5117514"/>
              <a:ext cx="208580" cy="22847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p>
              <a:pPr marL="0" marR="0" lvl="0" indent="0" algn="ctr" defTabSz="913561" rtl="0" eaLnBrk="1" fontAlgn="auto" latinLnBrk="0" hangingPunct="1">
                <a:lnSpc>
                  <a:spcPct val="100000"/>
                </a:lnSpc>
                <a:spcBef>
                  <a:spcPts val="0"/>
                </a:spcBef>
                <a:spcAft>
                  <a:spcPts val="0"/>
                </a:spcAft>
                <a:buClrTx/>
                <a:buSzTx/>
                <a:buFontTx/>
                <a:buNone/>
                <a:tabLst/>
                <a:defRPr/>
              </a:pPr>
              <a:endParaRPr kumimoji="0" lang="en-IN" sz="1050" b="1" i="0" u="none" strike="noStrike" kern="0" cap="none" spc="0" normalizeH="0" baseline="0" noProof="0" dirty="0">
                <a:ln>
                  <a:noFill/>
                </a:ln>
                <a:solidFill>
                  <a:sysClr val="windowText" lastClr="000000"/>
                </a:solidFill>
                <a:effectLst/>
                <a:uLnTx/>
                <a:uFillTx/>
                <a:latin typeface="Calibiri"/>
              </a:endParaRPr>
            </a:p>
          </p:txBody>
        </p:sp>
        <p:sp>
          <p:nvSpPr>
            <p:cNvPr id="55" name="Rectangle 54">
              <a:extLst>
                <a:ext uri="{FF2B5EF4-FFF2-40B4-BE49-F238E27FC236}">
                  <a16:creationId xmlns:a16="http://schemas.microsoft.com/office/drawing/2014/main" id="{5B1E3170-983A-74F7-60E7-39D9ECF016AE}"/>
                </a:ext>
              </a:extLst>
            </p:cNvPr>
            <p:cNvSpPr/>
            <p:nvPr/>
          </p:nvSpPr>
          <p:spPr>
            <a:xfrm>
              <a:off x="803376" y="5108643"/>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No. of Locations</a:t>
              </a:r>
            </a:p>
          </p:txBody>
        </p:sp>
        <p:sp>
          <p:nvSpPr>
            <p:cNvPr id="60" name="Oval 59">
              <a:extLst>
                <a:ext uri="{FF2B5EF4-FFF2-40B4-BE49-F238E27FC236}">
                  <a16:creationId xmlns:a16="http://schemas.microsoft.com/office/drawing/2014/main" id="{69AF5F6B-5A0A-FFF0-9F93-C5D57BA7E646}"/>
                </a:ext>
              </a:extLst>
            </p:cNvPr>
            <p:cNvSpPr/>
            <p:nvPr/>
          </p:nvSpPr>
          <p:spPr>
            <a:xfrm>
              <a:off x="445534" y="5830957"/>
              <a:ext cx="229013" cy="229013"/>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grpSp>
      <p:sp>
        <p:nvSpPr>
          <p:cNvPr id="63" name="Rectangle: Rounded Corners 31">
            <a:extLst>
              <a:ext uri="{FF2B5EF4-FFF2-40B4-BE49-F238E27FC236}">
                <a16:creationId xmlns:a16="http://schemas.microsoft.com/office/drawing/2014/main" id="{A636BBB1-B1C0-600F-5F01-499ED7E64193}"/>
              </a:ext>
            </a:extLst>
          </p:cNvPr>
          <p:cNvSpPr/>
          <p:nvPr/>
        </p:nvSpPr>
        <p:spPr>
          <a:xfrm>
            <a:off x="9399533" y="1951890"/>
            <a:ext cx="2483939" cy="55616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Workforce</a:t>
            </a:r>
          </a:p>
        </p:txBody>
      </p:sp>
      <p:sp>
        <p:nvSpPr>
          <p:cNvPr id="65" name="Rectangle 64">
            <a:extLst>
              <a:ext uri="{FF2B5EF4-FFF2-40B4-BE49-F238E27FC236}">
                <a16:creationId xmlns:a16="http://schemas.microsoft.com/office/drawing/2014/main" id="{3A21A271-D72B-B552-4B81-53E2E7F2C57B}"/>
              </a:ext>
            </a:extLst>
          </p:cNvPr>
          <p:cNvSpPr/>
          <p:nvPr/>
        </p:nvSpPr>
        <p:spPr>
          <a:xfrm>
            <a:off x="9399533" y="1951890"/>
            <a:ext cx="2470931" cy="276999"/>
          </a:xfrm>
          <a:prstGeom prst="rect">
            <a:avLst/>
          </a:prstGeom>
        </p:spPr>
        <p:txBody>
          <a:bodyPr wrap="square">
            <a:spAutoFit/>
          </a:bodyPr>
          <a:lstStyle/>
          <a:p>
            <a:pPr algn="ctr">
              <a:defRPr/>
            </a:pPr>
            <a:r>
              <a:rPr lang="en-US" sz="1200" b="1" dirty="0" u="none" i="0">
                <a:solidFill>
                  <a:srgbClr val="F2F2F2"/>
                </a:solidFill>
                <a:latin typeface="Calibri" panose="020F0502020204030204" pitchFamily="34" charset="0"/>
                <a:cs typeface="Calibri" panose="020F0502020204030204" pitchFamily="34" charset="0"/>
              </a:rPr>
              <a:t>255</a:t>
            </a:r>
            <a:endParaRPr lang="en-IN" sz="1200" b="1" dirty="0">
              <a:solidFill>
                <a:srgbClr val="F2F2F2"/>
              </a:solidFill>
              <a:latin typeface="Calibri" panose="020F0502020204030204" pitchFamily="34" charset="0"/>
              <a:cs typeface="Calibri" panose="020F0502020204030204" pitchFamily="34" charset="0"/>
            </a:endParaRPr>
          </a:p>
        </p:txBody>
      </p:sp>
      <p:sp>
        <p:nvSpPr>
          <p:cNvPr id="66" name="custom_name=&quot;focused_workloads_heading&quot;">
            <a:extLst>
              <a:ext uri="{FF2B5EF4-FFF2-40B4-BE49-F238E27FC236}">
                <a16:creationId xmlns:a16="http://schemas.microsoft.com/office/drawing/2014/main" id="{AC233BDE-8912-4016-2DCC-85010715E8A4}"/>
              </a:ext>
            </a:extLst>
          </p:cNvPr>
          <p:cNvSpPr txBox="1"/>
          <p:nvPr/>
        </p:nvSpPr>
        <p:spPr>
          <a:xfrm>
            <a:off x="9399533" y="2612341"/>
            <a:ext cx="2483939" cy="461665"/>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effectLst/>
                <a:uLnTx/>
                <a:uFillTx/>
                <a:latin typeface="Calibiri"/>
              </a:rPr>
              <a:t>Focused Workloads </a:t>
            </a:r>
            <a:r>
              <a:rPr lang="en-US" sz="1200" b="1" dirty="0">
                <a:latin typeface="Calibiri"/>
              </a:rPr>
              <a:t>for </a:t>
            </a:r>
            <a:r>
              <a:rPr kumimoji="0" lang="en-US" sz="1200" b="1" u="none" strike="noStrike" kern="1200" cap="none" spc="0" normalizeH="0" baseline="0" noProof="0" dirty="0">
                <a:ln>
                  <a:noFill/>
                </a:ln>
                <a:effectLst/>
                <a:uLnTx/>
                <a:uFillTx/>
                <a:latin typeface="Calibiri"/>
              </a:rPr>
              <a:t>Top Locations</a:t>
            </a:r>
            <a:endParaRPr kumimoji="0" lang="en-IN" sz="1200" b="1" u="none" strike="noStrike" kern="1200" cap="none" spc="0" normalizeH="0" baseline="0" noProof="0" dirty="0">
              <a:ln>
                <a:noFill/>
              </a:ln>
              <a:effectLst/>
              <a:uLnTx/>
              <a:uFillTx/>
              <a:latin typeface="Calibiri"/>
            </a:endParaRPr>
          </a:p>
        </p:txBody>
      </p:sp>
      <p:sp>
        <p:nvSpPr>
          <p:cNvPr id="67" name="TextBox 66">
            <a:extLst>
              <a:ext uri="{FF2B5EF4-FFF2-40B4-BE49-F238E27FC236}">
                <a16:creationId xmlns:a16="http://schemas.microsoft.com/office/drawing/2014/main" id="{B71E5EC7-1EB2-FF03-6C9C-7E5475433B81}"/>
              </a:ext>
            </a:extLst>
          </p:cNvPr>
          <p:cNvSpPr txBox="1"/>
          <p:nvPr/>
        </p:nvSpPr>
        <p:spPr>
          <a:xfrm>
            <a:off x="1431971" y="3211664"/>
            <a:ext cx="752354"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~42.0%</a:t>
            </a:r>
          </a:p>
        </p:txBody>
      </p:sp>
      <p:sp>
        <p:nvSpPr>
          <p:cNvPr id="68" name="TextBox 67">
            <a:extLst>
              <a:ext uri="{FF2B5EF4-FFF2-40B4-BE49-F238E27FC236}">
                <a16:creationId xmlns:a16="http://schemas.microsoft.com/office/drawing/2014/main" id="{F40913DC-7E53-D5EE-ED1D-31A8160EBDED}"/>
              </a:ext>
            </a:extLst>
          </p:cNvPr>
          <p:cNvSpPr txBox="1"/>
          <p:nvPr/>
        </p:nvSpPr>
        <p:spPr>
          <a:xfrm>
            <a:off x="6485690" y="3601947"/>
            <a:ext cx="692449"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dirty="0" u="none" i="0">
                <a:solidFill>
                  <a:srgbClr val="FFFFFF"/>
                </a:solidFill>
                <a:latin typeface="Calibiri"/>
              </a:rPr>
              <a:t>~13.3%</a:t>
            </a:r>
            <a:endParaRPr kumimoji="0" lang="en-US" sz="1100" b="1" i="0" u="none" strike="noStrike" kern="1200" cap="none" spc="0" normalizeH="0" baseline="0" noProof="0" dirty="0">
              <a:ln>
                <a:noFill/>
              </a:ln>
              <a:solidFill>
                <a:srgbClr val="FFFFFF"/>
              </a:solidFill>
              <a:effectLst/>
              <a:uLnTx/>
              <a:uFillTx/>
              <a:latin typeface="Calibiri"/>
            </a:endParaRPr>
          </a:p>
        </p:txBody>
      </p:sp>
      <p:sp>
        <p:nvSpPr>
          <p:cNvPr id="3" name="TextBox 2">
            <a:extLst>
              <a:ext uri="{FF2B5EF4-FFF2-40B4-BE49-F238E27FC236}">
                <a16:creationId xmlns:a16="http://schemas.microsoft.com/office/drawing/2014/main" id="{19D50E08-0105-96B2-20C3-5E35E705DFC9}"/>
              </a:ext>
            </a:extLst>
          </p:cNvPr>
          <p:cNvSpPr txBox="1"/>
          <p:nvPr/>
        </p:nvSpPr>
        <p:spPr>
          <a:xfrm>
            <a:off x="9399534" y="3184402"/>
            <a:ext cx="2483938" cy="3384000"/>
          </a:xfrm>
          <a:prstGeom prst="rect">
            <a:avLst/>
          </a:prstGeom>
          <a:noFill/>
          <a:ln>
            <a:noFill/>
          </a:ln>
        </p:spPr>
        <p:txBody>
          <a:bodyPr wrap="square" rtlCol="0">
            <a:noAutofit/>
          </a:bodyPr>
          <a:lstStyle/>
          <a:p>
            <a:pPr>
              <a:defRPr/>
            </a:pPr>
            <a:r>
              <a:rPr sz="1000" b="1" u="none" i="0">
                <a:solidFill>
                  <a:srgbClr val="004DB6"/>
                </a:solidFill>
                <a:latin typeface="calibri"/>
              </a:rPr>
              <a:t>Vestland, Norway</a:t>
            </a:r>
            <a:r>
              <a:rPr sz="1000" b="0" u="none" i="0">
                <a:solidFill>
                  <a:srgbClr val="000000"/>
                </a:solidFill>
                <a:latin typeface="calibri"/>
              </a:rPr>
              <a:t>
•  Customer Service &amp; Support</a:t>
            </a:r>
            <a:r>
              <a:rPr sz="1000" b="1" u="none" i="0">
                <a:solidFill>
                  <a:srgbClr val="004DB6"/>
                </a:solidFill>
                <a:latin typeface="calibri"/>
              </a:rPr>
              <a:t>
Rio de Janeiro Area, Brazil</a:t>
            </a:r>
            <a:r>
              <a:rPr sz="1000" b="0" u="none" i="0">
                <a:solidFill>
                  <a:srgbClr val="000000"/>
                </a:solidFill>
                <a:latin typeface="calibri"/>
              </a:rPr>
              <a:t>
•  Product Installation, Maintenance &amp; Technical Support
•  Customer Service &amp; Support</a:t>
            </a:r>
          </a:p>
        </p:txBody>
      </p:sp>
      <p:sp>
        <p:nvSpPr>
          <p:cNvPr id="17" name="Rectangle: Rounded Corners 20">
            <a:extLst>
              <a:ext uri="{FF2B5EF4-FFF2-40B4-BE49-F238E27FC236}">
                <a16:creationId xmlns:a16="http://schemas.microsoft.com/office/drawing/2014/main" id="{89AF608F-4088-4269-C72A-D837F0E2A336}"/>
              </a:ext>
            </a:extLst>
          </p:cNvPr>
          <p:cNvSpPr/>
          <p:nvPr/>
        </p:nvSpPr>
        <p:spPr>
          <a:xfrm>
            <a:off x="9386526" y="1327648"/>
            <a:ext cx="2483938" cy="56901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a:solidFill>
                  <a:srgbClr val="FFFFFF"/>
                </a:solidFill>
                <a:latin typeface="Calibiri"/>
              </a:rPr>
              <a:t> </a:t>
            </a:r>
            <a:endParaRPr kumimoji="0" lang="en-IN" sz="1100" b="1"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Number of Locations</a:t>
            </a:r>
          </a:p>
        </p:txBody>
      </p:sp>
      <p:sp>
        <p:nvSpPr>
          <p:cNvPr id="64" name="Rectangle 63">
            <a:extLst>
              <a:ext uri="{FF2B5EF4-FFF2-40B4-BE49-F238E27FC236}">
                <a16:creationId xmlns:a16="http://schemas.microsoft.com/office/drawing/2014/main" id="{FDD991B3-57F0-078F-DD26-7375F9020E62}"/>
              </a:ext>
            </a:extLst>
          </p:cNvPr>
          <p:cNvSpPr/>
          <p:nvPr/>
        </p:nvSpPr>
        <p:spPr>
          <a:xfrm>
            <a:off x="9399533" y="1343020"/>
            <a:ext cx="2452999" cy="276999"/>
          </a:xfrm>
          <a:prstGeom prst="rect">
            <a:avLst/>
          </a:prstGeom>
        </p:spPr>
        <p:txBody>
          <a:bodyPr wrap="square">
            <a:spAutoFit/>
          </a:bodyPr>
          <a:lstStyle/>
          <a:p>
            <a:pPr algn="ctr">
              <a:defRPr/>
            </a:pPr>
            <a:r>
              <a:rPr lang="en-US" sz="1200" b="1" dirty="0" u="none" i="0">
                <a:solidFill>
                  <a:srgbClr val="F2F2F2"/>
                </a:solidFill>
                <a:latin typeface="Calibri" panose="020F0502020204030204" pitchFamily="34" charset="0"/>
                <a:cs typeface="Calibri" panose="020F0502020204030204" pitchFamily="34" charset="0"/>
              </a:rPr>
              <a:t>111</a:t>
            </a:r>
            <a:endParaRPr lang="en-IN" sz="1200" b="1" dirty="0">
              <a:solidFill>
                <a:srgbClr val="F2F2F2"/>
              </a:solidFill>
              <a:latin typeface="Calibri" panose="020F0502020204030204" pitchFamily="34" charset="0"/>
              <a:cs typeface="Calibri" panose="020F0502020204030204" pitchFamily="34" charset="0"/>
            </a:endParaRPr>
          </a:p>
        </p:txBody>
      </p:sp>
    </p:spTree>
  </p:cSld>
  <p:clrMapOvr>
    <a:masterClrMapping/>
  </p:clrMapOvr>
</p:sld>
</file>

<file path=ppt/slides/slide8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a:extLst>
              <a:ext uri="{FF2B5EF4-FFF2-40B4-BE49-F238E27FC236}">
                <a16:creationId xmlns:a16="http://schemas.microsoft.com/office/drawing/2014/main" id="{470B3A9B-C979-8A66-0D83-6B610E42164F}"/>
              </a:ext>
            </a:extLst>
          </p:cNvPr>
          <p:cNvPicPr>
            <a:picLocks noChangeAspect="1"/>
          </p:cNvPicPr>
          <p:nvPr/>
        </p:nvPicPr>
        <p:blipFill rotWithShape="1">
          <a:blip r:embed="rId3"/>
          <a:srcRect l="3576" t="9604" r="11647" b="5153"/>
          <a:stretch/>
        </p:blipFill>
        <p:spPr>
          <a:xfrm>
            <a:off x="0" y="1313198"/>
            <a:ext cx="10131892" cy="5094833"/>
          </a:xfrm>
          <a:prstGeom prst="rect">
            <a:avLst/>
          </a:prstGeom>
        </p:spPr>
      </p:pic>
      <p:sp>
        <p:nvSpPr>
          <p:cNvPr id="4" name="Oval 3">
            <a:extLst>
              <a:ext uri="{FF2B5EF4-FFF2-40B4-BE49-F238E27FC236}">
                <a16:creationId xmlns:a16="http://schemas.microsoft.com/office/drawing/2014/main" id="{076A0231-3431-477E-A951-747F7106EE90}"/>
              </a:ext>
            </a:extLst>
          </p:cNvPr>
          <p:cNvSpPr/>
          <p:nvPr/>
        </p:nvSpPr>
        <p:spPr>
          <a:xfrm>
            <a:off x="5305832" y="2828724"/>
            <a:ext cx="549727" cy="530195"/>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5" name="TextBox 4">
            <a:extLst>
              <a:ext uri="{FF2B5EF4-FFF2-40B4-BE49-F238E27FC236}">
                <a16:creationId xmlns:a16="http://schemas.microsoft.com/office/drawing/2014/main" id="{F335D3FA-98AA-938A-76A9-89024B134134}"/>
              </a:ext>
            </a:extLst>
          </p:cNvPr>
          <p:cNvSpPr txBox="1"/>
          <p:nvPr/>
        </p:nvSpPr>
        <p:spPr>
          <a:xfrm>
            <a:off x="1262492" y="2828724"/>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Americas</a:t>
            </a:r>
          </a:p>
        </p:txBody>
      </p:sp>
      <p:cxnSp>
        <p:nvCxnSpPr>
          <p:cNvPr id="6" name="Connector: Elbow 385">
            <a:extLst>
              <a:ext uri="{FF2B5EF4-FFF2-40B4-BE49-F238E27FC236}">
                <a16:creationId xmlns:a16="http://schemas.microsoft.com/office/drawing/2014/main" id="{B019311E-1E08-0995-B341-4BC866893F8D}"/>
              </a:ext>
            </a:extLst>
          </p:cNvPr>
          <p:cNvCxnSpPr>
            <a:cxnSpLocks/>
            <a:stCxn id="9" idx="6"/>
            <a:endCxn id="46" idx="2"/>
          </p:cNvCxnSpPr>
          <p:nvPr/>
        </p:nvCxnSpPr>
        <p:spPr>
          <a:xfrm>
            <a:off x="2078148" y="3420900"/>
            <a:ext cx="922314" cy="498825"/>
          </a:xfrm>
          <a:prstGeom prst="bentConnector3">
            <a:avLst>
              <a:gd name="adj1" fmla="val 50000"/>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7BBACB1-F888-AAF7-7B39-87CD3ABC27AB}"/>
              </a:ext>
            </a:extLst>
          </p:cNvPr>
          <p:cNvSpPr txBox="1"/>
          <p:nvPr/>
        </p:nvSpPr>
        <p:spPr>
          <a:xfrm>
            <a:off x="4988912" y="3333945"/>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EMEA</a:t>
            </a:r>
          </a:p>
        </p:txBody>
      </p:sp>
      <p:cxnSp>
        <p:nvCxnSpPr>
          <p:cNvPr id="8" name="Connector: Elbow 385">
            <a:extLst>
              <a:ext uri="{FF2B5EF4-FFF2-40B4-BE49-F238E27FC236}">
                <a16:creationId xmlns:a16="http://schemas.microsoft.com/office/drawing/2014/main" id="{1F8B89C4-27DF-DD6E-B61B-D915EE1F720E}"/>
              </a:ext>
            </a:extLst>
          </p:cNvPr>
          <p:cNvCxnSpPr>
            <a:cxnSpLocks/>
            <a:stCxn id="4" idx="0"/>
            <a:endCxn id="25" idx="3"/>
          </p:cNvCxnSpPr>
          <p:nvPr/>
        </p:nvCxnSpPr>
        <p:spPr>
          <a:xfrm rot="16200000" flipV="1">
            <a:off x="4424424" y="1672451"/>
            <a:ext cx="1345592" cy="966953"/>
          </a:xfrm>
          <a:prstGeom prst="bentConnector2">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49248609-32AD-9C75-76FD-B2288258D0EE}"/>
              </a:ext>
            </a:extLst>
          </p:cNvPr>
          <p:cNvSpPr/>
          <p:nvPr/>
        </p:nvSpPr>
        <p:spPr>
          <a:xfrm>
            <a:off x="1538148" y="3150900"/>
            <a:ext cx="540000" cy="540000"/>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11" name="Oval 10">
            <a:extLst>
              <a:ext uri="{FF2B5EF4-FFF2-40B4-BE49-F238E27FC236}">
                <a16:creationId xmlns:a16="http://schemas.microsoft.com/office/drawing/2014/main" id="{9F63808E-BDD2-3D29-1866-A6E8EC929AB4}"/>
              </a:ext>
            </a:extLst>
          </p:cNvPr>
          <p:cNvSpPr/>
          <p:nvPr/>
        </p:nvSpPr>
        <p:spPr>
          <a:xfrm>
            <a:off x="6573563" y="3565373"/>
            <a:ext cx="520248" cy="486621"/>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14" name="Rectangle 13">
            <a:extLst>
              <a:ext uri="{FF2B5EF4-FFF2-40B4-BE49-F238E27FC236}">
                <a16:creationId xmlns:a16="http://schemas.microsoft.com/office/drawing/2014/main" id="{FDF89079-13C8-555A-4A1A-B36B1DB5997D}"/>
              </a:ext>
            </a:extLst>
          </p:cNvPr>
          <p:cNvSpPr/>
          <p:nvPr/>
        </p:nvSpPr>
        <p:spPr>
          <a:xfrm>
            <a:off x="3249188" y="3770633"/>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u="none" i="0">
                <a:solidFill>
                  <a:srgbClr val="FFFFFF"/>
                </a:solidFill>
                <a:latin typeface="Calibiri"/>
              </a:rPr>
              <a:t>4,185</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16" name="TextBox 15">
            <a:extLst>
              <a:ext uri="{FF2B5EF4-FFF2-40B4-BE49-F238E27FC236}">
                <a16:creationId xmlns:a16="http://schemas.microsoft.com/office/drawing/2014/main" id="{06433A11-E457-D939-D470-09B86EB6673D}"/>
              </a:ext>
            </a:extLst>
          </p:cNvPr>
          <p:cNvSpPr txBox="1"/>
          <p:nvPr/>
        </p:nvSpPr>
        <p:spPr>
          <a:xfrm>
            <a:off x="2893102" y="1670748"/>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a:t>
            </a:r>
            <a:r>
              <a:rPr kumimoji="0" lang="en-US" sz="1200" b="1" i="1" u="none" strike="noStrike" kern="1200" cap="none" spc="0" normalizeH="0" noProof="0" dirty="0">
                <a:ln>
                  <a:noFill/>
                </a:ln>
                <a:solidFill>
                  <a:srgbClr val="D02A00">
                    <a:lumMod val="75000"/>
                  </a:srgbClr>
                </a:solidFill>
                <a:effectLst/>
                <a:uLnTx/>
                <a:uFillTx/>
                <a:latin typeface="Calibiri"/>
              </a:rPr>
              <a:t> </a:t>
            </a:r>
            <a:r>
              <a:rPr kumimoji="0" lang="en-US" sz="1200" b="1" i="1" u="none" strike="noStrike" kern="1200" cap="none" spc="0" normalizeH="0" baseline="0" noProof="0" dirty="0">
                <a:ln>
                  <a:noFill/>
                </a:ln>
                <a:solidFill>
                  <a:srgbClr val="D02A00">
                    <a:lumMod val="75000"/>
                  </a:srgbClr>
                </a:solidFill>
                <a:effectLst/>
                <a:uLnTx/>
                <a:uFillTx/>
                <a:latin typeface="Calibiri"/>
              </a:rPr>
              <a:t>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19" name="TextBox 18">
            <a:extLst>
              <a:ext uri="{FF2B5EF4-FFF2-40B4-BE49-F238E27FC236}">
                <a16:creationId xmlns:a16="http://schemas.microsoft.com/office/drawing/2014/main" id="{331C2717-9C47-5D9A-F5B5-32E49F56D995}"/>
              </a:ext>
            </a:extLst>
          </p:cNvPr>
          <p:cNvSpPr txBox="1"/>
          <p:nvPr/>
        </p:nvSpPr>
        <p:spPr>
          <a:xfrm>
            <a:off x="7574615" y="4190311"/>
            <a:ext cx="133531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 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cxnSp>
        <p:nvCxnSpPr>
          <p:cNvPr id="22" name="Connector: Elbow 385">
            <a:extLst>
              <a:ext uri="{FF2B5EF4-FFF2-40B4-BE49-F238E27FC236}">
                <a16:creationId xmlns:a16="http://schemas.microsoft.com/office/drawing/2014/main" id="{84631ACB-5F52-2F28-9114-C6F71A06D3FE}"/>
              </a:ext>
            </a:extLst>
          </p:cNvPr>
          <p:cNvCxnSpPr>
            <a:cxnSpLocks/>
            <a:stCxn id="11" idx="4"/>
          </p:cNvCxnSpPr>
          <p:nvPr/>
        </p:nvCxnSpPr>
        <p:spPr>
          <a:xfrm rot="5400000" flipH="1" flipV="1">
            <a:off x="7138746" y="3710923"/>
            <a:ext cx="36012" cy="646130"/>
          </a:xfrm>
          <a:prstGeom prst="bentConnector4">
            <a:avLst>
              <a:gd name="adj1" fmla="val -634788"/>
              <a:gd name="adj2" fmla="val 70129"/>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98EF827F-5DA0-917E-3DA2-E0660B6546F5}"/>
              </a:ext>
            </a:extLst>
          </p:cNvPr>
          <p:cNvSpPr/>
          <p:nvPr/>
        </p:nvSpPr>
        <p:spPr>
          <a:xfrm>
            <a:off x="7685141" y="3879095"/>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FFFFFF"/>
                </a:solidFill>
                <a:effectLst/>
                <a:uLnTx/>
                <a:uFillTx/>
                <a:latin typeface="Calibiri"/>
              </a:rPr>
              <a:t>5,135</a:t>
            </a:r>
          </a:p>
        </p:txBody>
      </p:sp>
      <p:sp>
        <p:nvSpPr>
          <p:cNvPr id="25" name="Rectangle 24">
            <a:extLst>
              <a:ext uri="{FF2B5EF4-FFF2-40B4-BE49-F238E27FC236}">
                <a16:creationId xmlns:a16="http://schemas.microsoft.com/office/drawing/2014/main" id="{156D7044-EF8E-6BD3-1DD6-2C6FF12DB616}"/>
              </a:ext>
            </a:extLst>
          </p:cNvPr>
          <p:cNvSpPr/>
          <p:nvPr/>
        </p:nvSpPr>
        <p:spPr>
          <a:xfrm>
            <a:off x="3294158" y="1346244"/>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u="none" i="0">
                <a:solidFill>
                  <a:srgbClr val="FFFFFF"/>
                </a:solidFill>
                <a:latin typeface="Calibiri"/>
              </a:rPr>
              <a:t>7,800</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27" name="TextBox 26">
            <a:extLst>
              <a:ext uri="{FF2B5EF4-FFF2-40B4-BE49-F238E27FC236}">
                <a16:creationId xmlns:a16="http://schemas.microsoft.com/office/drawing/2014/main" id="{BCD50A28-DA81-19D0-F16C-572BD8661739}"/>
              </a:ext>
            </a:extLst>
          </p:cNvPr>
          <p:cNvSpPr txBox="1"/>
          <p:nvPr/>
        </p:nvSpPr>
        <p:spPr>
          <a:xfrm>
            <a:off x="2879849" y="4126832"/>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 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30" name="TextBox 29">
            <a:extLst>
              <a:ext uri="{FF2B5EF4-FFF2-40B4-BE49-F238E27FC236}">
                <a16:creationId xmlns:a16="http://schemas.microsoft.com/office/drawing/2014/main" id="{845CE324-01E0-F7D8-E2A3-31B8FB3AAB73}"/>
              </a:ext>
            </a:extLst>
          </p:cNvPr>
          <p:cNvSpPr txBox="1"/>
          <p:nvPr/>
        </p:nvSpPr>
        <p:spPr>
          <a:xfrm>
            <a:off x="6468856" y="3226397"/>
            <a:ext cx="69245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APAC</a:t>
            </a:r>
          </a:p>
        </p:txBody>
      </p:sp>
      <p:sp>
        <p:nvSpPr>
          <p:cNvPr id="33" name="TextBox 32">
            <a:extLst>
              <a:ext uri="{FF2B5EF4-FFF2-40B4-BE49-F238E27FC236}">
                <a16:creationId xmlns:a16="http://schemas.microsoft.com/office/drawing/2014/main" id="{379C2B19-9276-4D7A-8953-BDA9B220812E}"/>
              </a:ext>
            </a:extLst>
          </p:cNvPr>
          <p:cNvSpPr txBox="1"/>
          <p:nvPr/>
        </p:nvSpPr>
        <p:spPr>
          <a:xfrm>
            <a:off x="5182371" y="2970990"/>
            <a:ext cx="796648"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~45.6%</a:t>
            </a:r>
          </a:p>
        </p:txBody>
      </p:sp>
      <p:sp>
        <p:nvSpPr>
          <p:cNvPr id="47" name="Rectangle 46">
            <a:extLst>
              <a:ext uri="{FF2B5EF4-FFF2-40B4-BE49-F238E27FC236}">
                <a16:creationId xmlns:a16="http://schemas.microsoft.com/office/drawing/2014/main" id="{17A2AF8F-D9BA-8FAC-B857-C1B1FADFC418}"/>
              </a:ext>
            </a:extLst>
          </p:cNvPr>
          <p:cNvSpPr/>
          <p:nvPr/>
        </p:nvSpPr>
        <p:spPr>
          <a:xfrm>
            <a:off x="315164" y="922947"/>
            <a:ext cx="11561673" cy="289289"/>
          </a:xfrm>
          <a:prstGeom prst="rect">
            <a:avLst/>
          </a:prstGeom>
          <a:solidFill>
            <a:srgbClr val="2B9D9A"/>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lvl="0" algn="ctr">
              <a:defRPr/>
            </a:pPr>
            <a:r>
              <a:rPr kumimoji="0" lang="en-IN" sz="1200" b="1" i="0" u="none" strike="noStrike" kern="1200" cap="none" spc="0" normalizeH="0" baseline="0" noProof="0" dirty="0">
                <a:ln>
                  <a:noFill/>
                </a:ln>
                <a:solidFill>
                  <a:srgbClr val="FFFFFF"/>
                </a:solidFill>
                <a:effectLst/>
                <a:uLnTx/>
                <a:uFillTx/>
                <a:latin typeface="Calibiri"/>
              </a:rPr>
              <a:t>Global R&amp;D Footprint for TechnipFMC PLC</a:t>
            </a:r>
          </a:p>
        </p:txBody>
      </p:sp>
      <p:sp>
        <p:nvSpPr>
          <p:cNvPr id="46" name="Oval 45">
            <a:extLst>
              <a:ext uri="{FF2B5EF4-FFF2-40B4-BE49-F238E27FC236}">
                <a16:creationId xmlns:a16="http://schemas.microsoft.com/office/drawing/2014/main" id="{BA80D95D-97F1-EF32-500F-3A1914DCBCC1}"/>
              </a:ext>
            </a:extLst>
          </p:cNvPr>
          <p:cNvSpPr/>
          <p:nvPr/>
        </p:nvSpPr>
        <p:spPr>
          <a:xfrm>
            <a:off x="3000462" y="3751425"/>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8</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0" name="Oval 49">
            <a:extLst>
              <a:ext uri="{FF2B5EF4-FFF2-40B4-BE49-F238E27FC236}">
                <a16:creationId xmlns:a16="http://schemas.microsoft.com/office/drawing/2014/main" id="{325D7CAB-F11F-E49F-6E0F-B5E1FD950143}"/>
              </a:ext>
            </a:extLst>
          </p:cNvPr>
          <p:cNvSpPr/>
          <p:nvPr/>
        </p:nvSpPr>
        <p:spPr>
          <a:xfrm>
            <a:off x="3083245" y="1341611"/>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29</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89769070-DBED-D0E4-1B26-BB44B7FD45A7}"/>
              </a:ext>
            </a:extLst>
          </p:cNvPr>
          <p:cNvSpPr/>
          <p:nvPr/>
        </p:nvSpPr>
        <p:spPr>
          <a:xfrm>
            <a:off x="7489410" y="3853712"/>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12</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7" name="TextBox 56">
            <a:extLst>
              <a:ext uri="{FF2B5EF4-FFF2-40B4-BE49-F238E27FC236}">
                <a16:creationId xmlns:a16="http://schemas.microsoft.com/office/drawing/2014/main" id="{3374E447-17B0-312E-14B3-9F999AD89A28}"/>
              </a:ext>
            </a:extLst>
          </p:cNvPr>
          <p:cNvSpPr txBox="1"/>
          <p:nvPr/>
        </p:nvSpPr>
        <p:spPr>
          <a:xfrm>
            <a:off x="2534276" y="2042497"/>
            <a:ext cx="2611309" cy="1622100"/>
          </a:xfrm>
          <a:prstGeom prst="rect">
            <a:avLst/>
          </a:prstGeom>
          <a:noFill/>
        </p:spPr>
        <p:txBody>
          <a:bodyPr wrap="square" rtlCol="0">
            <a:noAutofit/>
          </a:bodyPr>
          <a:lstStyle/>
          <a:p>
            <a:pPr marL="171450" indent="-171450">
              <a:buFont typeface="Arial" panose="020B0604020202020204" pitchFamily="34" charset="0"/>
              <a:buChar char="•"/>
              <a:defRPr/>
            </a:pPr>
            <a:r>
              <a:rPr lang="en-US" sz="1100" dirty="0" b="0" u="none" i="0">
                <a:solidFill>
                  <a:srgbClr val="000000"/>
                </a:solidFill>
                <a:latin typeface="calibri" panose="020F0502020204030204" pitchFamily="34" charset="0"/>
                <a:cs typeface="Calibri" panose="020F0502020204030204" pitchFamily="34" charset="0"/>
              </a:rPr>
              <a:t>Aberdeen, United Kingdom
Paris Area, France
Abu Dhabi, United Arab Emirates
Buskerud, Norway
Oslo, Norway</a:t>
            </a:r>
            <a:endParaRPr lang="en-IN" sz="1100" dirty="0">
              <a:solidFill>
                <a:srgbClr val="000000"/>
              </a:solidFill>
              <a:latin typeface="Calibri" panose="020F0502020204030204" pitchFamily="34" charset="0"/>
              <a:cs typeface="Calibri" panose="020F0502020204030204" pitchFamily="34" charset="0"/>
            </a:endParaRPr>
          </a:p>
        </p:txBody>
      </p:sp>
      <p:sp>
        <p:nvSpPr>
          <p:cNvPr id="58" name="TextBox 57">
            <a:extLst>
              <a:ext uri="{FF2B5EF4-FFF2-40B4-BE49-F238E27FC236}">
                <a16:creationId xmlns:a16="http://schemas.microsoft.com/office/drawing/2014/main" id="{39833C4D-7848-27A0-C1E7-253FBE0595B9}"/>
              </a:ext>
            </a:extLst>
          </p:cNvPr>
          <p:cNvSpPr txBox="1"/>
          <p:nvPr/>
        </p:nvSpPr>
        <p:spPr>
          <a:xfrm>
            <a:off x="2549757" y="4426467"/>
            <a:ext cx="2573573" cy="1404490"/>
          </a:xfrm>
          <a:prstGeom prst="rect">
            <a:avLst/>
          </a:prstGeom>
          <a:noFill/>
        </p:spPr>
        <p:txBody>
          <a:bodyPr wrap="square" rtlCol="0">
            <a:noAutofit/>
          </a:bodyPr>
          <a:lstStyle/>
          <a:p>
            <a:pPr marL="171450" indent="-171450">
              <a:buFont typeface="Arial" panose="020B0604020202020204" pitchFamily="34" charset="0"/>
              <a:buChar char="•"/>
              <a:defRPr/>
            </a:pPr>
            <a:r>
              <a:rPr lang="en-US" sz="1100" dirty="0" b="0" u="none" i="0">
                <a:solidFill>
                  <a:srgbClr val="000000"/>
                </a:solidFill>
                <a:latin typeface="calibri" panose="020F0502020204030204" pitchFamily="34" charset="0"/>
                <a:cs typeface="Calibri" panose="020F0502020204030204" pitchFamily="34" charset="0"/>
              </a:rPr>
              <a:t>Rio de Janeiro Area, Brazil
Houston, Texas Area, United States
Greater Los Angeles Area, United States
Capital District, Venezuela
Sacramento, California Area, United States</a:t>
            </a:r>
            <a:endParaRPr lang="en-IN" sz="1100" dirty="0">
              <a:solidFill>
                <a:srgbClr val="000000"/>
              </a:solidFill>
              <a:latin typeface="Calibri" panose="020F0502020204030204" pitchFamily="34" charset="0"/>
              <a:cs typeface="Calibri" panose="020F0502020204030204" pitchFamily="34" charset="0"/>
            </a:endParaRPr>
          </a:p>
        </p:txBody>
      </p:sp>
      <p:sp>
        <p:nvSpPr>
          <p:cNvPr id="59" name="TextBox 58">
            <a:extLst>
              <a:ext uri="{FF2B5EF4-FFF2-40B4-BE49-F238E27FC236}">
                <a16:creationId xmlns:a16="http://schemas.microsoft.com/office/drawing/2014/main" id="{2091B2C0-F32B-86A5-3381-11B44143D165}"/>
              </a:ext>
            </a:extLst>
          </p:cNvPr>
          <p:cNvSpPr txBox="1"/>
          <p:nvPr/>
        </p:nvSpPr>
        <p:spPr>
          <a:xfrm>
            <a:off x="7137934" y="4526910"/>
            <a:ext cx="2202924" cy="1240306"/>
          </a:xfrm>
          <a:prstGeom prst="rect">
            <a:avLst/>
          </a:prstGeom>
          <a:noFill/>
        </p:spPr>
        <p:txBody>
          <a:bodyPr wrap="square" rtlCol="0">
            <a:noAutofit/>
          </a:bodyPr>
          <a:lstStyle/>
          <a:p>
            <a:pPr marL="171450" indent="-171450">
              <a:buFont typeface="Arial" panose="020B0604020202020204" pitchFamily="34" charset="0"/>
              <a:buChar char="•"/>
              <a:defRPr/>
            </a:pPr>
            <a:r>
              <a:rPr lang="en-US" sz="1100" dirty="0" b="0" u="none" i="0">
                <a:solidFill>
                  <a:srgbClr val="000000"/>
                </a:solidFill>
                <a:latin typeface="calibri" panose="020F0502020204030204" pitchFamily="34" charset="0"/>
                <a:cs typeface="Calibri" panose="020F0502020204030204" pitchFamily="34" charset="0"/>
              </a:rPr>
              <a:t>Federal Territory of Kuala Lumpur, Malaysia
Hyderabad Area, India
Chennai Area, India
National Capital Region, India
Mumbai Area, India</a:t>
            </a:r>
            <a:endParaRPr lang="en-IN" sz="1100" dirty="0">
              <a:solidFill>
                <a:srgbClr val="000000"/>
              </a:solidFill>
              <a:latin typeface="Calibri" panose="020F0502020204030204" pitchFamily="34" charset="0"/>
              <a:cs typeface="Calibri" panose="020F0502020204030204" pitchFamily="34" charset="0"/>
            </a:endParaRPr>
          </a:p>
        </p:txBody>
      </p:sp>
      <p:sp>
        <p:nvSpPr>
          <p:cNvPr id="15" name="Title 1">
            <a:extLst>
              <a:ext uri="{FF2B5EF4-FFF2-40B4-BE49-F238E27FC236}">
                <a16:creationId xmlns:a16="http://schemas.microsoft.com/office/drawing/2014/main" id="{248F6438-249E-7A2A-010D-5E18DF1FC398}"/>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a:defRPr/>
            </a:pPr>
            <a:r>
              <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rPr>
              <a:t>Global Footprint:</a:t>
            </a:r>
          </a:p>
        </p:txBody>
      </p:sp>
      <p:sp>
        <p:nvSpPr>
          <p:cNvPr id="13" name="TextBox 12">
            <a:extLst>
              <a:ext uri="{FF2B5EF4-FFF2-40B4-BE49-F238E27FC236}">
                <a16:creationId xmlns:a16="http://schemas.microsoft.com/office/drawing/2014/main" id="{1B13EF86-08DC-3683-FFC3-0F26EA73486B}"/>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Percentages may not sum to 100%, because of rounding. The above-mentioned focused workloads are not exhaustive. </a:t>
            </a:r>
          </a:p>
        </p:txBody>
      </p:sp>
      <p:sp>
        <p:nvSpPr>
          <p:cNvPr id="35" name="Title 1">
            <a:extLst>
              <a:ext uri="{FF2B5EF4-FFF2-40B4-BE49-F238E27FC236}">
                <a16:creationId xmlns:a16="http://schemas.microsoft.com/office/drawing/2014/main" id="{094EE0B6-3C13-825B-B30D-39C088050D2B}"/>
              </a:ext>
            </a:extLst>
          </p:cNvPr>
          <p:cNvSpPr>
            <a:spLocks noGrp="1"/>
          </p:cNvSpPr>
          <p:nvPr/>
        </p:nvSpPr>
        <p:spPr>
          <a:xfrm>
            <a:off x="1538148" y="23404"/>
            <a:ext cx="8826765"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7F7F7F"/>
                </a:solidFill>
                <a:effectLst/>
                <a:uLnTx/>
                <a:uFillTx/>
                <a:latin typeface="calibri" panose="020F0502020204030204" pitchFamily="34" charset="0"/>
                <a:ea typeface="+mj-ea"/>
                <a:cs typeface="Calibri" panose="020F0502020204030204" pitchFamily="34" charset="0"/>
              </a:rPr>
              <a:t>R&amp;D</a:t>
            </a:r>
          </a:p>
        </p:txBody>
      </p:sp>
      <p:grpSp>
        <p:nvGrpSpPr>
          <p:cNvPr id="44" name="Group 43">
            <a:extLst>
              <a:ext uri="{FF2B5EF4-FFF2-40B4-BE49-F238E27FC236}">
                <a16:creationId xmlns:a16="http://schemas.microsoft.com/office/drawing/2014/main" id="{A737339A-FD63-2728-0F2F-5F3046436F07}"/>
              </a:ext>
            </a:extLst>
          </p:cNvPr>
          <p:cNvGrpSpPr/>
          <p:nvPr/>
        </p:nvGrpSpPr>
        <p:grpSpPr>
          <a:xfrm>
            <a:off x="212035" y="5173070"/>
            <a:ext cx="2073965" cy="1253604"/>
            <a:chOff x="212035" y="5009171"/>
            <a:chExt cx="2073965" cy="1253604"/>
          </a:xfrm>
        </p:grpSpPr>
        <p:sp>
          <p:nvSpPr>
            <p:cNvPr id="45" name="Rectangle 44">
              <a:extLst>
                <a:ext uri="{FF2B5EF4-FFF2-40B4-BE49-F238E27FC236}">
                  <a16:creationId xmlns:a16="http://schemas.microsoft.com/office/drawing/2014/main" id="{37F1161F-E5DC-BB14-1757-8F76962A1683}"/>
                </a:ext>
              </a:extLst>
            </p:cNvPr>
            <p:cNvSpPr/>
            <p:nvPr/>
          </p:nvSpPr>
          <p:spPr>
            <a:xfrm>
              <a:off x="212035" y="5009171"/>
              <a:ext cx="2073965" cy="125360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Calibiri"/>
              </a:endParaRPr>
            </a:p>
          </p:txBody>
        </p:sp>
        <p:sp>
          <p:nvSpPr>
            <p:cNvPr id="48" name="Rectangle 47">
              <a:extLst>
                <a:ext uri="{FF2B5EF4-FFF2-40B4-BE49-F238E27FC236}">
                  <a16:creationId xmlns:a16="http://schemas.microsoft.com/office/drawing/2014/main" id="{11DE2C43-590B-46BC-59F5-DCDEB1C20160}"/>
                </a:ext>
              </a:extLst>
            </p:cNvPr>
            <p:cNvSpPr/>
            <p:nvPr/>
          </p:nvSpPr>
          <p:spPr>
            <a:xfrm>
              <a:off x="803376" y="5460924"/>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Total Workforce </a:t>
              </a:r>
            </a:p>
          </p:txBody>
        </p:sp>
        <p:sp>
          <p:nvSpPr>
            <p:cNvPr id="49" name="Rectangle 48">
              <a:extLst>
                <a:ext uri="{FF2B5EF4-FFF2-40B4-BE49-F238E27FC236}">
                  <a16:creationId xmlns:a16="http://schemas.microsoft.com/office/drawing/2014/main" id="{81F7373D-EFD3-BEA2-6A31-407A4632D83A}"/>
                </a:ext>
              </a:extLst>
            </p:cNvPr>
            <p:cNvSpPr/>
            <p:nvPr/>
          </p:nvSpPr>
          <p:spPr>
            <a:xfrm>
              <a:off x="394594" y="5495884"/>
              <a:ext cx="330894" cy="16999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700" b="1" i="0" u="none" strike="noStrike" kern="1200" cap="none" spc="0" normalizeH="0" baseline="0" noProof="0" dirty="0">
                <a:ln>
                  <a:noFill/>
                </a:ln>
                <a:solidFill>
                  <a:srgbClr val="FFFFFF"/>
                </a:solidFill>
                <a:effectLst/>
                <a:uLnTx/>
                <a:uFillTx/>
                <a:latin typeface="Calibiri"/>
              </a:endParaRPr>
            </a:p>
          </p:txBody>
        </p:sp>
        <p:sp>
          <p:nvSpPr>
            <p:cNvPr id="52" name="Rectangle 51">
              <a:extLst>
                <a:ext uri="{FF2B5EF4-FFF2-40B4-BE49-F238E27FC236}">
                  <a16:creationId xmlns:a16="http://schemas.microsoft.com/office/drawing/2014/main" id="{2DA3306E-43F2-002C-EF6C-38B46F881301}"/>
                </a:ext>
              </a:extLst>
            </p:cNvPr>
            <p:cNvSpPr/>
            <p:nvPr/>
          </p:nvSpPr>
          <p:spPr>
            <a:xfrm>
              <a:off x="798176" y="5813205"/>
              <a:ext cx="1487823" cy="400110"/>
            </a:xfrm>
            <a:prstGeom prst="rect">
              <a:avLst/>
            </a:prstGeom>
          </p:spPr>
          <p:txBody>
            <a:bodyPr wrap="square">
              <a:spAutoFit/>
            </a:bodyPr>
            <a:lstStyle/>
            <a:p>
              <a:pPr defTabSz="913561">
                <a:defRPr/>
              </a:pPr>
              <a:r>
                <a:rPr lang="en-IN" sz="1000" dirty="0">
                  <a:latin typeface="Calibri" panose="020F0502020204030204" pitchFamily="34" charset="0"/>
                  <a:cs typeface="Calibri" panose="020F0502020204030204" pitchFamily="34" charset="0"/>
                </a:rPr>
                <a:t>Regional Workforce Proportion</a:t>
              </a:r>
            </a:p>
          </p:txBody>
        </p:sp>
        <p:sp>
          <p:nvSpPr>
            <p:cNvPr id="53" name="Oval 52">
              <a:extLst>
                <a:ext uri="{FF2B5EF4-FFF2-40B4-BE49-F238E27FC236}">
                  <a16:creationId xmlns:a16="http://schemas.microsoft.com/office/drawing/2014/main" id="{9ECD0804-3758-8982-CED6-6A8008E0BC9D}"/>
                </a:ext>
              </a:extLst>
            </p:cNvPr>
            <p:cNvSpPr/>
            <p:nvPr/>
          </p:nvSpPr>
          <p:spPr>
            <a:xfrm>
              <a:off x="455751" y="5117514"/>
              <a:ext cx="208580" cy="22847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p>
              <a:pPr marL="0" marR="0" lvl="0" indent="0" algn="ctr" defTabSz="913561" rtl="0" eaLnBrk="1" fontAlgn="auto" latinLnBrk="0" hangingPunct="1">
                <a:lnSpc>
                  <a:spcPct val="100000"/>
                </a:lnSpc>
                <a:spcBef>
                  <a:spcPts val="0"/>
                </a:spcBef>
                <a:spcAft>
                  <a:spcPts val="0"/>
                </a:spcAft>
                <a:buClrTx/>
                <a:buSzTx/>
                <a:buFontTx/>
                <a:buNone/>
                <a:tabLst/>
                <a:defRPr/>
              </a:pPr>
              <a:endParaRPr kumimoji="0" lang="en-IN" sz="1050" b="1" i="0" u="none" strike="noStrike" kern="0" cap="none" spc="0" normalizeH="0" baseline="0" noProof="0" dirty="0">
                <a:ln>
                  <a:noFill/>
                </a:ln>
                <a:solidFill>
                  <a:sysClr val="windowText" lastClr="000000"/>
                </a:solidFill>
                <a:effectLst/>
                <a:uLnTx/>
                <a:uFillTx/>
                <a:latin typeface="Calibiri"/>
              </a:endParaRPr>
            </a:p>
          </p:txBody>
        </p:sp>
        <p:sp>
          <p:nvSpPr>
            <p:cNvPr id="55" name="Rectangle 54">
              <a:extLst>
                <a:ext uri="{FF2B5EF4-FFF2-40B4-BE49-F238E27FC236}">
                  <a16:creationId xmlns:a16="http://schemas.microsoft.com/office/drawing/2014/main" id="{5B1E3170-983A-74F7-60E7-39D9ECF016AE}"/>
                </a:ext>
              </a:extLst>
            </p:cNvPr>
            <p:cNvSpPr/>
            <p:nvPr/>
          </p:nvSpPr>
          <p:spPr>
            <a:xfrm>
              <a:off x="803376" y="5108643"/>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No. of Locations</a:t>
              </a:r>
            </a:p>
          </p:txBody>
        </p:sp>
        <p:sp>
          <p:nvSpPr>
            <p:cNvPr id="60" name="Oval 59">
              <a:extLst>
                <a:ext uri="{FF2B5EF4-FFF2-40B4-BE49-F238E27FC236}">
                  <a16:creationId xmlns:a16="http://schemas.microsoft.com/office/drawing/2014/main" id="{69AF5F6B-5A0A-FFF0-9F93-C5D57BA7E646}"/>
                </a:ext>
              </a:extLst>
            </p:cNvPr>
            <p:cNvSpPr/>
            <p:nvPr/>
          </p:nvSpPr>
          <p:spPr>
            <a:xfrm>
              <a:off x="445534" y="5830957"/>
              <a:ext cx="229013" cy="229013"/>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grpSp>
      <p:sp>
        <p:nvSpPr>
          <p:cNvPr id="63" name="Rectangle: Rounded Corners 31">
            <a:extLst>
              <a:ext uri="{FF2B5EF4-FFF2-40B4-BE49-F238E27FC236}">
                <a16:creationId xmlns:a16="http://schemas.microsoft.com/office/drawing/2014/main" id="{A636BBB1-B1C0-600F-5F01-499ED7E64193}"/>
              </a:ext>
            </a:extLst>
          </p:cNvPr>
          <p:cNvSpPr/>
          <p:nvPr/>
        </p:nvSpPr>
        <p:spPr>
          <a:xfrm>
            <a:off x="9399533" y="1951890"/>
            <a:ext cx="2483939" cy="55616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Workforce</a:t>
            </a:r>
          </a:p>
        </p:txBody>
      </p:sp>
      <p:sp>
        <p:nvSpPr>
          <p:cNvPr id="65" name="Rectangle 64">
            <a:extLst>
              <a:ext uri="{FF2B5EF4-FFF2-40B4-BE49-F238E27FC236}">
                <a16:creationId xmlns:a16="http://schemas.microsoft.com/office/drawing/2014/main" id="{3A21A271-D72B-B552-4B81-53E2E7F2C57B}"/>
              </a:ext>
            </a:extLst>
          </p:cNvPr>
          <p:cNvSpPr/>
          <p:nvPr/>
        </p:nvSpPr>
        <p:spPr>
          <a:xfrm>
            <a:off x="9399533" y="1951890"/>
            <a:ext cx="2470931" cy="276999"/>
          </a:xfrm>
          <a:prstGeom prst="rect">
            <a:avLst/>
          </a:prstGeom>
        </p:spPr>
        <p:txBody>
          <a:bodyPr wrap="square">
            <a:spAutoFit/>
          </a:bodyPr>
          <a:lstStyle/>
          <a:p>
            <a:pPr algn="ctr">
              <a:defRPr/>
            </a:pPr>
            <a:r>
              <a:rPr lang="en-US" sz="1200" b="1" dirty="0" u="none" i="0">
                <a:solidFill>
                  <a:srgbClr val="F2F2F2"/>
                </a:solidFill>
                <a:latin typeface="Calibri" panose="020F0502020204030204" pitchFamily="34" charset="0"/>
                <a:cs typeface="Calibri" panose="020F0502020204030204" pitchFamily="34" charset="0"/>
              </a:rPr>
              <a:t>17,120</a:t>
            </a:r>
            <a:endParaRPr lang="en-IN" sz="1200" b="1" dirty="0">
              <a:solidFill>
                <a:srgbClr val="F2F2F2"/>
              </a:solidFill>
              <a:latin typeface="Calibri" panose="020F0502020204030204" pitchFamily="34" charset="0"/>
              <a:cs typeface="Calibri" panose="020F0502020204030204" pitchFamily="34" charset="0"/>
            </a:endParaRPr>
          </a:p>
        </p:txBody>
      </p:sp>
      <p:sp>
        <p:nvSpPr>
          <p:cNvPr id="66" name="custom_name=&quot;focused_workloads_heading&quot;">
            <a:extLst>
              <a:ext uri="{FF2B5EF4-FFF2-40B4-BE49-F238E27FC236}">
                <a16:creationId xmlns:a16="http://schemas.microsoft.com/office/drawing/2014/main" id="{AC233BDE-8912-4016-2DCC-85010715E8A4}"/>
              </a:ext>
            </a:extLst>
          </p:cNvPr>
          <p:cNvSpPr txBox="1"/>
          <p:nvPr/>
        </p:nvSpPr>
        <p:spPr>
          <a:xfrm>
            <a:off x="9399533" y="2612341"/>
            <a:ext cx="2483939" cy="461665"/>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effectLst/>
                <a:uLnTx/>
                <a:uFillTx/>
                <a:latin typeface="Calibiri"/>
              </a:rPr>
              <a:t>Focused Workloads </a:t>
            </a:r>
            <a:r>
              <a:rPr lang="en-US" sz="1200" b="1" dirty="0">
                <a:latin typeface="Calibiri"/>
              </a:rPr>
              <a:t>for </a:t>
            </a:r>
            <a:r>
              <a:rPr kumimoji="0" lang="en-US" sz="1200" b="1" u="none" strike="noStrike" kern="1200" cap="none" spc="0" normalizeH="0" baseline="0" noProof="0" dirty="0">
                <a:ln>
                  <a:noFill/>
                </a:ln>
                <a:effectLst/>
                <a:uLnTx/>
                <a:uFillTx/>
                <a:latin typeface="Calibiri"/>
              </a:rPr>
              <a:t>Top Locations</a:t>
            </a:r>
            <a:endParaRPr kumimoji="0" lang="en-IN" sz="1200" b="1" u="none" strike="noStrike" kern="1200" cap="none" spc="0" normalizeH="0" baseline="0" noProof="0" dirty="0">
              <a:ln>
                <a:noFill/>
              </a:ln>
              <a:effectLst/>
              <a:uLnTx/>
              <a:uFillTx/>
              <a:latin typeface="Calibiri"/>
            </a:endParaRPr>
          </a:p>
        </p:txBody>
      </p:sp>
      <p:sp>
        <p:nvSpPr>
          <p:cNvPr id="67" name="TextBox 66">
            <a:extLst>
              <a:ext uri="{FF2B5EF4-FFF2-40B4-BE49-F238E27FC236}">
                <a16:creationId xmlns:a16="http://schemas.microsoft.com/office/drawing/2014/main" id="{B71E5EC7-1EB2-FF03-6C9C-7E5475433B81}"/>
              </a:ext>
            </a:extLst>
          </p:cNvPr>
          <p:cNvSpPr txBox="1"/>
          <p:nvPr/>
        </p:nvSpPr>
        <p:spPr>
          <a:xfrm>
            <a:off x="1431971" y="3211664"/>
            <a:ext cx="752354"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~24.4%</a:t>
            </a:r>
          </a:p>
        </p:txBody>
      </p:sp>
      <p:sp>
        <p:nvSpPr>
          <p:cNvPr id="68" name="TextBox 67">
            <a:extLst>
              <a:ext uri="{FF2B5EF4-FFF2-40B4-BE49-F238E27FC236}">
                <a16:creationId xmlns:a16="http://schemas.microsoft.com/office/drawing/2014/main" id="{F40913DC-7E53-D5EE-ED1D-31A8160EBDED}"/>
              </a:ext>
            </a:extLst>
          </p:cNvPr>
          <p:cNvSpPr txBox="1"/>
          <p:nvPr/>
        </p:nvSpPr>
        <p:spPr>
          <a:xfrm>
            <a:off x="6485690" y="3601947"/>
            <a:ext cx="692449"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dirty="0" u="none" i="0">
                <a:solidFill>
                  <a:srgbClr val="FFFFFF"/>
                </a:solidFill>
                <a:latin typeface="Calibiri"/>
              </a:rPr>
              <a:t>~30.0%</a:t>
            </a:r>
            <a:endParaRPr kumimoji="0" lang="en-US" sz="1100" b="1" i="0" u="none" strike="noStrike" kern="1200" cap="none" spc="0" normalizeH="0" baseline="0" noProof="0" dirty="0">
              <a:ln>
                <a:noFill/>
              </a:ln>
              <a:solidFill>
                <a:srgbClr val="FFFFFF"/>
              </a:solidFill>
              <a:effectLst/>
              <a:uLnTx/>
              <a:uFillTx/>
              <a:latin typeface="Calibiri"/>
            </a:endParaRPr>
          </a:p>
        </p:txBody>
      </p:sp>
      <p:sp>
        <p:nvSpPr>
          <p:cNvPr id="3" name="TextBox 2">
            <a:extLst>
              <a:ext uri="{FF2B5EF4-FFF2-40B4-BE49-F238E27FC236}">
                <a16:creationId xmlns:a16="http://schemas.microsoft.com/office/drawing/2014/main" id="{19D50E08-0105-96B2-20C3-5E35E705DFC9}"/>
              </a:ext>
            </a:extLst>
          </p:cNvPr>
          <p:cNvSpPr txBox="1"/>
          <p:nvPr/>
        </p:nvSpPr>
        <p:spPr>
          <a:xfrm>
            <a:off x="9399534" y="3184402"/>
            <a:ext cx="2483938" cy="3384000"/>
          </a:xfrm>
          <a:prstGeom prst="rect">
            <a:avLst/>
          </a:prstGeom>
          <a:noFill/>
          <a:ln>
            <a:noFill/>
          </a:ln>
        </p:spPr>
        <p:txBody>
          <a:bodyPr wrap="square" rtlCol="0">
            <a:noAutofit/>
          </a:bodyPr>
          <a:lstStyle/>
          <a:p>
            <a:pPr>
              <a:defRPr/>
            </a:pPr>
            <a:r>
              <a:rPr sz="1000" b="1" u="none" i="0">
                <a:solidFill>
                  <a:srgbClr val="004DB6"/>
                </a:solidFill>
                <a:latin typeface="calibri"/>
              </a:rPr>
              <a:t>Aberdeen, United Kingdom</a:t>
            </a:r>
            <a:r>
              <a:rPr sz="1000" b="0" u="none" i="0">
                <a:solidFill>
                  <a:srgbClr val="000000"/>
                </a:solidFill>
                <a:latin typeface="calibri"/>
              </a:rPr>
              <a:t>
•  Quality Assurance
•  Pipeline Engineering
•  Ui/Ux Design
•  Drill Engineering
•  Advanced Manufacturing, Automation &amp; Control Systems</a:t>
            </a:r>
            <a:r>
              <a:rPr sz="1000" b="1" u="none" i="0">
                <a:solidFill>
                  <a:srgbClr val="004DB6"/>
                </a:solidFill>
                <a:latin typeface="calibri"/>
              </a:rPr>
              <a:t>
Rio de Janeiro Area, Brazil</a:t>
            </a:r>
            <a:r>
              <a:rPr sz="1000" b="0" u="none" i="0">
                <a:solidFill>
                  <a:srgbClr val="000000"/>
                </a:solidFill>
                <a:latin typeface="calibri"/>
              </a:rPr>
              <a:t>
•  Quality Assurance
•  Drill Engineering
•  Manufacturing Engineering
•  Advanced Manufacturing, Automation &amp; Control Systems
•  Application Development &amp; Maintenance</a:t>
            </a:r>
          </a:p>
        </p:txBody>
      </p:sp>
      <p:sp>
        <p:nvSpPr>
          <p:cNvPr id="17" name="Rectangle: Rounded Corners 20">
            <a:extLst>
              <a:ext uri="{FF2B5EF4-FFF2-40B4-BE49-F238E27FC236}">
                <a16:creationId xmlns:a16="http://schemas.microsoft.com/office/drawing/2014/main" id="{89AF608F-4088-4269-C72A-D837F0E2A336}"/>
              </a:ext>
            </a:extLst>
          </p:cNvPr>
          <p:cNvSpPr/>
          <p:nvPr/>
        </p:nvSpPr>
        <p:spPr>
          <a:xfrm>
            <a:off x="9386526" y="1327648"/>
            <a:ext cx="2483938" cy="56901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a:solidFill>
                  <a:srgbClr val="FFFFFF"/>
                </a:solidFill>
                <a:latin typeface="Calibiri"/>
              </a:rPr>
              <a:t> </a:t>
            </a:r>
            <a:endParaRPr kumimoji="0" lang="en-IN" sz="1100" b="1"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Number of Locations</a:t>
            </a:r>
          </a:p>
        </p:txBody>
      </p:sp>
      <p:sp>
        <p:nvSpPr>
          <p:cNvPr id="64" name="Rectangle 63">
            <a:extLst>
              <a:ext uri="{FF2B5EF4-FFF2-40B4-BE49-F238E27FC236}">
                <a16:creationId xmlns:a16="http://schemas.microsoft.com/office/drawing/2014/main" id="{FDD991B3-57F0-078F-DD26-7375F9020E62}"/>
              </a:ext>
            </a:extLst>
          </p:cNvPr>
          <p:cNvSpPr/>
          <p:nvPr/>
        </p:nvSpPr>
        <p:spPr>
          <a:xfrm>
            <a:off x="9399533" y="1343020"/>
            <a:ext cx="2452999" cy="276999"/>
          </a:xfrm>
          <a:prstGeom prst="rect">
            <a:avLst/>
          </a:prstGeom>
        </p:spPr>
        <p:txBody>
          <a:bodyPr wrap="square">
            <a:spAutoFit/>
          </a:bodyPr>
          <a:lstStyle/>
          <a:p>
            <a:pPr algn="ctr">
              <a:defRPr/>
            </a:pPr>
            <a:r>
              <a:rPr lang="en-US" sz="1200" b="1" dirty="0" u="none" i="0">
                <a:solidFill>
                  <a:srgbClr val="F2F2F2"/>
                </a:solidFill>
                <a:latin typeface="Calibri" panose="020F0502020204030204" pitchFamily="34" charset="0"/>
                <a:cs typeface="Calibri" panose="020F0502020204030204" pitchFamily="34" charset="0"/>
              </a:rPr>
              <a:t>49</a:t>
            </a:r>
            <a:endParaRPr lang="en-IN" sz="1200" b="1" dirty="0">
              <a:solidFill>
                <a:srgbClr val="F2F2F2"/>
              </a:solidFill>
              <a:latin typeface="Calibri" panose="020F0502020204030204" pitchFamily="34" charset="0"/>
              <a:cs typeface="Calibri" panose="020F0502020204030204" pitchFamily="34" charset="0"/>
            </a:endParaRPr>
          </a:p>
        </p:txBody>
      </p:sp>
    </p:spTree>
  </p:cSld>
  <p:clrMapOvr>
    <a:masterClrMapping/>
  </p:clrMapOvr>
</p:sld>
</file>

<file path=ppt/slides/slide8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a:extLst>
              <a:ext uri="{FF2B5EF4-FFF2-40B4-BE49-F238E27FC236}">
                <a16:creationId xmlns:a16="http://schemas.microsoft.com/office/drawing/2014/main" id="{470B3A9B-C979-8A66-0D83-6B610E42164F}"/>
              </a:ext>
            </a:extLst>
          </p:cNvPr>
          <p:cNvPicPr>
            <a:picLocks noChangeAspect="1"/>
          </p:cNvPicPr>
          <p:nvPr/>
        </p:nvPicPr>
        <p:blipFill rotWithShape="1">
          <a:blip r:embed="rId3"/>
          <a:srcRect l="3576" t="9604" r="11647" b="5153"/>
          <a:stretch/>
        </p:blipFill>
        <p:spPr>
          <a:xfrm>
            <a:off x="0" y="1313198"/>
            <a:ext cx="10131892" cy="5094833"/>
          </a:xfrm>
          <a:prstGeom prst="rect">
            <a:avLst/>
          </a:prstGeom>
        </p:spPr>
      </p:pic>
      <p:sp>
        <p:nvSpPr>
          <p:cNvPr id="4" name="Oval 3">
            <a:extLst>
              <a:ext uri="{FF2B5EF4-FFF2-40B4-BE49-F238E27FC236}">
                <a16:creationId xmlns:a16="http://schemas.microsoft.com/office/drawing/2014/main" id="{076A0231-3431-477E-A951-747F7106EE90}"/>
              </a:ext>
            </a:extLst>
          </p:cNvPr>
          <p:cNvSpPr/>
          <p:nvPr/>
        </p:nvSpPr>
        <p:spPr>
          <a:xfrm>
            <a:off x="5305832" y="2828724"/>
            <a:ext cx="549727" cy="530195"/>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5" name="TextBox 4">
            <a:extLst>
              <a:ext uri="{FF2B5EF4-FFF2-40B4-BE49-F238E27FC236}">
                <a16:creationId xmlns:a16="http://schemas.microsoft.com/office/drawing/2014/main" id="{F335D3FA-98AA-938A-76A9-89024B134134}"/>
              </a:ext>
            </a:extLst>
          </p:cNvPr>
          <p:cNvSpPr txBox="1"/>
          <p:nvPr/>
        </p:nvSpPr>
        <p:spPr>
          <a:xfrm>
            <a:off x="1262492" y="2828724"/>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Americas</a:t>
            </a:r>
          </a:p>
        </p:txBody>
      </p:sp>
      <p:cxnSp>
        <p:nvCxnSpPr>
          <p:cNvPr id="6" name="Connector: Elbow 385">
            <a:extLst>
              <a:ext uri="{FF2B5EF4-FFF2-40B4-BE49-F238E27FC236}">
                <a16:creationId xmlns:a16="http://schemas.microsoft.com/office/drawing/2014/main" id="{B019311E-1E08-0995-B341-4BC866893F8D}"/>
              </a:ext>
            </a:extLst>
          </p:cNvPr>
          <p:cNvCxnSpPr>
            <a:cxnSpLocks/>
            <a:stCxn id="9" idx="6"/>
            <a:endCxn id="46" idx="2"/>
          </p:cNvCxnSpPr>
          <p:nvPr/>
        </p:nvCxnSpPr>
        <p:spPr>
          <a:xfrm>
            <a:off x="2078148" y="3420900"/>
            <a:ext cx="922314" cy="498825"/>
          </a:xfrm>
          <a:prstGeom prst="bentConnector3">
            <a:avLst>
              <a:gd name="adj1" fmla="val 50000"/>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7BBACB1-F888-AAF7-7B39-87CD3ABC27AB}"/>
              </a:ext>
            </a:extLst>
          </p:cNvPr>
          <p:cNvSpPr txBox="1"/>
          <p:nvPr/>
        </p:nvSpPr>
        <p:spPr>
          <a:xfrm>
            <a:off x="4988912" y="3333945"/>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EMEA</a:t>
            </a:r>
          </a:p>
        </p:txBody>
      </p:sp>
      <p:cxnSp>
        <p:nvCxnSpPr>
          <p:cNvPr id="8" name="Connector: Elbow 385">
            <a:extLst>
              <a:ext uri="{FF2B5EF4-FFF2-40B4-BE49-F238E27FC236}">
                <a16:creationId xmlns:a16="http://schemas.microsoft.com/office/drawing/2014/main" id="{1F8B89C4-27DF-DD6E-B61B-D915EE1F720E}"/>
              </a:ext>
            </a:extLst>
          </p:cNvPr>
          <p:cNvCxnSpPr>
            <a:cxnSpLocks/>
            <a:stCxn id="4" idx="0"/>
            <a:endCxn id="25" idx="3"/>
          </p:cNvCxnSpPr>
          <p:nvPr/>
        </p:nvCxnSpPr>
        <p:spPr>
          <a:xfrm rot="16200000" flipV="1">
            <a:off x="4424424" y="1672451"/>
            <a:ext cx="1345592" cy="966953"/>
          </a:xfrm>
          <a:prstGeom prst="bentConnector2">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49248609-32AD-9C75-76FD-B2288258D0EE}"/>
              </a:ext>
            </a:extLst>
          </p:cNvPr>
          <p:cNvSpPr/>
          <p:nvPr/>
        </p:nvSpPr>
        <p:spPr>
          <a:xfrm>
            <a:off x="1538148" y="3150900"/>
            <a:ext cx="540000" cy="540000"/>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11" name="Oval 10">
            <a:extLst>
              <a:ext uri="{FF2B5EF4-FFF2-40B4-BE49-F238E27FC236}">
                <a16:creationId xmlns:a16="http://schemas.microsoft.com/office/drawing/2014/main" id="{9F63808E-BDD2-3D29-1866-A6E8EC929AB4}"/>
              </a:ext>
            </a:extLst>
          </p:cNvPr>
          <p:cNvSpPr/>
          <p:nvPr/>
        </p:nvSpPr>
        <p:spPr>
          <a:xfrm>
            <a:off x="6573563" y="3565373"/>
            <a:ext cx="520248" cy="486621"/>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14" name="Rectangle 13">
            <a:extLst>
              <a:ext uri="{FF2B5EF4-FFF2-40B4-BE49-F238E27FC236}">
                <a16:creationId xmlns:a16="http://schemas.microsoft.com/office/drawing/2014/main" id="{FDF89079-13C8-555A-4A1A-B36B1DB5997D}"/>
              </a:ext>
            </a:extLst>
          </p:cNvPr>
          <p:cNvSpPr/>
          <p:nvPr/>
        </p:nvSpPr>
        <p:spPr>
          <a:xfrm>
            <a:off x="3249188" y="3770633"/>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u="none" i="0">
                <a:solidFill>
                  <a:srgbClr val="FFFFFF"/>
                </a:solidFill>
                <a:latin typeface="Calibiri"/>
              </a:rPr>
              <a:t>67</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16" name="TextBox 15">
            <a:extLst>
              <a:ext uri="{FF2B5EF4-FFF2-40B4-BE49-F238E27FC236}">
                <a16:creationId xmlns:a16="http://schemas.microsoft.com/office/drawing/2014/main" id="{06433A11-E457-D939-D470-09B86EB6673D}"/>
              </a:ext>
            </a:extLst>
          </p:cNvPr>
          <p:cNvSpPr txBox="1"/>
          <p:nvPr/>
        </p:nvSpPr>
        <p:spPr>
          <a:xfrm>
            <a:off x="2893102" y="1670748"/>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a:t>
            </a:r>
            <a:r>
              <a:rPr kumimoji="0" lang="en-US" sz="1200" b="1" i="1" u="none" strike="noStrike" kern="1200" cap="none" spc="0" normalizeH="0" noProof="0" dirty="0">
                <a:ln>
                  <a:noFill/>
                </a:ln>
                <a:solidFill>
                  <a:srgbClr val="D02A00">
                    <a:lumMod val="75000"/>
                  </a:srgbClr>
                </a:solidFill>
                <a:effectLst/>
                <a:uLnTx/>
                <a:uFillTx/>
                <a:latin typeface="Calibiri"/>
              </a:rPr>
              <a:t> </a:t>
            </a:r>
            <a:r>
              <a:rPr kumimoji="0" lang="en-US" sz="1200" b="1" i="1" u="none" strike="noStrike" kern="1200" cap="none" spc="0" normalizeH="0" baseline="0" noProof="0" dirty="0">
                <a:ln>
                  <a:noFill/>
                </a:ln>
                <a:solidFill>
                  <a:srgbClr val="D02A00">
                    <a:lumMod val="75000"/>
                  </a:srgbClr>
                </a:solidFill>
                <a:effectLst/>
                <a:uLnTx/>
                <a:uFillTx/>
                <a:latin typeface="Calibiri"/>
              </a:rPr>
              <a:t>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19" name="TextBox 18">
            <a:extLst>
              <a:ext uri="{FF2B5EF4-FFF2-40B4-BE49-F238E27FC236}">
                <a16:creationId xmlns:a16="http://schemas.microsoft.com/office/drawing/2014/main" id="{331C2717-9C47-5D9A-F5B5-32E49F56D995}"/>
              </a:ext>
            </a:extLst>
          </p:cNvPr>
          <p:cNvSpPr txBox="1"/>
          <p:nvPr/>
        </p:nvSpPr>
        <p:spPr>
          <a:xfrm>
            <a:off x="7574615" y="4190311"/>
            <a:ext cx="133531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 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cxnSp>
        <p:nvCxnSpPr>
          <p:cNvPr id="22" name="Connector: Elbow 385">
            <a:extLst>
              <a:ext uri="{FF2B5EF4-FFF2-40B4-BE49-F238E27FC236}">
                <a16:creationId xmlns:a16="http://schemas.microsoft.com/office/drawing/2014/main" id="{84631ACB-5F52-2F28-9114-C6F71A06D3FE}"/>
              </a:ext>
            </a:extLst>
          </p:cNvPr>
          <p:cNvCxnSpPr>
            <a:cxnSpLocks/>
            <a:stCxn id="11" idx="4"/>
          </p:cNvCxnSpPr>
          <p:nvPr/>
        </p:nvCxnSpPr>
        <p:spPr>
          <a:xfrm rot="5400000" flipH="1" flipV="1">
            <a:off x="7138746" y="3710923"/>
            <a:ext cx="36012" cy="646130"/>
          </a:xfrm>
          <a:prstGeom prst="bentConnector4">
            <a:avLst>
              <a:gd name="adj1" fmla="val -634788"/>
              <a:gd name="adj2" fmla="val 70129"/>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98EF827F-5DA0-917E-3DA2-E0660B6546F5}"/>
              </a:ext>
            </a:extLst>
          </p:cNvPr>
          <p:cNvSpPr/>
          <p:nvPr/>
        </p:nvSpPr>
        <p:spPr>
          <a:xfrm>
            <a:off x="7685141" y="3879095"/>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FFFFFF"/>
                </a:solidFill>
                <a:effectLst/>
                <a:uLnTx/>
                <a:uFillTx/>
                <a:latin typeface="Calibiri"/>
              </a:rPr>
              <a:t>35</a:t>
            </a:r>
          </a:p>
        </p:txBody>
      </p:sp>
      <p:sp>
        <p:nvSpPr>
          <p:cNvPr id="25" name="Rectangle 24">
            <a:extLst>
              <a:ext uri="{FF2B5EF4-FFF2-40B4-BE49-F238E27FC236}">
                <a16:creationId xmlns:a16="http://schemas.microsoft.com/office/drawing/2014/main" id="{156D7044-EF8E-6BD3-1DD6-2C6FF12DB616}"/>
              </a:ext>
            </a:extLst>
          </p:cNvPr>
          <p:cNvSpPr/>
          <p:nvPr/>
        </p:nvSpPr>
        <p:spPr>
          <a:xfrm>
            <a:off x="3294158" y="1346244"/>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u="none" i="0">
                <a:solidFill>
                  <a:srgbClr val="FFFFFF"/>
                </a:solidFill>
                <a:latin typeface="Calibiri"/>
              </a:rPr>
              <a:t>88</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27" name="TextBox 26">
            <a:extLst>
              <a:ext uri="{FF2B5EF4-FFF2-40B4-BE49-F238E27FC236}">
                <a16:creationId xmlns:a16="http://schemas.microsoft.com/office/drawing/2014/main" id="{BCD50A28-DA81-19D0-F16C-572BD8661739}"/>
              </a:ext>
            </a:extLst>
          </p:cNvPr>
          <p:cNvSpPr txBox="1"/>
          <p:nvPr/>
        </p:nvSpPr>
        <p:spPr>
          <a:xfrm>
            <a:off x="2879849" y="4126832"/>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 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30" name="TextBox 29">
            <a:extLst>
              <a:ext uri="{FF2B5EF4-FFF2-40B4-BE49-F238E27FC236}">
                <a16:creationId xmlns:a16="http://schemas.microsoft.com/office/drawing/2014/main" id="{845CE324-01E0-F7D8-E2A3-31B8FB3AAB73}"/>
              </a:ext>
            </a:extLst>
          </p:cNvPr>
          <p:cNvSpPr txBox="1"/>
          <p:nvPr/>
        </p:nvSpPr>
        <p:spPr>
          <a:xfrm>
            <a:off x="6468856" y="3226397"/>
            <a:ext cx="69245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APAC</a:t>
            </a:r>
          </a:p>
        </p:txBody>
      </p:sp>
      <p:sp>
        <p:nvSpPr>
          <p:cNvPr id="33" name="TextBox 32">
            <a:extLst>
              <a:ext uri="{FF2B5EF4-FFF2-40B4-BE49-F238E27FC236}">
                <a16:creationId xmlns:a16="http://schemas.microsoft.com/office/drawing/2014/main" id="{379C2B19-9276-4D7A-8953-BDA9B220812E}"/>
              </a:ext>
            </a:extLst>
          </p:cNvPr>
          <p:cNvSpPr txBox="1"/>
          <p:nvPr/>
        </p:nvSpPr>
        <p:spPr>
          <a:xfrm>
            <a:off x="5182371" y="2970990"/>
            <a:ext cx="796648"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~46.3%</a:t>
            </a:r>
          </a:p>
        </p:txBody>
      </p:sp>
      <p:sp>
        <p:nvSpPr>
          <p:cNvPr id="47" name="Rectangle 46">
            <a:extLst>
              <a:ext uri="{FF2B5EF4-FFF2-40B4-BE49-F238E27FC236}">
                <a16:creationId xmlns:a16="http://schemas.microsoft.com/office/drawing/2014/main" id="{17A2AF8F-D9BA-8FAC-B857-C1B1FADFC418}"/>
              </a:ext>
            </a:extLst>
          </p:cNvPr>
          <p:cNvSpPr/>
          <p:nvPr/>
        </p:nvSpPr>
        <p:spPr>
          <a:xfrm>
            <a:off x="315164" y="922947"/>
            <a:ext cx="11561673" cy="289289"/>
          </a:xfrm>
          <a:prstGeom prst="rect">
            <a:avLst/>
          </a:prstGeom>
          <a:solidFill>
            <a:srgbClr val="2B9D9A"/>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lvl="0" algn="ctr">
              <a:defRPr/>
            </a:pPr>
            <a:r>
              <a:rPr kumimoji="0" lang="en-IN" sz="1200" b="1" i="0" u="none" strike="noStrike" kern="1200" cap="none" spc="0" normalizeH="0" baseline="0" noProof="0" dirty="0">
                <a:ln>
                  <a:noFill/>
                </a:ln>
                <a:solidFill>
                  <a:srgbClr val="FFFFFF"/>
                </a:solidFill>
                <a:effectLst/>
                <a:uLnTx/>
                <a:uFillTx/>
                <a:latin typeface="Calibiri"/>
              </a:rPr>
              <a:t>Global Finance &amp; Accounting Footprint for TechnipFMC PLC</a:t>
            </a:r>
          </a:p>
        </p:txBody>
      </p:sp>
      <p:sp>
        <p:nvSpPr>
          <p:cNvPr id="46" name="Oval 45">
            <a:extLst>
              <a:ext uri="{FF2B5EF4-FFF2-40B4-BE49-F238E27FC236}">
                <a16:creationId xmlns:a16="http://schemas.microsoft.com/office/drawing/2014/main" id="{BA80D95D-97F1-EF32-500F-3A1914DCBCC1}"/>
              </a:ext>
            </a:extLst>
          </p:cNvPr>
          <p:cNvSpPr/>
          <p:nvPr/>
        </p:nvSpPr>
        <p:spPr>
          <a:xfrm>
            <a:off x="3000462" y="3751425"/>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18</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0" name="Oval 49">
            <a:extLst>
              <a:ext uri="{FF2B5EF4-FFF2-40B4-BE49-F238E27FC236}">
                <a16:creationId xmlns:a16="http://schemas.microsoft.com/office/drawing/2014/main" id="{325D7CAB-F11F-E49F-6E0F-B5E1FD950143}"/>
              </a:ext>
            </a:extLst>
          </p:cNvPr>
          <p:cNvSpPr/>
          <p:nvPr/>
        </p:nvSpPr>
        <p:spPr>
          <a:xfrm>
            <a:off x="3083245" y="1341611"/>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30</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89769070-DBED-D0E4-1B26-BB44B7FD45A7}"/>
              </a:ext>
            </a:extLst>
          </p:cNvPr>
          <p:cNvSpPr/>
          <p:nvPr/>
        </p:nvSpPr>
        <p:spPr>
          <a:xfrm>
            <a:off x="7489410" y="3853712"/>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10</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7" name="TextBox 56">
            <a:extLst>
              <a:ext uri="{FF2B5EF4-FFF2-40B4-BE49-F238E27FC236}">
                <a16:creationId xmlns:a16="http://schemas.microsoft.com/office/drawing/2014/main" id="{3374E447-17B0-312E-14B3-9F999AD89A28}"/>
              </a:ext>
            </a:extLst>
          </p:cNvPr>
          <p:cNvSpPr txBox="1"/>
          <p:nvPr/>
        </p:nvSpPr>
        <p:spPr>
          <a:xfrm>
            <a:off x="2534276" y="2042497"/>
            <a:ext cx="2611309" cy="1622100"/>
          </a:xfrm>
          <a:prstGeom prst="rect">
            <a:avLst/>
          </a:prstGeom>
          <a:noFill/>
        </p:spPr>
        <p:txBody>
          <a:bodyPr wrap="square" rtlCol="0">
            <a:noAutofit/>
          </a:bodyPr>
          <a:lstStyle/>
          <a:p>
            <a:pPr marL="171450" indent="-171450">
              <a:buFont typeface="Arial" panose="020B0604020202020204" pitchFamily="34" charset="0"/>
              <a:buChar char="•"/>
              <a:defRPr/>
            </a:pPr>
            <a:r>
              <a:rPr lang="en-US" sz="1100" dirty="0" b="0" u="none" i="0">
                <a:solidFill>
                  <a:srgbClr val="000000"/>
                </a:solidFill>
                <a:latin typeface="calibri" panose="020F0502020204030204" pitchFamily="34" charset="0"/>
                <a:cs typeface="Calibri" panose="020F0502020204030204" pitchFamily="34" charset="0"/>
              </a:rPr>
              <a:t>Aberdeen, United Kingdom
Abu Dhabi, United Arab Emirates
Paris Area, France
Edinburgh, United Kingdom
Eastern, Saudi Arabia</a:t>
            </a:r>
            <a:endParaRPr lang="en-IN" sz="1100" dirty="0">
              <a:solidFill>
                <a:srgbClr val="000000"/>
              </a:solidFill>
              <a:latin typeface="Calibri" panose="020F0502020204030204" pitchFamily="34" charset="0"/>
              <a:cs typeface="Calibri" panose="020F0502020204030204" pitchFamily="34" charset="0"/>
            </a:endParaRPr>
          </a:p>
        </p:txBody>
      </p:sp>
      <p:sp>
        <p:nvSpPr>
          <p:cNvPr id="58" name="TextBox 57">
            <a:extLst>
              <a:ext uri="{FF2B5EF4-FFF2-40B4-BE49-F238E27FC236}">
                <a16:creationId xmlns:a16="http://schemas.microsoft.com/office/drawing/2014/main" id="{39833C4D-7848-27A0-C1E7-253FBE0595B9}"/>
              </a:ext>
            </a:extLst>
          </p:cNvPr>
          <p:cNvSpPr txBox="1"/>
          <p:nvPr/>
        </p:nvSpPr>
        <p:spPr>
          <a:xfrm>
            <a:off x="2549757" y="4426467"/>
            <a:ext cx="2573573" cy="1404490"/>
          </a:xfrm>
          <a:prstGeom prst="rect">
            <a:avLst/>
          </a:prstGeom>
          <a:noFill/>
        </p:spPr>
        <p:txBody>
          <a:bodyPr wrap="square" rtlCol="0">
            <a:noAutofit/>
          </a:bodyPr>
          <a:lstStyle/>
          <a:p>
            <a:pPr marL="171450" indent="-171450">
              <a:buFont typeface="Arial" panose="020B0604020202020204" pitchFamily="34" charset="0"/>
              <a:buChar char="•"/>
              <a:defRPr/>
            </a:pPr>
            <a:r>
              <a:rPr lang="en-US" sz="1100" dirty="0" b="0" u="none" i="0">
                <a:solidFill>
                  <a:srgbClr val="000000"/>
                </a:solidFill>
                <a:latin typeface="calibri" panose="020F0502020204030204" pitchFamily="34" charset="0"/>
                <a:cs typeface="Calibri" panose="020F0502020204030204" pitchFamily="34" charset="0"/>
              </a:rPr>
              <a:t>Houston, Texas Area, United States
Rio de Janeiro Area, Brazil
Dallas-Fort Worth Area, United States
Veracruz Area, Mexico
Lake Charles-Jennings Area, United States</a:t>
            </a:r>
            <a:endParaRPr lang="en-IN" sz="1100" dirty="0">
              <a:solidFill>
                <a:srgbClr val="000000"/>
              </a:solidFill>
              <a:latin typeface="Calibri" panose="020F0502020204030204" pitchFamily="34" charset="0"/>
              <a:cs typeface="Calibri" panose="020F0502020204030204" pitchFamily="34" charset="0"/>
            </a:endParaRPr>
          </a:p>
        </p:txBody>
      </p:sp>
      <p:sp>
        <p:nvSpPr>
          <p:cNvPr id="59" name="TextBox 58">
            <a:extLst>
              <a:ext uri="{FF2B5EF4-FFF2-40B4-BE49-F238E27FC236}">
                <a16:creationId xmlns:a16="http://schemas.microsoft.com/office/drawing/2014/main" id="{2091B2C0-F32B-86A5-3381-11B44143D165}"/>
              </a:ext>
            </a:extLst>
          </p:cNvPr>
          <p:cNvSpPr txBox="1"/>
          <p:nvPr/>
        </p:nvSpPr>
        <p:spPr>
          <a:xfrm>
            <a:off x="7137934" y="4526910"/>
            <a:ext cx="2202924" cy="1240306"/>
          </a:xfrm>
          <a:prstGeom prst="rect">
            <a:avLst/>
          </a:prstGeom>
          <a:noFill/>
        </p:spPr>
        <p:txBody>
          <a:bodyPr wrap="square" rtlCol="0">
            <a:noAutofit/>
          </a:bodyPr>
          <a:lstStyle/>
          <a:p>
            <a:pPr marL="171450" indent="-171450">
              <a:buFont typeface="Arial" panose="020B0604020202020204" pitchFamily="34" charset="0"/>
              <a:buChar char="•"/>
              <a:defRPr/>
            </a:pPr>
            <a:r>
              <a:rPr lang="en-US" sz="1100" dirty="0" b="0" u="none" i="0">
                <a:solidFill>
                  <a:srgbClr val="000000"/>
                </a:solidFill>
                <a:latin typeface="calibri" panose="020F0502020204030204" pitchFamily="34" charset="0"/>
                <a:cs typeface="Calibri" panose="020F0502020204030204" pitchFamily="34" charset="0"/>
              </a:rPr>
              <a:t>Federal Territory of Kuala Lumpur, Malaysia
National Capital Region, India
Singapore
Jakarta, Indonesia
Greater Perth Area, Australia</a:t>
            </a:r>
            <a:endParaRPr lang="en-IN" sz="1100" dirty="0">
              <a:solidFill>
                <a:srgbClr val="000000"/>
              </a:solidFill>
              <a:latin typeface="Calibri" panose="020F0502020204030204" pitchFamily="34" charset="0"/>
              <a:cs typeface="Calibri" panose="020F0502020204030204" pitchFamily="34" charset="0"/>
            </a:endParaRPr>
          </a:p>
        </p:txBody>
      </p:sp>
      <p:sp>
        <p:nvSpPr>
          <p:cNvPr id="15" name="Title 1">
            <a:extLst>
              <a:ext uri="{FF2B5EF4-FFF2-40B4-BE49-F238E27FC236}">
                <a16:creationId xmlns:a16="http://schemas.microsoft.com/office/drawing/2014/main" id="{248F6438-249E-7A2A-010D-5E18DF1FC398}"/>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a:defRPr/>
            </a:pPr>
            <a:r>
              <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rPr>
              <a:t>Global Footprint:</a:t>
            </a:r>
          </a:p>
        </p:txBody>
      </p:sp>
      <p:sp>
        <p:nvSpPr>
          <p:cNvPr id="13" name="TextBox 12">
            <a:extLst>
              <a:ext uri="{FF2B5EF4-FFF2-40B4-BE49-F238E27FC236}">
                <a16:creationId xmlns:a16="http://schemas.microsoft.com/office/drawing/2014/main" id="{1B13EF86-08DC-3683-FFC3-0F26EA73486B}"/>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Percentages may not sum to 100%, because of rounding. The above-mentioned focused workloads are not exhaustive. </a:t>
            </a:r>
          </a:p>
        </p:txBody>
      </p:sp>
      <p:sp>
        <p:nvSpPr>
          <p:cNvPr id="35" name="Title 1">
            <a:extLst>
              <a:ext uri="{FF2B5EF4-FFF2-40B4-BE49-F238E27FC236}">
                <a16:creationId xmlns:a16="http://schemas.microsoft.com/office/drawing/2014/main" id="{094EE0B6-3C13-825B-B30D-39C088050D2B}"/>
              </a:ext>
            </a:extLst>
          </p:cNvPr>
          <p:cNvSpPr>
            <a:spLocks noGrp="1"/>
          </p:cNvSpPr>
          <p:nvPr/>
        </p:nvSpPr>
        <p:spPr>
          <a:xfrm>
            <a:off x="1538148" y="23404"/>
            <a:ext cx="8826765"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7F7F7F"/>
                </a:solidFill>
                <a:effectLst/>
                <a:uLnTx/>
                <a:uFillTx/>
                <a:latin typeface="calibri" panose="020F0502020204030204" pitchFamily="34" charset="0"/>
                <a:ea typeface="+mj-ea"/>
                <a:cs typeface="Calibri" panose="020F0502020204030204" pitchFamily="34" charset="0"/>
              </a:rPr>
              <a:t>Finance &amp; Accounting</a:t>
            </a:r>
          </a:p>
        </p:txBody>
      </p:sp>
      <p:grpSp>
        <p:nvGrpSpPr>
          <p:cNvPr id="44" name="Group 43">
            <a:extLst>
              <a:ext uri="{FF2B5EF4-FFF2-40B4-BE49-F238E27FC236}">
                <a16:creationId xmlns:a16="http://schemas.microsoft.com/office/drawing/2014/main" id="{A737339A-FD63-2728-0F2F-5F3046436F07}"/>
              </a:ext>
            </a:extLst>
          </p:cNvPr>
          <p:cNvGrpSpPr/>
          <p:nvPr/>
        </p:nvGrpSpPr>
        <p:grpSpPr>
          <a:xfrm>
            <a:off x="212035" y="5173070"/>
            <a:ext cx="2073965" cy="1253604"/>
            <a:chOff x="212035" y="5009171"/>
            <a:chExt cx="2073965" cy="1253604"/>
          </a:xfrm>
        </p:grpSpPr>
        <p:sp>
          <p:nvSpPr>
            <p:cNvPr id="45" name="Rectangle 44">
              <a:extLst>
                <a:ext uri="{FF2B5EF4-FFF2-40B4-BE49-F238E27FC236}">
                  <a16:creationId xmlns:a16="http://schemas.microsoft.com/office/drawing/2014/main" id="{37F1161F-E5DC-BB14-1757-8F76962A1683}"/>
                </a:ext>
              </a:extLst>
            </p:cNvPr>
            <p:cNvSpPr/>
            <p:nvPr/>
          </p:nvSpPr>
          <p:spPr>
            <a:xfrm>
              <a:off x="212035" y="5009171"/>
              <a:ext cx="2073965" cy="125360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Calibiri"/>
              </a:endParaRPr>
            </a:p>
          </p:txBody>
        </p:sp>
        <p:sp>
          <p:nvSpPr>
            <p:cNvPr id="48" name="Rectangle 47">
              <a:extLst>
                <a:ext uri="{FF2B5EF4-FFF2-40B4-BE49-F238E27FC236}">
                  <a16:creationId xmlns:a16="http://schemas.microsoft.com/office/drawing/2014/main" id="{11DE2C43-590B-46BC-59F5-DCDEB1C20160}"/>
                </a:ext>
              </a:extLst>
            </p:cNvPr>
            <p:cNvSpPr/>
            <p:nvPr/>
          </p:nvSpPr>
          <p:spPr>
            <a:xfrm>
              <a:off x="803376" y="5460924"/>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Total Workforce </a:t>
              </a:r>
            </a:p>
          </p:txBody>
        </p:sp>
        <p:sp>
          <p:nvSpPr>
            <p:cNvPr id="49" name="Rectangle 48">
              <a:extLst>
                <a:ext uri="{FF2B5EF4-FFF2-40B4-BE49-F238E27FC236}">
                  <a16:creationId xmlns:a16="http://schemas.microsoft.com/office/drawing/2014/main" id="{81F7373D-EFD3-BEA2-6A31-407A4632D83A}"/>
                </a:ext>
              </a:extLst>
            </p:cNvPr>
            <p:cNvSpPr/>
            <p:nvPr/>
          </p:nvSpPr>
          <p:spPr>
            <a:xfrm>
              <a:off x="394594" y="5495884"/>
              <a:ext cx="330894" cy="16999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700" b="1" i="0" u="none" strike="noStrike" kern="1200" cap="none" spc="0" normalizeH="0" baseline="0" noProof="0" dirty="0">
                <a:ln>
                  <a:noFill/>
                </a:ln>
                <a:solidFill>
                  <a:srgbClr val="FFFFFF"/>
                </a:solidFill>
                <a:effectLst/>
                <a:uLnTx/>
                <a:uFillTx/>
                <a:latin typeface="Calibiri"/>
              </a:endParaRPr>
            </a:p>
          </p:txBody>
        </p:sp>
        <p:sp>
          <p:nvSpPr>
            <p:cNvPr id="52" name="Rectangle 51">
              <a:extLst>
                <a:ext uri="{FF2B5EF4-FFF2-40B4-BE49-F238E27FC236}">
                  <a16:creationId xmlns:a16="http://schemas.microsoft.com/office/drawing/2014/main" id="{2DA3306E-43F2-002C-EF6C-38B46F881301}"/>
                </a:ext>
              </a:extLst>
            </p:cNvPr>
            <p:cNvSpPr/>
            <p:nvPr/>
          </p:nvSpPr>
          <p:spPr>
            <a:xfrm>
              <a:off x="798176" y="5813205"/>
              <a:ext cx="1487823" cy="400110"/>
            </a:xfrm>
            <a:prstGeom prst="rect">
              <a:avLst/>
            </a:prstGeom>
          </p:spPr>
          <p:txBody>
            <a:bodyPr wrap="square">
              <a:spAutoFit/>
            </a:bodyPr>
            <a:lstStyle/>
            <a:p>
              <a:pPr defTabSz="913561">
                <a:defRPr/>
              </a:pPr>
              <a:r>
                <a:rPr lang="en-IN" sz="1000" dirty="0">
                  <a:latin typeface="Calibri" panose="020F0502020204030204" pitchFamily="34" charset="0"/>
                  <a:cs typeface="Calibri" panose="020F0502020204030204" pitchFamily="34" charset="0"/>
                </a:rPr>
                <a:t>Regional Workforce Proportion</a:t>
              </a:r>
            </a:p>
          </p:txBody>
        </p:sp>
        <p:sp>
          <p:nvSpPr>
            <p:cNvPr id="53" name="Oval 52">
              <a:extLst>
                <a:ext uri="{FF2B5EF4-FFF2-40B4-BE49-F238E27FC236}">
                  <a16:creationId xmlns:a16="http://schemas.microsoft.com/office/drawing/2014/main" id="{9ECD0804-3758-8982-CED6-6A8008E0BC9D}"/>
                </a:ext>
              </a:extLst>
            </p:cNvPr>
            <p:cNvSpPr/>
            <p:nvPr/>
          </p:nvSpPr>
          <p:spPr>
            <a:xfrm>
              <a:off x="455751" y="5117514"/>
              <a:ext cx="208580" cy="22847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p>
              <a:pPr marL="0" marR="0" lvl="0" indent="0" algn="ctr" defTabSz="913561" rtl="0" eaLnBrk="1" fontAlgn="auto" latinLnBrk="0" hangingPunct="1">
                <a:lnSpc>
                  <a:spcPct val="100000"/>
                </a:lnSpc>
                <a:spcBef>
                  <a:spcPts val="0"/>
                </a:spcBef>
                <a:spcAft>
                  <a:spcPts val="0"/>
                </a:spcAft>
                <a:buClrTx/>
                <a:buSzTx/>
                <a:buFontTx/>
                <a:buNone/>
                <a:tabLst/>
                <a:defRPr/>
              </a:pPr>
              <a:endParaRPr kumimoji="0" lang="en-IN" sz="1050" b="1" i="0" u="none" strike="noStrike" kern="0" cap="none" spc="0" normalizeH="0" baseline="0" noProof="0" dirty="0">
                <a:ln>
                  <a:noFill/>
                </a:ln>
                <a:solidFill>
                  <a:sysClr val="windowText" lastClr="000000"/>
                </a:solidFill>
                <a:effectLst/>
                <a:uLnTx/>
                <a:uFillTx/>
                <a:latin typeface="Calibiri"/>
              </a:endParaRPr>
            </a:p>
          </p:txBody>
        </p:sp>
        <p:sp>
          <p:nvSpPr>
            <p:cNvPr id="55" name="Rectangle 54">
              <a:extLst>
                <a:ext uri="{FF2B5EF4-FFF2-40B4-BE49-F238E27FC236}">
                  <a16:creationId xmlns:a16="http://schemas.microsoft.com/office/drawing/2014/main" id="{5B1E3170-983A-74F7-60E7-39D9ECF016AE}"/>
                </a:ext>
              </a:extLst>
            </p:cNvPr>
            <p:cNvSpPr/>
            <p:nvPr/>
          </p:nvSpPr>
          <p:spPr>
            <a:xfrm>
              <a:off x="803376" y="5108643"/>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No. of Locations</a:t>
              </a:r>
            </a:p>
          </p:txBody>
        </p:sp>
        <p:sp>
          <p:nvSpPr>
            <p:cNvPr id="60" name="Oval 59">
              <a:extLst>
                <a:ext uri="{FF2B5EF4-FFF2-40B4-BE49-F238E27FC236}">
                  <a16:creationId xmlns:a16="http://schemas.microsoft.com/office/drawing/2014/main" id="{69AF5F6B-5A0A-FFF0-9F93-C5D57BA7E646}"/>
                </a:ext>
              </a:extLst>
            </p:cNvPr>
            <p:cNvSpPr/>
            <p:nvPr/>
          </p:nvSpPr>
          <p:spPr>
            <a:xfrm>
              <a:off x="445534" y="5830957"/>
              <a:ext cx="229013" cy="229013"/>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grpSp>
      <p:sp>
        <p:nvSpPr>
          <p:cNvPr id="63" name="Rectangle: Rounded Corners 31">
            <a:extLst>
              <a:ext uri="{FF2B5EF4-FFF2-40B4-BE49-F238E27FC236}">
                <a16:creationId xmlns:a16="http://schemas.microsoft.com/office/drawing/2014/main" id="{A636BBB1-B1C0-600F-5F01-499ED7E64193}"/>
              </a:ext>
            </a:extLst>
          </p:cNvPr>
          <p:cNvSpPr/>
          <p:nvPr/>
        </p:nvSpPr>
        <p:spPr>
          <a:xfrm>
            <a:off x="9399533" y="1951890"/>
            <a:ext cx="2483939" cy="55616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Workforce</a:t>
            </a:r>
          </a:p>
        </p:txBody>
      </p:sp>
      <p:sp>
        <p:nvSpPr>
          <p:cNvPr id="65" name="Rectangle 64">
            <a:extLst>
              <a:ext uri="{FF2B5EF4-FFF2-40B4-BE49-F238E27FC236}">
                <a16:creationId xmlns:a16="http://schemas.microsoft.com/office/drawing/2014/main" id="{3A21A271-D72B-B552-4B81-53E2E7F2C57B}"/>
              </a:ext>
            </a:extLst>
          </p:cNvPr>
          <p:cNvSpPr/>
          <p:nvPr/>
        </p:nvSpPr>
        <p:spPr>
          <a:xfrm>
            <a:off x="9399533" y="1951890"/>
            <a:ext cx="2470931" cy="276999"/>
          </a:xfrm>
          <a:prstGeom prst="rect">
            <a:avLst/>
          </a:prstGeom>
        </p:spPr>
        <p:txBody>
          <a:bodyPr wrap="square">
            <a:spAutoFit/>
          </a:bodyPr>
          <a:lstStyle/>
          <a:p>
            <a:pPr algn="ctr">
              <a:defRPr/>
            </a:pPr>
            <a:r>
              <a:rPr lang="en-US" sz="1200" b="1" dirty="0" u="none" i="0">
                <a:solidFill>
                  <a:srgbClr val="F2F2F2"/>
                </a:solidFill>
                <a:latin typeface="Calibri" panose="020F0502020204030204" pitchFamily="34" charset="0"/>
                <a:cs typeface="Calibri" panose="020F0502020204030204" pitchFamily="34" charset="0"/>
              </a:rPr>
              <a:t>190</a:t>
            </a:r>
            <a:endParaRPr lang="en-IN" sz="1200" b="1" dirty="0">
              <a:solidFill>
                <a:srgbClr val="F2F2F2"/>
              </a:solidFill>
              <a:latin typeface="Calibri" panose="020F0502020204030204" pitchFamily="34" charset="0"/>
              <a:cs typeface="Calibri" panose="020F0502020204030204" pitchFamily="34" charset="0"/>
            </a:endParaRPr>
          </a:p>
        </p:txBody>
      </p:sp>
      <p:sp>
        <p:nvSpPr>
          <p:cNvPr id="66" name="custom_name=&quot;focused_workloads_heading&quot;">
            <a:extLst>
              <a:ext uri="{FF2B5EF4-FFF2-40B4-BE49-F238E27FC236}">
                <a16:creationId xmlns:a16="http://schemas.microsoft.com/office/drawing/2014/main" id="{AC233BDE-8912-4016-2DCC-85010715E8A4}"/>
              </a:ext>
            </a:extLst>
          </p:cNvPr>
          <p:cNvSpPr txBox="1"/>
          <p:nvPr/>
        </p:nvSpPr>
        <p:spPr>
          <a:xfrm>
            <a:off x="9399533" y="2612341"/>
            <a:ext cx="2483939" cy="461665"/>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effectLst/>
                <a:uLnTx/>
                <a:uFillTx/>
                <a:latin typeface="Calibiri"/>
              </a:rPr>
              <a:t>Focused Workloads </a:t>
            </a:r>
            <a:r>
              <a:rPr lang="en-US" sz="1200" b="1" dirty="0">
                <a:latin typeface="Calibiri"/>
              </a:rPr>
              <a:t>for </a:t>
            </a:r>
            <a:r>
              <a:rPr kumimoji="0" lang="en-US" sz="1200" b="1" u="none" strike="noStrike" kern="1200" cap="none" spc="0" normalizeH="0" baseline="0" noProof="0" dirty="0">
                <a:ln>
                  <a:noFill/>
                </a:ln>
                <a:effectLst/>
                <a:uLnTx/>
                <a:uFillTx/>
                <a:latin typeface="Calibiri"/>
              </a:rPr>
              <a:t>Top Locations</a:t>
            </a:r>
            <a:endParaRPr kumimoji="0" lang="en-IN" sz="1200" b="1" u="none" strike="noStrike" kern="1200" cap="none" spc="0" normalizeH="0" baseline="0" noProof="0" dirty="0">
              <a:ln>
                <a:noFill/>
              </a:ln>
              <a:effectLst/>
              <a:uLnTx/>
              <a:uFillTx/>
              <a:latin typeface="Calibiri"/>
            </a:endParaRPr>
          </a:p>
        </p:txBody>
      </p:sp>
      <p:sp>
        <p:nvSpPr>
          <p:cNvPr id="67" name="TextBox 66">
            <a:extLst>
              <a:ext uri="{FF2B5EF4-FFF2-40B4-BE49-F238E27FC236}">
                <a16:creationId xmlns:a16="http://schemas.microsoft.com/office/drawing/2014/main" id="{B71E5EC7-1EB2-FF03-6C9C-7E5475433B81}"/>
              </a:ext>
            </a:extLst>
          </p:cNvPr>
          <p:cNvSpPr txBox="1"/>
          <p:nvPr/>
        </p:nvSpPr>
        <p:spPr>
          <a:xfrm>
            <a:off x="1431971" y="3211664"/>
            <a:ext cx="752354"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~35.3%</a:t>
            </a:r>
          </a:p>
        </p:txBody>
      </p:sp>
      <p:sp>
        <p:nvSpPr>
          <p:cNvPr id="68" name="TextBox 67">
            <a:extLst>
              <a:ext uri="{FF2B5EF4-FFF2-40B4-BE49-F238E27FC236}">
                <a16:creationId xmlns:a16="http://schemas.microsoft.com/office/drawing/2014/main" id="{F40913DC-7E53-D5EE-ED1D-31A8160EBDED}"/>
              </a:ext>
            </a:extLst>
          </p:cNvPr>
          <p:cNvSpPr txBox="1"/>
          <p:nvPr/>
        </p:nvSpPr>
        <p:spPr>
          <a:xfrm>
            <a:off x="6485690" y="3601947"/>
            <a:ext cx="692449"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dirty="0" u="none" i="0">
                <a:solidFill>
                  <a:srgbClr val="FFFFFF"/>
                </a:solidFill>
                <a:latin typeface="Calibiri"/>
              </a:rPr>
              <a:t>~18.4%</a:t>
            </a:r>
            <a:endParaRPr kumimoji="0" lang="en-US" sz="1100" b="1" i="0" u="none" strike="noStrike" kern="1200" cap="none" spc="0" normalizeH="0" baseline="0" noProof="0" dirty="0">
              <a:ln>
                <a:noFill/>
              </a:ln>
              <a:solidFill>
                <a:srgbClr val="FFFFFF"/>
              </a:solidFill>
              <a:effectLst/>
              <a:uLnTx/>
              <a:uFillTx/>
              <a:latin typeface="Calibiri"/>
            </a:endParaRPr>
          </a:p>
        </p:txBody>
      </p:sp>
      <p:sp>
        <p:nvSpPr>
          <p:cNvPr id="3" name="TextBox 2">
            <a:extLst>
              <a:ext uri="{FF2B5EF4-FFF2-40B4-BE49-F238E27FC236}">
                <a16:creationId xmlns:a16="http://schemas.microsoft.com/office/drawing/2014/main" id="{19D50E08-0105-96B2-20C3-5E35E705DFC9}"/>
              </a:ext>
            </a:extLst>
          </p:cNvPr>
          <p:cNvSpPr txBox="1"/>
          <p:nvPr/>
        </p:nvSpPr>
        <p:spPr>
          <a:xfrm>
            <a:off x="9399534" y="3184402"/>
            <a:ext cx="2483938" cy="3384000"/>
          </a:xfrm>
          <a:prstGeom prst="rect">
            <a:avLst/>
          </a:prstGeom>
          <a:noFill/>
          <a:ln>
            <a:noFill/>
          </a:ln>
        </p:spPr>
        <p:txBody>
          <a:bodyPr wrap="square" rtlCol="0">
            <a:noAutofit/>
          </a:bodyPr>
          <a:lstStyle/>
          <a:p>
            <a:pPr>
              <a:defRPr/>
            </a:pPr>
            <a:r>
              <a:rPr sz="1000" b="1" u="none" i="0">
                <a:solidFill>
                  <a:srgbClr val="004DB6"/>
                </a:solidFill>
                <a:latin typeface="calibri"/>
              </a:rPr>
              <a:t>Aberdeen, United Kingdom</a:t>
            </a:r>
            <a:r>
              <a:rPr sz="1000" b="0" u="none" i="0">
                <a:solidFill>
                  <a:srgbClr val="000000"/>
                </a:solidFill>
                <a:latin typeface="calibri"/>
              </a:rPr>
              <a:t>
•  General Accounting
•  Financial Planning &amp; Analysis
•  Tax
•  Treasury &amp; Risk</a:t>
            </a:r>
            <a:r>
              <a:rPr sz="1000" b="1" u="none" i="0">
                <a:solidFill>
                  <a:srgbClr val="004DB6"/>
                </a:solidFill>
                <a:latin typeface="calibri"/>
              </a:rPr>
              <a:t>
Houston, Texas Area, United States</a:t>
            </a:r>
            <a:r>
              <a:rPr sz="1000" b="0" u="none" i="0">
                <a:solidFill>
                  <a:srgbClr val="000000"/>
                </a:solidFill>
                <a:latin typeface="calibri"/>
              </a:rPr>
              <a:t>
•  General Accounting
•  Financial Planning &amp; Analysis
•  Tax
•  Internal Audit &amp; Reporting
•  Accounts Payable</a:t>
            </a:r>
          </a:p>
        </p:txBody>
      </p:sp>
      <p:sp>
        <p:nvSpPr>
          <p:cNvPr id="17" name="Rectangle: Rounded Corners 20">
            <a:extLst>
              <a:ext uri="{FF2B5EF4-FFF2-40B4-BE49-F238E27FC236}">
                <a16:creationId xmlns:a16="http://schemas.microsoft.com/office/drawing/2014/main" id="{89AF608F-4088-4269-C72A-D837F0E2A336}"/>
              </a:ext>
            </a:extLst>
          </p:cNvPr>
          <p:cNvSpPr/>
          <p:nvPr/>
        </p:nvSpPr>
        <p:spPr>
          <a:xfrm>
            <a:off x="9386526" y="1327648"/>
            <a:ext cx="2483938" cy="56901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a:solidFill>
                  <a:srgbClr val="FFFFFF"/>
                </a:solidFill>
                <a:latin typeface="Calibiri"/>
              </a:rPr>
              <a:t> </a:t>
            </a:r>
            <a:endParaRPr kumimoji="0" lang="en-IN" sz="1100" b="1"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Number of Locations</a:t>
            </a:r>
          </a:p>
        </p:txBody>
      </p:sp>
      <p:sp>
        <p:nvSpPr>
          <p:cNvPr id="64" name="Rectangle 63">
            <a:extLst>
              <a:ext uri="{FF2B5EF4-FFF2-40B4-BE49-F238E27FC236}">
                <a16:creationId xmlns:a16="http://schemas.microsoft.com/office/drawing/2014/main" id="{FDD991B3-57F0-078F-DD26-7375F9020E62}"/>
              </a:ext>
            </a:extLst>
          </p:cNvPr>
          <p:cNvSpPr/>
          <p:nvPr/>
        </p:nvSpPr>
        <p:spPr>
          <a:xfrm>
            <a:off x="9399533" y="1343020"/>
            <a:ext cx="2452999" cy="276999"/>
          </a:xfrm>
          <a:prstGeom prst="rect">
            <a:avLst/>
          </a:prstGeom>
        </p:spPr>
        <p:txBody>
          <a:bodyPr wrap="square">
            <a:spAutoFit/>
          </a:bodyPr>
          <a:lstStyle/>
          <a:p>
            <a:pPr algn="ctr">
              <a:defRPr/>
            </a:pPr>
            <a:r>
              <a:rPr lang="en-US" sz="1200" b="1" dirty="0" u="none" i="0">
                <a:solidFill>
                  <a:srgbClr val="F2F2F2"/>
                </a:solidFill>
                <a:latin typeface="Calibri" panose="020F0502020204030204" pitchFamily="34" charset="0"/>
                <a:cs typeface="Calibri" panose="020F0502020204030204" pitchFamily="34" charset="0"/>
              </a:rPr>
              <a:t>58</a:t>
            </a:r>
            <a:endParaRPr lang="en-IN" sz="1200" b="1" dirty="0">
              <a:solidFill>
                <a:srgbClr val="F2F2F2"/>
              </a:solidFill>
              <a:latin typeface="Calibri" panose="020F0502020204030204" pitchFamily="34" charset="0"/>
              <a:cs typeface="Calibri" panose="020F0502020204030204" pitchFamily="34" charset="0"/>
            </a:endParaRPr>
          </a:p>
        </p:txBody>
      </p:sp>
    </p:spTree>
  </p:cSld>
  <p:clrMapOvr>
    <a:masterClrMapping/>
  </p:clrMapOvr>
</p:sld>
</file>

<file path=ppt/slides/slide9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a:extLst>
              <a:ext uri="{FF2B5EF4-FFF2-40B4-BE49-F238E27FC236}">
                <a16:creationId xmlns:a16="http://schemas.microsoft.com/office/drawing/2014/main" id="{470B3A9B-C979-8A66-0D83-6B610E42164F}"/>
              </a:ext>
            </a:extLst>
          </p:cNvPr>
          <p:cNvPicPr>
            <a:picLocks noChangeAspect="1"/>
          </p:cNvPicPr>
          <p:nvPr/>
        </p:nvPicPr>
        <p:blipFill rotWithShape="1">
          <a:blip r:embed="rId3"/>
          <a:srcRect l="3576" t="9604" r="11647" b="5153"/>
          <a:stretch/>
        </p:blipFill>
        <p:spPr>
          <a:xfrm>
            <a:off x="0" y="1313198"/>
            <a:ext cx="10131892" cy="5094833"/>
          </a:xfrm>
          <a:prstGeom prst="rect">
            <a:avLst/>
          </a:prstGeom>
        </p:spPr>
      </p:pic>
      <p:sp>
        <p:nvSpPr>
          <p:cNvPr id="4" name="Oval 3">
            <a:extLst>
              <a:ext uri="{FF2B5EF4-FFF2-40B4-BE49-F238E27FC236}">
                <a16:creationId xmlns:a16="http://schemas.microsoft.com/office/drawing/2014/main" id="{076A0231-3431-477E-A951-747F7106EE90}"/>
              </a:ext>
            </a:extLst>
          </p:cNvPr>
          <p:cNvSpPr/>
          <p:nvPr/>
        </p:nvSpPr>
        <p:spPr>
          <a:xfrm>
            <a:off x="5305832" y="2828724"/>
            <a:ext cx="549727" cy="530195"/>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5" name="TextBox 4">
            <a:extLst>
              <a:ext uri="{FF2B5EF4-FFF2-40B4-BE49-F238E27FC236}">
                <a16:creationId xmlns:a16="http://schemas.microsoft.com/office/drawing/2014/main" id="{F335D3FA-98AA-938A-76A9-89024B134134}"/>
              </a:ext>
            </a:extLst>
          </p:cNvPr>
          <p:cNvSpPr txBox="1"/>
          <p:nvPr/>
        </p:nvSpPr>
        <p:spPr>
          <a:xfrm>
            <a:off x="1262492" y="2828724"/>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Americas</a:t>
            </a:r>
          </a:p>
        </p:txBody>
      </p:sp>
      <p:cxnSp>
        <p:nvCxnSpPr>
          <p:cNvPr id="6" name="Connector: Elbow 385">
            <a:extLst>
              <a:ext uri="{FF2B5EF4-FFF2-40B4-BE49-F238E27FC236}">
                <a16:creationId xmlns:a16="http://schemas.microsoft.com/office/drawing/2014/main" id="{B019311E-1E08-0995-B341-4BC866893F8D}"/>
              </a:ext>
            </a:extLst>
          </p:cNvPr>
          <p:cNvCxnSpPr>
            <a:cxnSpLocks/>
            <a:stCxn id="9" idx="6"/>
            <a:endCxn id="46" idx="2"/>
          </p:cNvCxnSpPr>
          <p:nvPr/>
        </p:nvCxnSpPr>
        <p:spPr>
          <a:xfrm>
            <a:off x="2078148" y="3420900"/>
            <a:ext cx="922314" cy="498825"/>
          </a:xfrm>
          <a:prstGeom prst="bentConnector3">
            <a:avLst>
              <a:gd name="adj1" fmla="val 50000"/>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7BBACB1-F888-AAF7-7B39-87CD3ABC27AB}"/>
              </a:ext>
            </a:extLst>
          </p:cNvPr>
          <p:cNvSpPr txBox="1"/>
          <p:nvPr/>
        </p:nvSpPr>
        <p:spPr>
          <a:xfrm>
            <a:off x="4988912" y="3333945"/>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EMEA</a:t>
            </a:r>
          </a:p>
        </p:txBody>
      </p:sp>
      <p:cxnSp>
        <p:nvCxnSpPr>
          <p:cNvPr id="8" name="Connector: Elbow 385">
            <a:extLst>
              <a:ext uri="{FF2B5EF4-FFF2-40B4-BE49-F238E27FC236}">
                <a16:creationId xmlns:a16="http://schemas.microsoft.com/office/drawing/2014/main" id="{1F8B89C4-27DF-DD6E-B61B-D915EE1F720E}"/>
              </a:ext>
            </a:extLst>
          </p:cNvPr>
          <p:cNvCxnSpPr>
            <a:cxnSpLocks/>
            <a:stCxn id="4" idx="0"/>
            <a:endCxn id="25" idx="3"/>
          </p:cNvCxnSpPr>
          <p:nvPr/>
        </p:nvCxnSpPr>
        <p:spPr>
          <a:xfrm rot="16200000" flipV="1">
            <a:off x="4424424" y="1672451"/>
            <a:ext cx="1345592" cy="966953"/>
          </a:xfrm>
          <a:prstGeom prst="bentConnector2">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49248609-32AD-9C75-76FD-B2288258D0EE}"/>
              </a:ext>
            </a:extLst>
          </p:cNvPr>
          <p:cNvSpPr/>
          <p:nvPr/>
        </p:nvSpPr>
        <p:spPr>
          <a:xfrm>
            <a:off x="1538148" y="3150900"/>
            <a:ext cx="540000" cy="540000"/>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11" name="Oval 10">
            <a:extLst>
              <a:ext uri="{FF2B5EF4-FFF2-40B4-BE49-F238E27FC236}">
                <a16:creationId xmlns:a16="http://schemas.microsoft.com/office/drawing/2014/main" id="{9F63808E-BDD2-3D29-1866-A6E8EC929AB4}"/>
              </a:ext>
            </a:extLst>
          </p:cNvPr>
          <p:cNvSpPr/>
          <p:nvPr/>
        </p:nvSpPr>
        <p:spPr>
          <a:xfrm>
            <a:off x="6573563" y="3565373"/>
            <a:ext cx="520248" cy="486621"/>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14" name="Rectangle 13">
            <a:extLst>
              <a:ext uri="{FF2B5EF4-FFF2-40B4-BE49-F238E27FC236}">
                <a16:creationId xmlns:a16="http://schemas.microsoft.com/office/drawing/2014/main" id="{FDF89079-13C8-555A-4A1A-B36B1DB5997D}"/>
              </a:ext>
            </a:extLst>
          </p:cNvPr>
          <p:cNvSpPr/>
          <p:nvPr/>
        </p:nvSpPr>
        <p:spPr>
          <a:xfrm>
            <a:off x="3249188" y="3770633"/>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u="none" i="0">
                <a:solidFill>
                  <a:srgbClr val="FFFFFF"/>
                </a:solidFill>
                <a:latin typeface="Calibiri"/>
              </a:rPr>
              <a:t>72</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16" name="TextBox 15">
            <a:extLst>
              <a:ext uri="{FF2B5EF4-FFF2-40B4-BE49-F238E27FC236}">
                <a16:creationId xmlns:a16="http://schemas.microsoft.com/office/drawing/2014/main" id="{06433A11-E457-D939-D470-09B86EB6673D}"/>
              </a:ext>
            </a:extLst>
          </p:cNvPr>
          <p:cNvSpPr txBox="1"/>
          <p:nvPr/>
        </p:nvSpPr>
        <p:spPr>
          <a:xfrm>
            <a:off x="2893102" y="1670748"/>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a:t>
            </a:r>
            <a:r>
              <a:rPr kumimoji="0" lang="en-US" sz="1200" b="1" i="1" u="none" strike="noStrike" kern="1200" cap="none" spc="0" normalizeH="0" noProof="0" dirty="0">
                <a:ln>
                  <a:noFill/>
                </a:ln>
                <a:solidFill>
                  <a:srgbClr val="D02A00">
                    <a:lumMod val="75000"/>
                  </a:srgbClr>
                </a:solidFill>
                <a:effectLst/>
                <a:uLnTx/>
                <a:uFillTx/>
                <a:latin typeface="Calibiri"/>
              </a:rPr>
              <a:t> </a:t>
            </a:r>
            <a:r>
              <a:rPr kumimoji="0" lang="en-US" sz="1200" b="1" i="1" u="none" strike="noStrike" kern="1200" cap="none" spc="0" normalizeH="0" baseline="0" noProof="0" dirty="0">
                <a:ln>
                  <a:noFill/>
                </a:ln>
                <a:solidFill>
                  <a:srgbClr val="D02A00">
                    <a:lumMod val="75000"/>
                  </a:srgbClr>
                </a:solidFill>
                <a:effectLst/>
                <a:uLnTx/>
                <a:uFillTx/>
                <a:latin typeface="Calibiri"/>
              </a:rPr>
              <a:t>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19" name="TextBox 18">
            <a:extLst>
              <a:ext uri="{FF2B5EF4-FFF2-40B4-BE49-F238E27FC236}">
                <a16:creationId xmlns:a16="http://schemas.microsoft.com/office/drawing/2014/main" id="{331C2717-9C47-5D9A-F5B5-32E49F56D995}"/>
              </a:ext>
            </a:extLst>
          </p:cNvPr>
          <p:cNvSpPr txBox="1"/>
          <p:nvPr/>
        </p:nvSpPr>
        <p:spPr>
          <a:xfrm>
            <a:off x="7574615" y="4190311"/>
            <a:ext cx="133531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 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cxnSp>
        <p:nvCxnSpPr>
          <p:cNvPr id="22" name="Connector: Elbow 385">
            <a:extLst>
              <a:ext uri="{FF2B5EF4-FFF2-40B4-BE49-F238E27FC236}">
                <a16:creationId xmlns:a16="http://schemas.microsoft.com/office/drawing/2014/main" id="{84631ACB-5F52-2F28-9114-C6F71A06D3FE}"/>
              </a:ext>
            </a:extLst>
          </p:cNvPr>
          <p:cNvCxnSpPr>
            <a:cxnSpLocks/>
            <a:stCxn id="11" idx="4"/>
          </p:cNvCxnSpPr>
          <p:nvPr/>
        </p:nvCxnSpPr>
        <p:spPr>
          <a:xfrm rot="5400000" flipH="1" flipV="1">
            <a:off x="7138746" y="3710923"/>
            <a:ext cx="36012" cy="646130"/>
          </a:xfrm>
          <a:prstGeom prst="bentConnector4">
            <a:avLst>
              <a:gd name="adj1" fmla="val -634788"/>
              <a:gd name="adj2" fmla="val 70129"/>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98EF827F-5DA0-917E-3DA2-E0660B6546F5}"/>
              </a:ext>
            </a:extLst>
          </p:cNvPr>
          <p:cNvSpPr/>
          <p:nvPr/>
        </p:nvSpPr>
        <p:spPr>
          <a:xfrm>
            <a:off x="7685141" y="3879095"/>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FFFFFF"/>
                </a:solidFill>
                <a:effectLst/>
                <a:uLnTx/>
                <a:uFillTx/>
                <a:latin typeface="Calibiri"/>
              </a:rPr>
              <a:t>29</a:t>
            </a:r>
          </a:p>
        </p:txBody>
      </p:sp>
      <p:sp>
        <p:nvSpPr>
          <p:cNvPr id="25" name="Rectangle 24">
            <a:extLst>
              <a:ext uri="{FF2B5EF4-FFF2-40B4-BE49-F238E27FC236}">
                <a16:creationId xmlns:a16="http://schemas.microsoft.com/office/drawing/2014/main" id="{156D7044-EF8E-6BD3-1DD6-2C6FF12DB616}"/>
              </a:ext>
            </a:extLst>
          </p:cNvPr>
          <p:cNvSpPr/>
          <p:nvPr/>
        </p:nvSpPr>
        <p:spPr>
          <a:xfrm>
            <a:off x="3294158" y="1346244"/>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u="none" i="0">
                <a:solidFill>
                  <a:srgbClr val="FFFFFF"/>
                </a:solidFill>
                <a:latin typeface="Calibiri"/>
              </a:rPr>
              <a:t>59</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27" name="TextBox 26">
            <a:extLst>
              <a:ext uri="{FF2B5EF4-FFF2-40B4-BE49-F238E27FC236}">
                <a16:creationId xmlns:a16="http://schemas.microsoft.com/office/drawing/2014/main" id="{BCD50A28-DA81-19D0-F16C-572BD8661739}"/>
              </a:ext>
            </a:extLst>
          </p:cNvPr>
          <p:cNvSpPr txBox="1"/>
          <p:nvPr/>
        </p:nvSpPr>
        <p:spPr>
          <a:xfrm>
            <a:off x="2879849" y="4126832"/>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 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30" name="TextBox 29">
            <a:extLst>
              <a:ext uri="{FF2B5EF4-FFF2-40B4-BE49-F238E27FC236}">
                <a16:creationId xmlns:a16="http://schemas.microsoft.com/office/drawing/2014/main" id="{845CE324-01E0-F7D8-E2A3-31B8FB3AAB73}"/>
              </a:ext>
            </a:extLst>
          </p:cNvPr>
          <p:cNvSpPr txBox="1"/>
          <p:nvPr/>
        </p:nvSpPr>
        <p:spPr>
          <a:xfrm>
            <a:off x="6468856" y="3226397"/>
            <a:ext cx="69245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APAC</a:t>
            </a:r>
          </a:p>
        </p:txBody>
      </p:sp>
      <p:sp>
        <p:nvSpPr>
          <p:cNvPr id="33" name="TextBox 32">
            <a:extLst>
              <a:ext uri="{FF2B5EF4-FFF2-40B4-BE49-F238E27FC236}">
                <a16:creationId xmlns:a16="http://schemas.microsoft.com/office/drawing/2014/main" id="{379C2B19-9276-4D7A-8953-BDA9B220812E}"/>
              </a:ext>
            </a:extLst>
          </p:cNvPr>
          <p:cNvSpPr txBox="1"/>
          <p:nvPr/>
        </p:nvSpPr>
        <p:spPr>
          <a:xfrm>
            <a:off x="5182371" y="2970990"/>
            <a:ext cx="796648"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~36.9%</a:t>
            </a:r>
          </a:p>
        </p:txBody>
      </p:sp>
      <p:sp>
        <p:nvSpPr>
          <p:cNvPr id="47" name="Rectangle 46">
            <a:extLst>
              <a:ext uri="{FF2B5EF4-FFF2-40B4-BE49-F238E27FC236}">
                <a16:creationId xmlns:a16="http://schemas.microsoft.com/office/drawing/2014/main" id="{17A2AF8F-D9BA-8FAC-B857-C1B1FADFC418}"/>
              </a:ext>
            </a:extLst>
          </p:cNvPr>
          <p:cNvSpPr/>
          <p:nvPr/>
        </p:nvSpPr>
        <p:spPr>
          <a:xfrm>
            <a:off x="315164" y="922947"/>
            <a:ext cx="11561673" cy="289289"/>
          </a:xfrm>
          <a:prstGeom prst="rect">
            <a:avLst/>
          </a:prstGeom>
          <a:solidFill>
            <a:srgbClr val="2B9D9A"/>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lvl="0" algn="ctr">
              <a:defRPr/>
            </a:pPr>
            <a:r>
              <a:rPr kumimoji="0" lang="en-IN" sz="1200" b="1" i="0" u="none" strike="noStrike" kern="1200" cap="none" spc="0" normalizeH="0" baseline="0" noProof="0" dirty="0">
                <a:ln>
                  <a:noFill/>
                </a:ln>
                <a:solidFill>
                  <a:srgbClr val="FFFFFF"/>
                </a:solidFill>
                <a:effectLst/>
                <a:uLnTx/>
                <a:uFillTx/>
                <a:latin typeface="Calibiri"/>
              </a:rPr>
              <a:t>Global Supply Chain Footprint for TechnipFMC PLC</a:t>
            </a:r>
          </a:p>
        </p:txBody>
      </p:sp>
      <p:sp>
        <p:nvSpPr>
          <p:cNvPr id="46" name="Oval 45">
            <a:extLst>
              <a:ext uri="{FF2B5EF4-FFF2-40B4-BE49-F238E27FC236}">
                <a16:creationId xmlns:a16="http://schemas.microsoft.com/office/drawing/2014/main" id="{BA80D95D-97F1-EF32-500F-3A1914DCBCC1}"/>
              </a:ext>
            </a:extLst>
          </p:cNvPr>
          <p:cNvSpPr/>
          <p:nvPr/>
        </p:nvSpPr>
        <p:spPr>
          <a:xfrm>
            <a:off x="3000462" y="3751425"/>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18</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0" name="Oval 49">
            <a:extLst>
              <a:ext uri="{FF2B5EF4-FFF2-40B4-BE49-F238E27FC236}">
                <a16:creationId xmlns:a16="http://schemas.microsoft.com/office/drawing/2014/main" id="{325D7CAB-F11F-E49F-6E0F-B5E1FD950143}"/>
              </a:ext>
            </a:extLst>
          </p:cNvPr>
          <p:cNvSpPr/>
          <p:nvPr/>
        </p:nvSpPr>
        <p:spPr>
          <a:xfrm>
            <a:off x="3083245" y="1341611"/>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15</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89769070-DBED-D0E4-1B26-BB44B7FD45A7}"/>
              </a:ext>
            </a:extLst>
          </p:cNvPr>
          <p:cNvSpPr/>
          <p:nvPr/>
        </p:nvSpPr>
        <p:spPr>
          <a:xfrm>
            <a:off x="7489410" y="3853712"/>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7</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7" name="TextBox 56">
            <a:extLst>
              <a:ext uri="{FF2B5EF4-FFF2-40B4-BE49-F238E27FC236}">
                <a16:creationId xmlns:a16="http://schemas.microsoft.com/office/drawing/2014/main" id="{3374E447-17B0-312E-14B3-9F999AD89A28}"/>
              </a:ext>
            </a:extLst>
          </p:cNvPr>
          <p:cNvSpPr txBox="1"/>
          <p:nvPr/>
        </p:nvSpPr>
        <p:spPr>
          <a:xfrm>
            <a:off x="2534276" y="2042497"/>
            <a:ext cx="2611309" cy="1622100"/>
          </a:xfrm>
          <a:prstGeom prst="rect">
            <a:avLst/>
          </a:prstGeom>
          <a:noFill/>
        </p:spPr>
        <p:txBody>
          <a:bodyPr wrap="square" rtlCol="0">
            <a:noAutofit/>
          </a:bodyPr>
          <a:lstStyle/>
          <a:p>
            <a:pPr marL="171450" indent="-171450">
              <a:buFont typeface="Arial" panose="020B0604020202020204" pitchFamily="34" charset="0"/>
              <a:buChar char="•"/>
              <a:defRPr/>
            </a:pPr>
            <a:r>
              <a:rPr lang="en-US" sz="1100" dirty="0" b="0" u="none" i="0">
                <a:solidFill>
                  <a:srgbClr val="000000"/>
                </a:solidFill>
                <a:latin typeface="calibri" panose="020F0502020204030204" pitchFamily="34" charset="0"/>
                <a:cs typeface="Calibri" panose="020F0502020204030204" pitchFamily="34" charset="0"/>
              </a:rPr>
              <a:t>Rogaland, Norway
Vestland, Norway
Paris Area, France
Rivers, Nigeria
Edinburgh, United Kingdom</a:t>
            </a:r>
            <a:endParaRPr lang="en-IN" sz="1100" dirty="0">
              <a:solidFill>
                <a:srgbClr val="000000"/>
              </a:solidFill>
              <a:latin typeface="Calibri" panose="020F0502020204030204" pitchFamily="34" charset="0"/>
              <a:cs typeface="Calibri" panose="020F0502020204030204" pitchFamily="34" charset="0"/>
            </a:endParaRPr>
          </a:p>
        </p:txBody>
      </p:sp>
      <p:sp>
        <p:nvSpPr>
          <p:cNvPr id="58" name="TextBox 57">
            <a:extLst>
              <a:ext uri="{FF2B5EF4-FFF2-40B4-BE49-F238E27FC236}">
                <a16:creationId xmlns:a16="http://schemas.microsoft.com/office/drawing/2014/main" id="{39833C4D-7848-27A0-C1E7-253FBE0595B9}"/>
              </a:ext>
            </a:extLst>
          </p:cNvPr>
          <p:cNvSpPr txBox="1"/>
          <p:nvPr/>
        </p:nvSpPr>
        <p:spPr>
          <a:xfrm>
            <a:off x="2549757" y="4426467"/>
            <a:ext cx="2573573" cy="1404490"/>
          </a:xfrm>
          <a:prstGeom prst="rect">
            <a:avLst/>
          </a:prstGeom>
          <a:noFill/>
        </p:spPr>
        <p:txBody>
          <a:bodyPr wrap="square" rtlCol="0">
            <a:noAutofit/>
          </a:bodyPr>
          <a:lstStyle/>
          <a:p>
            <a:pPr marL="171450" indent="-171450">
              <a:buFont typeface="Arial" panose="020B0604020202020204" pitchFamily="34" charset="0"/>
              <a:buChar char="•"/>
              <a:defRPr/>
            </a:pPr>
            <a:r>
              <a:rPr lang="en-US" sz="1100" dirty="0" b="0" u="none" i="0">
                <a:solidFill>
                  <a:srgbClr val="000000"/>
                </a:solidFill>
                <a:latin typeface="calibri" panose="020F0502020204030204" pitchFamily="34" charset="0"/>
                <a:cs typeface="Calibri" panose="020F0502020204030204" pitchFamily="34" charset="0"/>
              </a:rPr>
              <a:t>Houston, Texas Area, United States
Rio de Janeiro Area, Brazil
Veracruz Area, Mexico
Demerara-Mahaica, Guyana
Odessa-Midland, Texas Area, United States</a:t>
            </a:r>
            <a:endParaRPr lang="en-IN" sz="1100" dirty="0">
              <a:solidFill>
                <a:srgbClr val="000000"/>
              </a:solidFill>
              <a:latin typeface="Calibri" panose="020F0502020204030204" pitchFamily="34" charset="0"/>
              <a:cs typeface="Calibri" panose="020F0502020204030204" pitchFamily="34" charset="0"/>
            </a:endParaRPr>
          </a:p>
        </p:txBody>
      </p:sp>
      <p:sp>
        <p:nvSpPr>
          <p:cNvPr id="59" name="TextBox 58">
            <a:extLst>
              <a:ext uri="{FF2B5EF4-FFF2-40B4-BE49-F238E27FC236}">
                <a16:creationId xmlns:a16="http://schemas.microsoft.com/office/drawing/2014/main" id="{2091B2C0-F32B-86A5-3381-11B44143D165}"/>
              </a:ext>
            </a:extLst>
          </p:cNvPr>
          <p:cNvSpPr txBox="1"/>
          <p:nvPr/>
        </p:nvSpPr>
        <p:spPr>
          <a:xfrm>
            <a:off x="7137934" y="4526910"/>
            <a:ext cx="2202924" cy="1240306"/>
          </a:xfrm>
          <a:prstGeom prst="rect">
            <a:avLst/>
          </a:prstGeom>
          <a:noFill/>
        </p:spPr>
        <p:txBody>
          <a:bodyPr wrap="square" rtlCol="0">
            <a:noAutofit/>
          </a:bodyPr>
          <a:lstStyle/>
          <a:p>
            <a:pPr marL="171450" indent="-171450">
              <a:buFont typeface="Arial" panose="020B0604020202020204" pitchFamily="34" charset="0"/>
              <a:buChar char="•"/>
              <a:defRPr/>
            </a:pPr>
            <a:r>
              <a:rPr lang="en-US" sz="1100" dirty="0" b="0" u="none" i="0">
                <a:solidFill>
                  <a:srgbClr val="000000"/>
                </a:solidFill>
                <a:latin typeface="calibri" panose="020F0502020204030204" pitchFamily="34" charset="0"/>
                <a:cs typeface="Calibri" panose="020F0502020204030204" pitchFamily="34" charset="0"/>
              </a:rPr>
              <a:t>Johore, Malaysia
Singapore
Federal Territory of Kuala Lumpur, Malaysia
Kakinada Area, India
Hyderabad Area, India</a:t>
            </a:r>
            <a:endParaRPr lang="en-IN" sz="1100" dirty="0">
              <a:solidFill>
                <a:srgbClr val="000000"/>
              </a:solidFill>
              <a:latin typeface="Calibri" panose="020F0502020204030204" pitchFamily="34" charset="0"/>
              <a:cs typeface="Calibri" panose="020F0502020204030204" pitchFamily="34" charset="0"/>
            </a:endParaRPr>
          </a:p>
        </p:txBody>
      </p:sp>
      <p:sp>
        <p:nvSpPr>
          <p:cNvPr id="15" name="Title 1">
            <a:extLst>
              <a:ext uri="{FF2B5EF4-FFF2-40B4-BE49-F238E27FC236}">
                <a16:creationId xmlns:a16="http://schemas.microsoft.com/office/drawing/2014/main" id="{248F6438-249E-7A2A-010D-5E18DF1FC398}"/>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a:defRPr/>
            </a:pPr>
            <a:r>
              <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rPr>
              <a:t>Global Footprint:</a:t>
            </a:r>
          </a:p>
        </p:txBody>
      </p:sp>
      <p:sp>
        <p:nvSpPr>
          <p:cNvPr id="13" name="TextBox 12">
            <a:extLst>
              <a:ext uri="{FF2B5EF4-FFF2-40B4-BE49-F238E27FC236}">
                <a16:creationId xmlns:a16="http://schemas.microsoft.com/office/drawing/2014/main" id="{1B13EF86-08DC-3683-FFC3-0F26EA73486B}"/>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Percentages may not sum to 100%, because of rounding. The above-mentioned focused workloads are not exhaustive. </a:t>
            </a:r>
          </a:p>
        </p:txBody>
      </p:sp>
      <p:sp>
        <p:nvSpPr>
          <p:cNvPr id="35" name="Title 1">
            <a:extLst>
              <a:ext uri="{FF2B5EF4-FFF2-40B4-BE49-F238E27FC236}">
                <a16:creationId xmlns:a16="http://schemas.microsoft.com/office/drawing/2014/main" id="{094EE0B6-3C13-825B-B30D-39C088050D2B}"/>
              </a:ext>
            </a:extLst>
          </p:cNvPr>
          <p:cNvSpPr>
            <a:spLocks noGrp="1"/>
          </p:cNvSpPr>
          <p:nvPr/>
        </p:nvSpPr>
        <p:spPr>
          <a:xfrm>
            <a:off x="1538148" y="23404"/>
            <a:ext cx="8826765"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7F7F7F"/>
                </a:solidFill>
                <a:effectLst/>
                <a:uLnTx/>
                <a:uFillTx/>
                <a:latin typeface="calibri" panose="020F0502020204030204" pitchFamily="34" charset="0"/>
                <a:ea typeface="+mj-ea"/>
                <a:cs typeface="Calibri" panose="020F0502020204030204" pitchFamily="34" charset="0"/>
              </a:rPr>
              <a:t>Supply Chain</a:t>
            </a:r>
          </a:p>
        </p:txBody>
      </p:sp>
      <p:grpSp>
        <p:nvGrpSpPr>
          <p:cNvPr id="44" name="Group 43">
            <a:extLst>
              <a:ext uri="{FF2B5EF4-FFF2-40B4-BE49-F238E27FC236}">
                <a16:creationId xmlns:a16="http://schemas.microsoft.com/office/drawing/2014/main" id="{A737339A-FD63-2728-0F2F-5F3046436F07}"/>
              </a:ext>
            </a:extLst>
          </p:cNvPr>
          <p:cNvGrpSpPr/>
          <p:nvPr/>
        </p:nvGrpSpPr>
        <p:grpSpPr>
          <a:xfrm>
            <a:off x="212035" y="5173070"/>
            <a:ext cx="2073965" cy="1253604"/>
            <a:chOff x="212035" y="5009171"/>
            <a:chExt cx="2073965" cy="1253604"/>
          </a:xfrm>
        </p:grpSpPr>
        <p:sp>
          <p:nvSpPr>
            <p:cNvPr id="45" name="Rectangle 44">
              <a:extLst>
                <a:ext uri="{FF2B5EF4-FFF2-40B4-BE49-F238E27FC236}">
                  <a16:creationId xmlns:a16="http://schemas.microsoft.com/office/drawing/2014/main" id="{37F1161F-E5DC-BB14-1757-8F76962A1683}"/>
                </a:ext>
              </a:extLst>
            </p:cNvPr>
            <p:cNvSpPr/>
            <p:nvPr/>
          </p:nvSpPr>
          <p:spPr>
            <a:xfrm>
              <a:off x="212035" y="5009171"/>
              <a:ext cx="2073965" cy="125360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Calibiri"/>
              </a:endParaRPr>
            </a:p>
          </p:txBody>
        </p:sp>
        <p:sp>
          <p:nvSpPr>
            <p:cNvPr id="48" name="Rectangle 47">
              <a:extLst>
                <a:ext uri="{FF2B5EF4-FFF2-40B4-BE49-F238E27FC236}">
                  <a16:creationId xmlns:a16="http://schemas.microsoft.com/office/drawing/2014/main" id="{11DE2C43-590B-46BC-59F5-DCDEB1C20160}"/>
                </a:ext>
              </a:extLst>
            </p:cNvPr>
            <p:cNvSpPr/>
            <p:nvPr/>
          </p:nvSpPr>
          <p:spPr>
            <a:xfrm>
              <a:off x="803376" y="5460924"/>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Total Workforce </a:t>
              </a:r>
            </a:p>
          </p:txBody>
        </p:sp>
        <p:sp>
          <p:nvSpPr>
            <p:cNvPr id="49" name="Rectangle 48">
              <a:extLst>
                <a:ext uri="{FF2B5EF4-FFF2-40B4-BE49-F238E27FC236}">
                  <a16:creationId xmlns:a16="http://schemas.microsoft.com/office/drawing/2014/main" id="{81F7373D-EFD3-BEA2-6A31-407A4632D83A}"/>
                </a:ext>
              </a:extLst>
            </p:cNvPr>
            <p:cNvSpPr/>
            <p:nvPr/>
          </p:nvSpPr>
          <p:spPr>
            <a:xfrm>
              <a:off x="394594" y="5495884"/>
              <a:ext cx="330894" cy="16999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700" b="1" i="0" u="none" strike="noStrike" kern="1200" cap="none" spc="0" normalizeH="0" baseline="0" noProof="0" dirty="0">
                <a:ln>
                  <a:noFill/>
                </a:ln>
                <a:solidFill>
                  <a:srgbClr val="FFFFFF"/>
                </a:solidFill>
                <a:effectLst/>
                <a:uLnTx/>
                <a:uFillTx/>
                <a:latin typeface="Calibiri"/>
              </a:endParaRPr>
            </a:p>
          </p:txBody>
        </p:sp>
        <p:sp>
          <p:nvSpPr>
            <p:cNvPr id="52" name="Rectangle 51">
              <a:extLst>
                <a:ext uri="{FF2B5EF4-FFF2-40B4-BE49-F238E27FC236}">
                  <a16:creationId xmlns:a16="http://schemas.microsoft.com/office/drawing/2014/main" id="{2DA3306E-43F2-002C-EF6C-38B46F881301}"/>
                </a:ext>
              </a:extLst>
            </p:cNvPr>
            <p:cNvSpPr/>
            <p:nvPr/>
          </p:nvSpPr>
          <p:spPr>
            <a:xfrm>
              <a:off x="798176" y="5813205"/>
              <a:ext cx="1487823" cy="400110"/>
            </a:xfrm>
            <a:prstGeom prst="rect">
              <a:avLst/>
            </a:prstGeom>
          </p:spPr>
          <p:txBody>
            <a:bodyPr wrap="square">
              <a:spAutoFit/>
            </a:bodyPr>
            <a:lstStyle/>
            <a:p>
              <a:pPr defTabSz="913561">
                <a:defRPr/>
              </a:pPr>
              <a:r>
                <a:rPr lang="en-IN" sz="1000" dirty="0">
                  <a:latin typeface="Calibri" panose="020F0502020204030204" pitchFamily="34" charset="0"/>
                  <a:cs typeface="Calibri" panose="020F0502020204030204" pitchFamily="34" charset="0"/>
                </a:rPr>
                <a:t>Regional Workforce Proportion</a:t>
              </a:r>
            </a:p>
          </p:txBody>
        </p:sp>
        <p:sp>
          <p:nvSpPr>
            <p:cNvPr id="53" name="Oval 52">
              <a:extLst>
                <a:ext uri="{FF2B5EF4-FFF2-40B4-BE49-F238E27FC236}">
                  <a16:creationId xmlns:a16="http://schemas.microsoft.com/office/drawing/2014/main" id="{9ECD0804-3758-8982-CED6-6A8008E0BC9D}"/>
                </a:ext>
              </a:extLst>
            </p:cNvPr>
            <p:cNvSpPr/>
            <p:nvPr/>
          </p:nvSpPr>
          <p:spPr>
            <a:xfrm>
              <a:off x="455751" y="5117514"/>
              <a:ext cx="208580" cy="22847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p>
              <a:pPr marL="0" marR="0" lvl="0" indent="0" algn="ctr" defTabSz="913561" rtl="0" eaLnBrk="1" fontAlgn="auto" latinLnBrk="0" hangingPunct="1">
                <a:lnSpc>
                  <a:spcPct val="100000"/>
                </a:lnSpc>
                <a:spcBef>
                  <a:spcPts val="0"/>
                </a:spcBef>
                <a:spcAft>
                  <a:spcPts val="0"/>
                </a:spcAft>
                <a:buClrTx/>
                <a:buSzTx/>
                <a:buFontTx/>
                <a:buNone/>
                <a:tabLst/>
                <a:defRPr/>
              </a:pPr>
              <a:endParaRPr kumimoji="0" lang="en-IN" sz="1050" b="1" i="0" u="none" strike="noStrike" kern="0" cap="none" spc="0" normalizeH="0" baseline="0" noProof="0" dirty="0">
                <a:ln>
                  <a:noFill/>
                </a:ln>
                <a:solidFill>
                  <a:sysClr val="windowText" lastClr="000000"/>
                </a:solidFill>
                <a:effectLst/>
                <a:uLnTx/>
                <a:uFillTx/>
                <a:latin typeface="Calibiri"/>
              </a:endParaRPr>
            </a:p>
          </p:txBody>
        </p:sp>
        <p:sp>
          <p:nvSpPr>
            <p:cNvPr id="55" name="Rectangle 54">
              <a:extLst>
                <a:ext uri="{FF2B5EF4-FFF2-40B4-BE49-F238E27FC236}">
                  <a16:creationId xmlns:a16="http://schemas.microsoft.com/office/drawing/2014/main" id="{5B1E3170-983A-74F7-60E7-39D9ECF016AE}"/>
                </a:ext>
              </a:extLst>
            </p:cNvPr>
            <p:cNvSpPr/>
            <p:nvPr/>
          </p:nvSpPr>
          <p:spPr>
            <a:xfrm>
              <a:off x="803376" y="5108643"/>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No. of Locations</a:t>
              </a:r>
            </a:p>
          </p:txBody>
        </p:sp>
        <p:sp>
          <p:nvSpPr>
            <p:cNvPr id="60" name="Oval 59">
              <a:extLst>
                <a:ext uri="{FF2B5EF4-FFF2-40B4-BE49-F238E27FC236}">
                  <a16:creationId xmlns:a16="http://schemas.microsoft.com/office/drawing/2014/main" id="{69AF5F6B-5A0A-FFF0-9F93-C5D57BA7E646}"/>
                </a:ext>
              </a:extLst>
            </p:cNvPr>
            <p:cNvSpPr/>
            <p:nvPr/>
          </p:nvSpPr>
          <p:spPr>
            <a:xfrm>
              <a:off x="445534" y="5830957"/>
              <a:ext cx="229013" cy="229013"/>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grpSp>
      <p:sp>
        <p:nvSpPr>
          <p:cNvPr id="63" name="Rectangle: Rounded Corners 31">
            <a:extLst>
              <a:ext uri="{FF2B5EF4-FFF2-40B4-BE49-F238E27FC236}">
                <a16:creationId xmlns:a16="http://schemas.microsoft.com/office/drawing/2014/main" id="{A636BBB1-B1C0-600F-5F01-499ED7E64193}"/>
              </a:ext>
            </a:extLst>
          </p:cNvPr>
          <p:cNvSpPr/>
          <p:nvPr/>
        </p:nvSpPr>
        <p:spPr>
          <a:xfrm>
            <a:off x="9399533" y="1951890"/>
            <a:ext cx="2483939" cy="55616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Workforce</a:t>
            </a:r>
          </a:p>
        </p:txBody>
      </p:sp>
      <p:sp>
        <p:nvSpPr>
          <p:cNvPr id="65" name="Rectangle 64">
            <a:extLst>
              <a:ext uri="{FF2B5EF4-FFF2-40B4-BE49-F238E27FC236}">
                <a16:creationId xmlns:a16="http://schemas.microsoft.com/office/drawing/2014/main" id="{3A21A271-D72B-B552-4B81-53E2E7F2C57B}"/>
              </a:ext>
            </a:extLst>
          </p:cNvPr>
          <p:cNvSpPr/>
          <p:nvPr/>
        </p:nvSpPr>
        <p:spPr>
          <a:xfrm>
            <a:off x="9399533" y="1951890"/>
            <a:ext cx="2470931" cy="276999"/>
          </a:xfrm>
          <a:prstGeom prst="rect">
            <a:avLst/>
          </a:prstGeom>
        </p:spPr>
        <p:txBody>
          <a:bodyPr wrap="square">
            <a:spAutoFit/>
          </a:bodyPr>
          <a:lstStyle/>
          <a:p>
            <a:pPr algn="ctr">
              <a:defRPr/>
            </a:pPr>
            <a:r>
              <a:rPr lang="en-US" sz="1200" b="1" dirty="0" u="none" i="0">
                <a:solidFill>
                  <a:srgbClr val="F2F2F2"/>
                </a:solidFill>
                <a:latin typeface="Calibri" panose="020F0502020204030204" pitchFamily="34" charset="0"/>
                <a:cs typeface="Calibri" panose="020F0502020204030204" pitchFamily="34" charset="0"/>
              </a:rPr>
              <a:t>160</a:t>
            </a:r>
            <a:endParaRPr lang="en-IN" sz="1200" b="1" dirty="0">
              <a:solidFill>
                <a:srgbClr val="F2F2F2"/>
              </a:solidFill>
              <a:latin typeface="Calibri" panose="020F0502020204030204" pitchFamily="34" charset="0"/>
              <a:cs typeface="Calibri" panose="020F0502020204030204" pitchFamily="34" charset="0"/>
            </a:endParaRPr>
          </a:p>
        </p:txBody>
      </p:sp>
      <p:sp>
        <p:nvSpPr>
          <p:cNvPr id="66" name="custom_name=&quot;focused_workloads_heading&quot;">
            <a:extLst>
              <a:ext uri="{FF2B5EF4-FFF2-40B4-BE49-F238E27FC236}">
                <a16:creationId xmlns:a16="http://schemas.microsoft.com/office/drawing/2014/main" id="{AC233BDE-8912-4016-2DCC-85010715E8A4}"/>
              </a:ext>
            </a:extLst>
          </p:cNvPr>
          <p:cNvSpPr txBox="1"/>
          <p:nvPr/>
        </p:nvSpPr>
        <p:spPr>
          <a:xfrm>
            <a:off x="9399533" y="2612341"/>
            <a:ext cx="2483939" cy="461665"/>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effectLst/>
                <a:uLnTx/>
                <a:uFillTx/>
                <a:latin typeface="Calibiri"/>
              </a:rPr>
              <a:t>Focused Workloads </a:t>
            </a:r>
            <a:r>
              <a:rPr lang="en-US" sz="1200" b="1" dirty="0">
                <a:latin typeface="Calibiri"/>
              </a:rPr>
              <a:t>for </a:t>
            </a:r>
            <a:r>
              <a:rPr kumimoji="0" lang="en-US" sz="1200" b="1" u="none" strike="noStrike" kern="1200" cap="none" spc="0" normalizeH="0" baseline="0" noProof="0" dirty="0">
                <a:ln>
                  <a:noFill/>
                </a:ln>
                <a:effectLst/>
                <a:uLnTx/>
                <a:uFillTx/>
                <a:latin typeface="Calibiri"/>
              </a:rPr>
              <a:t>Top Locations</a:t>
            </a:r>
            <a:endParaRPr kumimoji="0" lang="en-IN" sz="1200" b="1" u="none" strike="noStrike" kern="1200" cap="none" spc="0" normalizeH="0" baseline="0" noProof="0" dirty="0">
              <a:ln>
                <a:noFill/>
              </a:ln>
              <a:effectLst/>
              <a:uLnTx/>
              <a:uFillTx/>
              <a:latin typeface="Calibiri"/>
            </a:endParaRPr>
          </a:p>
        </p:txBody>
      </p:sp>
      <p:sp>
        <p:nvSpPr>
          <p:cNvPr id="67" name="TextBox 66">
            <a:extLst>
              <a:ext uri="{FF2B5EF4-FFF2-40B4-BE49-F238E27FC236}">
                <a16:creationId xmlns:a16="http://schemas.microsoft.com/office/drawing/2014/main" id="{B71E5EC7-1EB2-FF03-6C9C-7E5475433B81}"/>
              </a:ext>
            </a:extLst>
          </p:cNvPr>
          <p:cNvSpPr txBox="1"/>
          <p:nvPr/>
        </p:nvSpPr>
        <p:spPr>
          <a:xfrm>
            <a:off x="1431971" y="3211664"/>
            <a:ext cx="752354"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~45.0%</a:t>
            </a:r>
          </a:p>
        </p:txBody>
      </p:sp>
      <p:sp>
        <p:nvSpPr>
          <p:cNvPr id="68" name="TextBox 67">
            <a:extLst>
              <a:ext uri="{FF2B5EF4-FFF2-40B4-BE49-F238E27FC236}">
                <a16:creationId xmlns:a16="http://schemas.microsoft.com/office/drawing/2014/main" id="{F40913DC-7E53-D5EE-ED1D-31A8160EBDED}"/>
              </a:ext>
            </a:extLst>
          </p:cNvPr>
          <p:cNvSpPr txBox="1"/>
          <p:nvPr/>
        </p:nvSpPr>
        <p:spPr>
          <a:xfrm>
            <a:off x="6485690" y="3601947"/>
            <a:ext cx="692449"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dirty="0" u="none" i="0">
                <a:solidFill>
                  <a:srgbClr val="FFFFFF"/>
                </a:solidFill>
                <a:latin typeface="Calibiri"/>
              </a:rPr>
              <a:t>~18.1%</a:t>
            </a:r>
            <a:endParaRPr kumimoji="0" lang="en-US" sz="1100" b="1" i="0" u="none" strike="noStrike" kern="1200" cap="none" spc="0" normalizeH="0" baseline="0" noProof="0" dirty="0">
              <a:ln>
                <a:noFill/>
              </a:ln>
              <a:solidFill>
                <a:srgbClr val="FFFFFF"/>
              </a:solidFill>
              <a:effectLst/>
              <a:uLnTx/>
              <a:uFillTx/>
              <a:latin typeface="Calibiri"/>
            </a:endParaRPr>
          </a:p>
        </p:txBody>
      </p:sp>
      <p:sp>
        <p:nvSpPr>
          <p:cNvPr id="3" name="TextBox 2">
            <a:extLst>
              <a:ext uri="{FF2B5EF4-FFF2-40B4-BE49-F238E27FC236}">
                <a16:creationId xmlns:a16="http://schemas.microsoft.com/office/drawing/2014/main" id="{19D50E08-0105-96B2-20C3-5E35E705DFC9}"/>
              </a:ext>
            </a:extLst>
          </p:cNvPr>
          <p:cNvSpPr txBox="1"/>
          <p:nvPr/>
        </p:nvSpPr>
        <p:spPr>
          <a:xfrm>
            <a:off x="9399534" y="3184402"/>
            <a:ext cx="2483938" cy="3384000"/>
          </a:xfrm>
          <a:prstGeom prst="rect">
            <a:avLst/>
          </a:prstGeom>
          <a:noFill/>
          <a:ln>
            <a:noFill/>
          </a:ln>
        </p:spPr>
        <p:txBody>
          <a:bodyPr wrap="square" rtlCol="0">
            <a:noAutofit/>
          </a:bodyPr>
          <a:lstStyle/>
          <a:p>
            <a:pPr>
              <a:defRPr/>
            </a:pPr>
            <a:r>
              <a:rPr sz="1000" b="1" u="none" i="0">
                <a:solidFill>
                  <a:srgbClr val="004DB6"/>
                </a:solidFill>
                <a:latin typeface="calibri"/>
              </a:rPr>
              <a:t>Rio de Janeiro Area, Brazil</a:t>
            </a:r>
            <a:r>
              <a:rPr sz="1000" b="0" u="none" i="0">
                <a:solidFill>
                  <a:srgbClr val="000000"/>
                </a:solidFill>
                <a:latin typeface="calibri"/>
              </a:rPr>
              <a:t>
•  Logistics &amp; Distribution
•  Warehousing</a:t>
            </a:r>
            <a:r>
              <a:rPr sz="1000" b="1" u="none" i="0">
                <a:solidFill>
                  <a:srgbClr val="004DB6"/>
                </a:solidFill>
                <a:latin typeface="calibri"/>
              </a:rPr>
              <a:t>
Houston, Texas Area, United States</a:t>
            </a:r>
            <a:r>
              <a:rPr sz="1000" b="0" u="none" i="0">
                <a:solidFill>
                  <a:srgbClr val="000000"/>
                </a:solidFill>
                <a:latin typeface="calibri"/>
              </a:rPr>
              <a:t>
•  Logistics &amp; Distribution
•  Warehousing
•  Supply Chain Risk &amp; Compliance
•  Inventory Management</a:t>
            </a:r>
          </a:p>
        </p:txBody>
      </p:sp>
      <p:sp>
        <p:nvSpPr>
          <p:cNvPr id="17" name="Rectangle: Rounded Corners 20">
            <a:extLst>
              <a:ext uri="{FF2B5EF4-FFF2-40B4-BE49-F238E27FC236}">
                <a16:creationId xmlns:a16="http://schemas.microsoft.com/office/drawing/2014/main" id="{89AF608F-4088-4269-C72A-D837F0E2A336}"/>
              </a:ext>
            </a:extLst>
          </p:cNvPr>
          <p:cNvSpPr/>
          <p:nvPr/>
        </p:nvSpPr>
        <p:spPr>
          <a:xfrm>
            <a:off x="9386526" y="1327648"/>
            <a:ext cx="2483938" cy="56901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a:solidFill>
                  <a:srgbClr val="FFFFFF"/>
                </a:solidFill>
                <a:latin typeface="Calibiri"/>
              </a:rPr>
              <a:t> </a:t>
            </a:r>
            <a:endParaRPr kumimoji="0" lang="en-IN" sz="1100" b="1"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Number of Locations</a:t>
            </a:r>
          </a:p>
        </p:txBody>
      </p:sp>
      <p:sp>
        <p:nvSpPr>
          <p:cNvPr id="64" name="Rectangle 63">
            <a:extLst>
              <a:ext uri="{FF2B5EF4-FFF2-40B4-BE49-F238E27FC236}">
                <a16:creationId xmlns:a16="http://schemas.microsoft.com/office/drawing/2014/main" id="{FDD991B3-57F0-078F-DD26-7375F9020E62}"/>
              </a:ext>
            </a:extLst>
          </p:cNvPr>
          <p:cNvSpPr/>
          <p:nvPr/>
        </p:nvSpPr>
        <p:spPr>
          <a:xfrm>
            <a:off x="9399533" y="1343020"/>
            <a:ext cx="2452999" cy="276999"/>
          </a:xfrm>
          <a:prstGeom prst="rect">
            <a:avLst/>
          </a:prstGeom>
        </p:spPr>
        <p:txBody>
          <a:bodyPr wrap="square">
            <a:spAutoFit/>
          </a:bodyPr>
          <a:lstStyle/>
          <a:p>
            <a:pPr algn="ctr">
              <a:defRPr/>
            </a:pPr>
            <a:r>
              <a:rPr lang="en-US" sz="1200" b="1" dirty="0" u="none" i="0">
                <a:solidFill>
                  <a:srgbClr val="F2F2F2"/>
                </a:solidFill>
                <a:latin typeface="Calibri" panose="020F0502020204030204" pitchFamily="34" charset="0"/>
                <a:cs typeface="Calibri" panose="020F0502020204030204" pitchFamily="34" charset="0"/>
              </a:rPr>
              <a:t>40</a:t>
            </a:r>
            <a:endParaRPr lang="en-IN" sz="1200" b="1" dirty="0">
              <a:solidFill>
                <a:srgbClr val="F2F2F2"/>
              </a:solidFill>
              <a:latin typeface="Calibri" panose="020F0502020204030204" pitchFamily="34" charset="0"/>
              <a:cs typeface="Calibri" panose="020F0502020204030204" pitchFamily="34" charset="0"/>
            </a:endParaRPr>
          </a:p>
        </p:txBody>
      </p:sp>
    </p:spTree>
  </p:cSld>
  <p:clrMapOvr>
    <a:masterClrMapping/>
  </p:clrMapOvr>
</p:sld>
</file>

<file path=ppt/slides/slide9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a:extLst>
              <a:ext uri="{FF2B5EF4-FFF2-40B4-BE49-F238E27FC236}">
                <a16:creationId xmlns:a16="http://schemas.microsoft.com/office/drawing/2014/main" id="{470B3A9B-C979-8A66-0D83-6B610E42164F}"/>
              </a:ext>
            </a:extLst>
          </p:cNvPr>
          <p:cNvPicPr>
            <a:picLocks noChangeAspect="1"/>
          </p:cNvPicPr>
          <p:nvPr/>
        </p:nvPicPr>
        <p:blipFill rotWithShape="1">
          <a:blip r:embed="rId3"/>
          <a:srcRect l="3576" t="9604" r="11647" b="5153"/>
          <a:stretch/>
        </p:blipFill>
        <p:spPr>
          <a:xfrm>
            <a:off x="0" y="1313198"/>
            <a:ext cx="10131892" cy="5094833"/>
          </a:xfrm>
          <a:prstGeom prst="rect">
            <a:avLst/>
          </a:prstGeom>
        </p:spPr>
      </p:pic>
      <p:sp>
        <p:nvSpPr>
          <p:cNvPr id="4" name="Oval 3">
            <a:extLst>
              <a:ext uri="{FF2B5EF4-FFF2-40B4-BE49-F238E27FC236}">
                <a16:creationId xmlns:a16="http://schemas.microsoft.com/office/drawing/2014/main" id="{076A0231-3431-477E-A951-747F7106EE90}"/>
              </a:ext>
            </a:extLst>
          </p:cNvPr>
          <p:cNvSpPr/>
          <p:nvPr/>
        </p:nvSpPr>
        <p:spPr>
          <a:xfrm>
            <a:off x="5305832" y="2828724"/>
            <a:ext cx="549727" cy="530195"/>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5" name="TextBox 4">
            <a:extLst>
              <a:ext uri="{FF2B5EF4-FFF2-40B4-BE49-F238E27FC236}">
                <a16:creationId xmlns:a16="http://schemas.microsoft.com/office/drawing/2014/main" id="{F335D3FA-98AA-938A-76A9-89024B134134}"/>
              </a:ext>
            </a:extLst>
          </p:cNvPr>
          <p:cNvSpPr txBox="1"/>
          <p:nvPr/>
        </p:nvSpPr>
        <p:spPr>
          <a:xfrm>
            <a:off x="1262492" y="2828724"/>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Americas</a:t>
            </a:r>
          </a:p>
        </p:txBody>
      </p:sp>
      <p:cxnSp>
        <p:nvCxnSpPr>
          <p:cNvPr id="6" name="Connector: Elbow 385">
            <a:extLst>
              <a:ext uri="{FF2B5EF4-FFF2-40B4-BE49-F238E27FC236}">
                <a16:creationId xmlns:a16="http://schemas.microsoft.com/office/drawing/2014/main" id="{B019311E-1E08-0995-B341-4BC866893F8D}"/>
              </a:ext>
            </a:extLst>
          </p:cNvPr>
          <p:cNvCxnSpPr>
            <a:cxnSpLocks/>
            <a:stCxn id="9" idx="6"/>
            <a:endCxn id="46" idx="2"/>
          </p:cNvCxnSpPr>
          <p:nvPr/>
        </p:nvCxnSpPr>
        <p:spPr>
          <a:xfrm>
            <a:off x="2078148" y="3420900"/>
            <a:ext cx="922314" cy="498825"/>
          </a:xfrm>
          <a:prstGeom prst="bentConnector3">
            <a:avLst>
              <a:gd name="adj1" fmla="val 50000"/>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7BBACB1-F888-AAF7-7B39-87CD3ABC27AB}"/>
              </a:ext>
            </a:extLst>
          </p:cNvPr>
          <p:cNvSpPr txBox="1"/>
          <p:nvPr/>
        </p:nvSpPr>
        <p:spPr>
          <a:xfrm>
            <a:off x="4988912" y="3333945"/>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EMEA</a:t>
            </a:r>
          </a:p>
        </p:txBody>
      </p:sp>
      <p:cxnSp>
        <p:nvCxnSpPr>
          <p:cNvPr id="8" name="Connector: Elbow 385">
            <a:extLst>
              <a:ext uri="{FF2B5EF4-FFF2-40B4-BE49-F238E27FC236}">
                <a16:creationId xmlns:a16="http://schemas.microsoft.com/office/drawing/2014/main" id="{1F8B89C4-27DF-DD6E-B61B-D915EE1F720E}"/>
              </a:ext>
            </a:extLst>
          </p:cNvPr>
          <p:cNvCxnSpPr>
            <a:cxnSpLocks/>
            <a:stCxn id="4" idx="0"/>
            <a:endCxn id="25" idx="3"/>
          </p:cNvCxnSpPr>
          <p:nvPr/>
        </p:nvCxnSpPr>
        <p:spPr>
          <a:xfrm rot="16200000" flipV="1">
            <a:off x="4424424" y="1672451"/>
            <a:ext cx="1345592" cy="966953"/>
          </a:xfrm>
          <a:prstGeom prst="bentConnector2">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49248609-32AD-9C75-76FD-B2288258D0EE}"/>
              </a:ext>
            </a:extLst>
          </p:cNvPr>
          <p:cNvSpPr/>
          <p:nvPr/>
        </p:nvSpPr>
        <p:spPr>
          <a:xfrm>
            <a:off x="1538148" y="3150900"/>
            <a:ext cx="540000" cy="540000"/>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11" name="Oval 10">
            <a:extLst>
              <a:ext uri="{FF2B5EF4-FFF2-40B4-BE49-F238E27FC236}">
                <a16:creationId xmlns:a16="http://schemas.microsoft.com/office/drawing/2014/main" id="{9F63808E-BDD2-3D29-1866-A6E8EC929AB4}"/>
              </a:ext>
            </a:extLst>
          </p:cNvPr>
          <p:cNvSpPr/>
          <p:nvPr/>
        </p:nvSpPr>
        <p:spPr>
          <a:xfrm>
            <a:off x="6573563" y="3565373"/>
            <a:ext cx="520248" cy="486621"/>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14" name="Rectangle 13">
            <a:extLst>
              <a:ext uri="{FF2B5EF4-FFF2-40B4-BE49-F238E27FC236}">
                <a16:creationId xmlns:a16="http://schemas.microsoft.com/office/drawing/2014/main" id="{FDF89079-13C8-555A-4A1A-B36B1DB5997D}"/>
              </a:ext>
            </a:extLst>
          </p:cNvPr>
          <p:cNvSpPr/>
          <p:nvPr/>
        </p:nvSpPr>
        <p:spPr>
          <a:xfrm>
            <a:off x="3249188" y="3770633"/>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u="none" i="0">
                <a:solidFill>
                  <a:srgbClr val="FFFFFF"/>
                </a:solidFill>
                <a:latin typeface="Calibiri"/>
              </a:rPr>
              <a:t>114</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16" name="TextBox 15">
            <a:extLst>
              <a:ext uri="{FF2B5EF4-FFF2-40B4-BE49-F238E27FC236}">
                <a16:creationId xmlns:a16="http://schemas.microsoft.com/office/drawing/2014/main" id="{06433A11-E457-D939-D470-09B86EB6673D}"/>
              </a:ext>
            </a:extLst>
          </p:cNvPr>
          <p:cNvSpPr txBox="1"/>
          <p:nvPr/>
        </p:nvSpPr>
        <p:spPr>
          <a:xfrm>
            <a:off x="2893102" y="1670748"/>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a:t>
            </a:r>
            <a:r>
              <a:rPr kumimoji="0" lang="en-US" sz="1200" b="1" i="1" u="none" strike="noStrike" kern="1200" cap="none" spc="0" normalizeH="0" noProof="0" dirty="0">
                <a:ln>
                  <a:noFill/>
                </a:ln>
                <a:solidFill>
                  <a:srgbClr val="D02A00">
                    <a:lumMod val="75000"/>
                  </a:srgbClr>
                </a:solidFill>
                <a:effectLst/>
                <a:uLnTx/>
                <a:uFillTx/>
                <a:latin typeface="Calibiri"/>
              </a:rPr>
              <a:t> </a:t>
            </a:r>
            <a:r>
              <a:rPr kumimoji="0" lang="en-US" sz="1200" b="1" i="1" u="none" strike="noStrike" kern="1200" cap="none" spc="0" normalizeH="0" baseline="0" noProof="0" dirty="0">
                <a:ln>
                  <a:noFill/>
                </a:ln>
                <a:solidFill>
                  <a:srgbClr val="D02A00">
                    <a:lumMod val="75000"/>
                  </a:srgbClr>
                </a:solidFill>
                <a:effectLst/>
                <a:uLnTx/>
                <a:uFillTx/>
                <a:latin typeface="Calibiri"/>
              </a:rPr>
              <a:t>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19" name="TextBox 18">
            <a:extLst>
              <a:ext uri="{FF2B5EF4-FFF2-40B4-BE49-F238E27FC236}">
                <a16:creationId xmlns:a16="http://schemas.microsoft.com/office/drawing/2014/main" id="{331C2717-9C47-5D9A-F5B5-32E49F56D995}"/>
              </a:ext>
            </a:extLst>
          </p:cNvPr>
          <p:cNvSpPr txBox="1"/>
          <p:nvPr/>
        </p:nvSpPr>
        <p:spPr>
          <a:xfrm>
            <a:off x="7574615" y="4190311"/>
            <a:ext cx="133531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 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cxnSp>
        <p:nvCxnSpPr>
          <p:cNvPr id="22" name="Connector: Elbow 385">
            <a:extLst>
              <a:ext uri="{FF2B5EF4-FFF2-40B4-BE49-F238E27FC236}">
                <a16:creationId xmlns:a16="http://schemas.microsoft.com/office/drawing/2014/main" id="{84631ACB-5F52-2F28-9114-C6F71A06D3FE}"/>
              </a:ext>
            </a:extLst>
          </p:cNvPr>
          <p:cNvCxnSpPr>
            <a:cxnSpLocks/>
            <a:stCxn id="11" idx="4"/>
          </p:cNvCxnSpPr>
          <p:nvPr/>
        </p:nvCxnSpPr>
        <p:spPr>
          <a:xfrm rot="5400000" flipH="1" flipV="1">
            <a:off x="7138746" y="3710923"/>
            <a:ext cx="36012" cy="646130"/>
          </a:xfrm>
          <a:prstGeom prst="bentConnector4">
            <a:avLst>
              <a:gd name="adj1" fmla="val -634788"/>
              <a:gd name="adj2" fmla="val 70129"/>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98EF827F-5DA0-917E-3DA2-E0660B6546F5}"/>
              </a:ext>
            </a:extLst>
          </p:cNvPr>
          <p:cNvSpPr/>
          <p:nvPr/>
        </p:nvSpPr>
        <p:spPr>
          <a:xfrm>
            <a:off x="7685141" y="3879095"/>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FFFFFF"/>
                </a:solidFill>
                <a:effectLst/>
                <a:uLnTx/>
                <a:uFillTx/>
                <a:latin typeface="Calibiri"/>
              </a:rPr>
              <a:t>31</a:t>
            </a:r>
          </a:p>
        </p:txBody>
      </p:sp>
      <p:sp>
        <p:nvSpPr>
          <p:cNvPr id="25" name="Rectangle 24">
            <a:extLst>
              <a:ext uri="{FF2B5EF4-FFF2-40B4-BE49-F238E27FC236}">
                <a16:creationId xmlns:a16="http://schemas.microsoft.com/office/drawing/2014/main" id="{156D7044-EF8E-6BD3-1DD6-2C6FF12DB616}"/>
              </a:ext>
            </a:extLst>
          </p:cNvPr>
          <p:cNvSpPr/>
          <p:nvPr/>
        </p:nvSpPr>
        <p:spPr>
          <a:xfrm>
            <a:off x="3294158" y="1346244"/>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u="none" i="0">
                <a:solidFill>
                  <a:srgbClr val="FFFFFF"/>
                </a:solidFill>
                <a:latin typeface="Calibiri"/>
              </a:rPr>
              <a:t>90</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27" name="TextBox 26">
            <a:extLst>
              <a:ext uri="{FF2B5EF4-FFF2-40B4-BE49-F238E27FC236}">
                <a16:creationId xmlns:a16="http://schemas.microsoft.com/office/drawing/2014/main" id="{BCD50A28-DA81-19D0-F16C-572BD8661739}"/>
              </a:ext>
            </a:extLst>
          </p:cNvPr>
          <p:cNvSpPr txBox="1"/>
          <p:nvPr/>
        </p:nvSpPr>
        <p:spPr>
          <a:xfrm>
            <a:off x="2879849" y="4126832"/>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 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30" name="TextBox 29">
            <a:extLst>
              <a:ext uri="{FF2B5EF4-FFF2-40B4-BE49-F238E27FC236}">
                <a16:creationId xmlns:a16="http://schemas.microsoft.com/office/drawing/2014/main" id="{845CE324-01E0-F7D8-E2A3-31B8FB3AAB73}"/>
              </a:ext>
            </a:extLst>
          </p:cNvPr>
          <p:cNvSpPr txBox="1"/>
          <p:nvPr/>
        </p:nvSpPr>
        <p:spPr>
          <a:xfrm>
            <a:off x="6468856" y="3226397"/>
            <a:ext cx="69245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APAC</a:t>
            </a:r>
          </a:p>
        </p:txBody>
      </p:sp>
      <p:sp>
        <p:nvSpPr>
          <p:cNvPr id="33" name="TextBox 32">
            <a:extLst>
              <a:ext uri="{FF2B5EF4-FFF2-40B4-BE49-F238E27FC236}">
                <a16:creationId xmlns:a16="http://schemas.microsoft.com/office/drawing/2014/main" id="{379C2B19-9276-4D7A-8953-BDA9B220812E}"/>
              </a:ext>
            </a:extLst>
          </p:cNvPr>
          <p:cNvSpPr txBox="1"/>
          <p:nvPr/>
        </p:nvSpPr>
        <p:spPr>
          <a:xfrm>
            <a:off x="5182371" y="2970990"/>
            <a:ext cx="796648"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~38.3%</a:t>
            </a:r>
          </a:p>
        </p:txBody>
      </p:sp>
      <p:sp>
        <p:nvSpPr>
          <p:cNvPr id="47" name="Rectangle 46">
            <a:extLst>
              <a:ext uri="{FF2B5EF4-FFF2-40B4-BE49-F238E27FC236}">
                <a16:creationId xmlns:a16="http://schemas.microsoft.com/office/drawing/2014/main" id="{17A2AF8F-D9BA-8FAC-B857-C1B1FADFC418}"/>
              </a:ext>
            </a:extLst>
          </p:cNvPr>
          <p:cNvSpPr/>
          <p:nvPr/>
        </p:nvSpPr>
        <p:spPr>
          <a:xfrm>
            <a:off x="315164" y="922947"/>
            <a:ext cx="11561673" cy="289289"/>
          </a:xfrm>
          <a:prstGeom prst="rect">
            <a:avLst/>
          </a:prstGeom>
          <a:solidFill>
            <a:srgbClr val="2B9D9A"/>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lvl="0" algn="ctr">
              <a:defRPr/>
            </a:pPr>
            <a:r>
              <a:rPr kumimoji="0" lang="en-IN" sz="1200" b="1" i="0" u="none" strike="noStrike" kern="1200" cap="none" spc="0" normalizeH="0" baseline="0" noProof="0" dirty="0">
                <a:ln>
                  <a:noFill/>
                </a:ln>
                <a:solidFill>
                  <a:srgbClr val="FFFFFF"/>
                </a:solidFill>
                <a:effectLst/>
                <a:uLnTx/>
                <a:uFillTx/>
                <a:latin typeface="Calibiri"/>
              </a:rPr>
              <a:t>Global Sales &amp; Marketing Footprint for TechnipFMC PLC</a:t>
            </a:r>
          </a:p>
        </p:txBody>
      </p:sp>
      <p:sp>
        <p:nvSpPr>
          <p:cNvPr id="46" name="Oval 45">
            <a:extLst>
              <a:ext uri="{FF2B5EF4-FFF2-40B4-BE49-F238E27FC236}">
                <a16:creationId xmlns:a16="http://schemas.microsoft.com/office/drawing/2014/main" id="{BA80D95D-97F1-EF32-500F-3A1914DCBCC1}"/>
              </a:ext>
            </a:extLst>
          </p:cNvPr>
          <p:cNvSpPr/>
          <p:nvPr/>
        </p:nvSpPr>
        <p:spPr>
          <a:xfrm>
            <a:off x="3000462" y="3751425"/>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10</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0" name="Oval 49">
            <a:extLst>
              <a:ext uri="{FF2B5EF4-FFF2-40B4-BE49-F238E27FC236}">
                <a16:creationId xmlns:a16="http://schemas.microsoft.com/office/drawing/2014/main" id="{325D7CAB-F11F-E49F-6E0F-B5E1FD950143}"/>
              </a:ext>
            </a:extLst>
          </p:cNvPr>
          <p:cNvSpPr/>
          <p:nvPr/>
        </p:nvSpPr>
        <p:spPr>
          <a:xfrm>
            <a:off x="3083245" y="1341611"/>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12</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89769070-DBED-D0E4-1B26-BB44B7FD45A7}"/>
              </a:ext>
            </a:extLst>
          </p:cNvPr>
          <p:cNvSpPr/>
          <p:nvPr/>
        </p:nvSpPr>
        <p:spPr>
          <a:xfrm>
            <a:off x="7489410" y="3853712"/>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6</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7" name="TextBox 56">
            <a:extLst>
              <a:ext uri="{FF2B5EF4-FFF2-40B4-BE49-F238E27FC236}">
                <a16:creationId xmlns:a16="http://schemas.microsoft.com/office/drawing/2014/main" id="{3374E447-17B0-312E-14B3-9F999AD89A28}"/>
              </a:ext>
            </a:extLst>
          </p:cNvPr>
          <p:cNvSpPr txBox="1"/>
          <p:nvPr/>
        </p:nvSpPr>
        <p:spPr>
          <a:xfrm>
            <a:off x="2534276" y="2042497"/>
            <a:ext cx="2611309" cy="1622100"/>
          </a:xfrm>
          <a:prstGeom prst="rect">
            <a:avLst/>
          </a:prstGeom>
          <a:noFill/>
        </p:spPr>
        <p:txBody>
          <a:bodyPr wrap="square" rtlCol="0">
            <a:noAutofit/>
          </a:bodyPr>
          <a:lstStyle/>
          <a:p>
            <a:pPr marL="171450" indent="-171450">
              <a:buFont typeface="Arial" panose="020B0604020202020204" pitchFamily="34" charset="0"/>
              <a:buChar char="•"/>
              <a:defRPr/>
            </a:pPr>
            <a:r>
              <a:rPr lang="en-US" sz="1100" dirty="0" b="0" u="none" i="0">
                <a:solidFill>
                  <a:srgbClr val="000000"/>
                </a:solidFill>
                <a:latin typeface="calibri" panose="020F0502020204030204" pitchFamily="34" charset="0"/>
                <a:cs typeface="Calibri" panose="020F0502020204030204" pitchFamily="34" charset="0"/>
              </a:rPr>
              <a:t>Aberdeen, United Kingdom
Paris Area, France
Abu Dhabi, United Arab Emirates
Edinburgh, United Kingdom
Buskerud, Norway</a:t>
            </a:r>
            <a:endParaRPr lang="en-IN" sz="1100" dirty="0">
              <a:solidFill>
                <a:srgbClr val="000000"/>
              </a:solidFill>
              <a:latin typeface="Calibri" panose="020F0502020204030204" pitchFamily="34" charset="0"/>
              <a:cs typeface="Calibri" panose="020F0502020204030204" pitchFamily="34" charset="0"/>
            </a:endParaRPr>
          </a:p>
        </p:txBody>
      </p:sp>
      <p:sp>
        <p:nvSpPr>
          <p:cNvPr id="58" name="TextBox 57">
            <a:extLst>
              <a:ext uri="{FF2B5EF4-FFF2-40B4-BE49-F238E27FC236}">
                <a16:creationId xmlns:a16="http://schemas.microsoft.com/office/drawing/2014/main" id="{39833C4D-7848-27A0-C1E7-253FBE0595B9}"/>
              </a:ext>
            </a:extLst>
          </p:cNvPr>
          <p:cNvSpPr txBox="1"/>
          <p:nvPr/>
        </p:nvSpPr>
        <p:spPr>
          <a:xfrm>
            <a:off x="2549757" y="4426467"/>
            <a:ext cx="2573573" cy="1404490"/>
          </a:xfrm>
          <a:prstGeom prst="rect">
            <a:avLst/>
          </a:prstGeom>
          <a:noFill/>
        </p:spPr>
        <p:txBody>
          <a:bodyPr wrap="square" rtlCol="0">
            <a:noAutofit/>
          </a:bodyPr>
          <a:lstStyle/>
          <a:p>
            <a:pPr marL="171450" indent="-171450">
              <a:buFont typeface="Arial" panose="020B0604020202020204" pitchFamily="34" charset="0"/>
              <a:buChar char="•"/>
              <a:defRPr/>
            </a:pPr>
            <a:r>
              <a:rPr lang="en-US" sz="1100" dirty="0" b="0" u="none" i="0">
                <a:solidFill>
                  <a:srgbClr val="000000"/>
                </a:solidFill>
                <a:latin typeface="calibri" panose="020F0502020204030204" pitchFamily="34" charset="0"/>
                <a:cs typeface="Calibri" panose="020F0502020204030204" pitchFamily="34" charset="0"/>
              </a:rPr>
              <a:t>Houston, Texas Area, United States
Rio de Janeiro Area, Brazil
Dallas-Fort Worth Area, United States
Capital District, Colombia
Greater Pittsburgh Area, United States</a:t>
            </a:r>
            <a:endParaRPr lang="en-IN" sz="1100" dirty="0">
              <a:solidFill>
                <a:srgbClr val="000000"/>
              </a:solidFill>
              <a:latin typeface="Calibri" panose="020F0502020204030204" pitchFamily="34" charset="0"/>
              <a:cs typeface="Calibri" panose="020F0502020204030204" pitchFamily="34" charset="0"/>
            </a:endParaRPr>
          </a:p>
        </p:txBody>
      </p:sp>
      <p:sp>
        <p:nvSpPr>
          <p:cNvPr id="59" name="TextBox 58">
            <a:extLst>
              <a:ext uri="{FF2B5EF4-FFF2-40B4-BE49-F238E27FC236}">
                <a16:creationId xmlns:a16="http://schemas.microsoft.com/office/drawing/2014/main" id="{2091B2C0-F32B-86A5-3381-11B44143D165}"/>
              </a:ext>
            </a:extLst>
          </p:cNvPr>
          <p:cNvSpPr txBox="1"/>
          <p:nvPr/>
        </p:nvSpPr>
        <p:spPr>
          <a:xfrm>
            <a:off x="7137934" y="4526910"/>
            <a:ext cx="2202924" cy="1240306"/>
          </a:xfrm>
          <a:prstGeom prst="rect">
            <a:avLst/>
          </a:prstGeom>
          <a:noFill/>
        </p:spPr>
        <p:txBody>
          <a:bodyPr wrap="square" rtlCol="0">
            <a:noAutofit/>
          </a:bodyPr>
          <a:lstStyle/>
          <a:p>
            <a:pPr marL="171450" indent="-171450">
              <a:buFont typeface="Arial" panose="020B0604020202020204" pitchFamily="34" charset="0"/>
              <a:buChar char="•"/>
              <a:defRPr/>
            </a:pPr>
            <a:r>
              <a:rPr lang="en-US" sz="1100" dirty="0" b="0" u="none" i="0">
                <a:solidFill>
                  <a:srgbClr val="000000"/>
                </a:solidFill>
                <a:latin typeface="calibri" panose="020F0502020204030204" pitchFamily="34" charset="0"/>
                <a:cs typeface="Calibri" panose="020F0502020204030204" pitchFamily="34" charset="0"/>
              </a:rPr>
              <a:t>Federal Territory of Kuala Lumpur, Malaysia
Jakarta, Indonesia
National Capital Region, India
Singapore
Mumbai Area, India</a:t>
            </a:r>
            <a:endParaRPr lang="en-IN" sz="1100" dirty="0">
              <a:solidFill>
                <a:srgbClr val="000000"/>
              </a:solidFill>
              <a:latin typeface="Calibri" panose="020F0502020204030204" pitchFamily="34" charset="0"/>
              <a:cs typeface="Calibri" panose="020F0502020204030204" pitchFamily="34" charset="0"/>
            </a:endParaRPr>
          </a:p>
        </p:txBody>
      </p:sp>
      <p:sp>
        <p:nvSpPr>
          <p:cNvPr id="15" name="Title 1">
            <a:extLst>
              <a:ext uri="{FF2B5EF4-FFF2-40B4-BE49-F238E27FC236}">
                <a16:creationId xmlns:a16="http://schemas.microsoft.com/office/drawing/2014/main" id="{248F6438-249E-7A2A-010D-5E18DF1FC398}"/>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a:defRPr/>
            </a:pPr>
            <a:r>
              <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rPr>
              <a:t>Global Footprint:</a:t>
            </a:r>
          </a:p>
        </p:txBody>
      </p:sp>
      <p:sp>
        <p:nvSpPr>
          <p:cNvPr id="13" name="TextBox 12">
            <a:extLst>
              <a:ext uri="{FF2B5EF4-FFF2-40B4-BE49-F238E27FC236}">
                <a16:creationId xmlns:a16="http://schemas.microsoft.com/office/drawing/2014/main" id="{1B13EF86-08DC-3683-FFC3-0F26EA73486B}"/>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Percentages may not sum to 100%, because of rounding. The above-mentioned focused workloads are not exhaustive. </a:t>
            </a:r>
          </a:p>
        </p:txBody>
      </p:sp>
      <p:sp>
        <p:nvSpPr>
          <p:cNvPr id="35" name="Title 1">
            <a:extLst>
              <a:ext uri="{FF2B5EF4-FFF2-40B4-BE49-F238E27FC236}">
                <a16:creationId xmlns:a16="http://schemas.microsoft.com/office/drawing/2014/main" id="{094EE0B6-3C13-825B-B30D-39C088050D2B}"/>
              </a:ext>
            </a:extLst>
          </p:cNvPr>
          <p:cNvSpPr>
            <a:spLocks noGrp="1"/>
          </p:cNvSpPr>
          <p:nvPr/>
        </p:nvSpPr>
        <p:spPr>
          <a:xfrm>
            <a:off x="1538148" y="23404"/>
            <a:ext cx="8826765"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7F7F7F"/>
                </a:solidFill>
                <a:effectLst/>
                <a:uLnTx/>
                <a:uFillTx/>
                <a:latin typeface="calibri" panose="020F0502020204030204" pitchFamily="34" charset="0"/>
                <a:ea typeface="+mj-ea"/>
                <a:cs typeface="Calibri" panose="020F0502020204030204" pitchFamily="34" charset="0"/>
              </a:rPr>
              <a:t>Sales &amp; Marketing</a:t>
            </a:r>
          </a:p>
        </p:txBody>
      </p:sp>
      <p:grpSp>
        <p:nvGrpSpPr>
          <p:cNvPr id="44" name="Group 43">
            <a:extLst>
              <a:ext uri="{FF2B5EF4-FFF2-40B4-BE49-F238E27FC236}">
                <a16:creationId xmlns:a16="http://schemas.microsoft.com/office/drawing/2014/main" id="{A737339A-FD63-2728-0F2F-5F3046436F07}"/>
              </a:ext>
            </a:extLst>
          </p:cNvPr>
          <p:cNvGrpSpPr/>
          <p:nvPr/>
        </p:nvGrpSpPr>
        <p:grpSpPr>
          <a:xfrm>
            <a:off x="212035" y="5173070"/>
            <a:ext cx="2073965" cy="1253604"/>
            <a:chOff x="212035" y="5009171"/>
            <a:chExt cx="2073965" cy="1253604"/>
          </a:xfrm>
        </p:grpSpPr>
        <p:sp>
          <p:nvSpPr>
            <p:cNvPr id="45" name="Rectangle 44">
              <a:extLst>
                <a:ext uri="{FF2B5EF4-FFF2-40B4-BE49-F238E27FC236}">
                  <a16:creationId xmlns:a16="http://schemas.microsoft.com/office/drawing/2014/main" id="{37F1161F-E5DC-BB14-1757-8F76962A1683}"/>
                </a:ext>
              </a:extLst>
            </p:cNvPr>
            <p:cNvSpPr/>
            <p:nvPr/>
          </p:nvSpPr>
          <p:spPr>
            <a:xfrm>
              <a:off x="212035" y="5009171"/>
              <a:ext cx="2073965" cy="125360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Calibiri"/>
              </a:endParaRPr>
            </a:p>
          </p:txBody>
        </p:sp>
        <p:sp>
          <p:nvSpPr>
            <p:cNvPr id="48" name="Rectangle 47">
              <a:extLst>
                <a:ext uri="{FF2B5EF4-FFF2-40B4-BE49-F238E27FC236}">
                  <a16:creationId xmlns:a16="http://schemas.microsoft.com/office/drawing/2014/main" id="{11DE2C43-590B-46BC-59F5-DCDEB1C20160}"/>
                </a:ext>
              </a:extLst>
            </p:cNvPr>
            <p:cNvSpPr/>
            <p:nvPr/>
          </p:nvSpPr>
          <p:spPr>
            <a:xfrm>
              <a:off x="803376" y="5460924"/>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Total Workforce </a:t>
              </a:r>
            </a:p>
          </p:txBody>
        </p:sp>
        <p:sp>
          <p:nvSpPr>
            <p:cNvPr id="49" name="Rectangle 48">
              <a:extLst>
                <a:ext uri="{FF2B5EF4-FFF2-40B4-BE49-F238E27FC236}">
                  <a16:creationId xmlns:a16="http://schemas.microsoft.com/office/drawing/2014/main" id="{81F7373D-EFD3-BEA2-6A31-407A4632D83A}"/>
                </a:ext>
              </a:extLst>
            </p:cNvPr>
            <p:cNvSpPr/>
            <p:nvPr/>
          </p:nvSpPr>
          <p:spPr>
            <a:xfrm>
              <a:off x="394594" y="5495884"/>
              <a:ext cx="330894" cy="16999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700" b="1" i="0" u="none" strike="noStrike" kern="1200" cap="none" spc="0" normalizeH="0" baseline="0" noProof="0" dirty="0">
                <a:ln>
                  <a:noFill/>
                </a:ln>
                <a:solidFill>
                  <a:srgbClr val="FFFFFF"/>
                </a:solidFill>
                <a:effectLst/>
                <a:uLnTx/>
                <a:uFillTx/>
                <a:latin typeface="Calibiri"/>
              </a:endParaRPr>
            </a:p>
          </p:txBody>
        </p:sp>
        <p:sp>
          <p:nvSpPr>
            <p:cNvPr id="52" name="Rectangle 51">
              <a:extLst>
                <a:ext uri="{FF2B5EF4-FFF2-40B4-BE49-F238E27FC236}">
                  <a16:creationId xmlns:a16="http://schemas.microsoft.com/office/drawing/2014/main" id="{2DA3306E-43F2-002C-EF6C-38B46F881301}"/>
                </a:ext>
              </a:extLst>
            </p:cNvPr>
            <p:cNvSpPr/>
            <p:nvPr/>
          </p:nvSpPr>
          <p:spPr>
            <a:xfrm>
              <a:off x="798176" y="5813205"/>
              <a:ext cx="1487823" cy="400110"/>
            </a:xfrm>
            <a:prstGeom prst="rect">
              <a:avLst/>
            </a:prstGeom>
          </p:spPr>
          <p:txBody>
            <a:bodyPr wrap="square">
              <a:spAutoFit/>
            </a:bodyPr>
            <a:lstStyle/>
            <a:p>
              <a:pPr defTabSz="913561">
                <a:defRPr/>
              </a:pPr>
              <a:r>
                <a:rPr lang="en-IN" sz="1000" dirty="0">
                  <a:latin typeface="Calibri" panose="020F0502020204030204" pitchFamily="34" charset="0"/>
                  <a:cs typeface="Calibri" panose="020F0502020204030204" pitchFamily="34" charset="0"/>
                </a:rPr>
                <a:t>Regional Workforce Proportion</a:t>
              </a:r>
            </a:p>
          </p:txBody>
        </p:sp>
        <p:sp>
          <p:nvSpPr>
            <p:cNvPr id="53" name="Oval 52">
              <a:extLst>
                <a:ext uri="{FF2B5EF4-FFF2-40B4-BE49-F238E27FC236}">
                  <a16:creationId xmlns:a16="http://schemas.microsoft.com/office/drawing/2014/main" id="{9ECD0804-3758-8982-CED6-6A8008E0BC9D}"/>
                </a:ext>
              </a:extLst>
            </p:cNvPr>
            <p:cNvSpPr/>
            <p:nvPr/>
          </p:nvSpPr>
          <p:spPr>
            <a:xfrm>
              <a:off x="455751" y="5117514"/>
              <a:ext cx="208580" cy="22847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p>
              <a:pPr marL="0" marR="0" lvl="0" indent="0" algn="ctr" defTabSz="913561" rtl="0" eaLnBrk="1" fontAlgn="auto" latinLnBrk="0" hangingPunct="1">
                <a:lnSpc>
                  <a:spcPct val="100000"/>
                </a:lnSpc>
                <a:spcBef>
                  <a:spcPts val="0"/>
                </a:spcBef>
                <a:spcAft>
                  <a:spcPts val="0"/>
                </a:spcAft>
                <a:buClrTx/>
                <a:buSzTx/>
                <a:buFontTx/>
                <a:buNone/>
                <a:tabLst/>
                <a:defRPr/>
              </a:pPr>
              <a:endParaRPr kumimoji="0" lang="en-IN" sz="1050" b="1" i="0" u="none" strike="noStrike" kern="0" cap="none" spc="0" normalizeH="0" baseline="0" noProof="0" dirty="0">
                <a:ln>
                  <a:noFill/>
                </a:ln>
                <a:solidFill>
                  <a:sysClr val="windowText" lastClr="000000"/>
                </a:solidFill>
                <a:effectLst/>
                <a:uLnTx/>
                <a:uFillTx/>
                <a:latin typeface="Calibiri"/>
              </a:endParaRPr>
            </a:p>
          </p:txBody>
        </p:sp>
        <p:sp>
          <p:nvSpPr>
            <p:cNvPr id="55" name="Rectangle 54">
              <a:extLst>
                <a:ext uri="{FF2B5EF4-FFF2-40B4-BE49-F238E27FC236}">
                  <a16:creationId xmlns:a16="http://schemas.microsoft.com/office/drawing/2014/main" id="{5B1E3170-983A-74F7-60E7-39D9ECF016AE}"/>
                </a:ext>
              </a:extLst>
            </p:cNvPr>
            <p:cNvSpPr/>
            <p:nvPr/>
          </p:nvSpPr>
          <p:spPr>
            <a:xfrm>
              <a:off x="803376" y="5108643"/>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No. of Locations</a:t>
              </a:r>
            </a:p>
          </p:txBody>
        </p:sp>
        <p:sp>
          <p:nvSpPr>
            <p:cNvPr id="60" name="Oval 59">
              <a:extLst>
                <a:ext uri="{FF2B5EF4-FFF2-40B4-BE49-F238E27FC236}">
                  <a16:creationId xmlns:a16="http://schemas.microsoft.com/office/drawing/2014/main" id="{69AF5F6B-5A0A-FFF0-9F93-C5D57BA7E646}"/>
                </a:ext>
              </a:extLst>
            </p:cNvPr>
            <p:cNvSpPr/>
            <p:nvPr/>
          </p:nvSpPr>
          <p:spPr>
            <a:xfrm>
              <a:off x="445534" y="5830957"/>
              <a:ext cx="229013" cy="229013"/>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grpSp>
      <p:sp>
        <p:nvSpPr>
          <p:cNvPr id="63" name="Rectangle: Rounded Corners 31">
            <a:extLst>
              <a:ext uri="{FF2B5EF4-FFF2-40B4-BE49-F238E27FC236}">
                <a16:creationId xmlns:a16="http://schemas.microsoft.com/office/drawing/2014/main" id="{A636BBB1-B1C0-600F-5F01-499ED7E64193}"/>
              </a:ext>
            </a:extLst>
          </p:cNvPr>
          <p:cNvSpPr/>
          <p:nvPr/>
        </p:nvSpPr>
        <p:spPr>
          <a:xfrm>
            <a:off x="9399533" y="1951890"/>
            <a:ext cx="2483939" cy="55616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Workforce</a:t>
            </a:r>
          </a:p>
        </p:txBody>
      </p:sp>
      <p:sp>
        <p:nvSpPr>
          <p:cNvPr id="65" name="Rectangle 64">
            <a:extLst>
              <a:ext uri="{FF2B5EF4-FFF2-40B4-BE49-F238E27FC236}">
                <a16:creationId xmlns:a16="http://schemas.microsoft.com/office/drawing/2014/main" id="{3A21A271-D72B-B552-4B81-53E2E7F2C57B}"/>
              </a:ext>
            </a:extLst>
          </p:cNvPr>
          <p:cNvSpPr/>
          <p:nvPr/>
        </p:nvSpPr>
        <p:spPr>
          <a:xfrm>
            <a:off x="9399533" y="1951890"/>
            <a:ext cx="2470931" cy="276999"/>
          </a:xfrm>
          <a:prstGeom prst="rect">
            <a:avLst/>
          </a:prstGeom>
        </p:spPr>
        <p:txBody>
          <a:bodyPr wrap="square">
            <a:spAutoFit/>
          </a:bodyPr>
          <a:lstStyle/>
          <a:p>
            <a:pPr algn="ctr">
              <a:defRPr/>
            </a:pPr>
            <a:r>
              <a:rPr lang="en-US" sz="1200" b="1" dirty="0" u="none" i="0">
                <a:solidFill>
                  <a:srgbClr val="F2F2F2"/>
                </a:solidFill>
                <a:latin typeface="Calibri" panose="020F0502020204030204" pitchFamily="34" charset="0"/>
                <a:cs typeface="Calibri" panose="020F0502020204030204" pitchFamily="34" charset="0"/>
              </a:rPr>
              <a:t>235</a:t>
            </a:r>
            <a:endParaRPr lang="en-IN" sz="1200" b="1" dirty="0">
              <a:solidFill>
                <a:srgbClr val="F2F2F2"/>
              </a:solidFill>
              <a:latin typeface="Calibri" panose="020F0502020204030204" pitchFamily="34" charset="0"/>
              <a:cs typeface="Calibri" panose="020F0502020204030204" pitchFamily="34" charset="0"/>
            </a:endParaRPr>
          </a:p>
        </p:txBody>
      </p:sp>
      <p:sp>
        <p:nvSpPr>
          <p:cNvPr id="66" name="custom_name=&quot;focused_workloads_heading&quot;">
            <a:extLst>
              <a:ext uri="{FF2B5EF4-FFF2-40B4-BE49-F238E27FC236}">
                <a16:creationId xmlns:a16="http://schemas.microsoft.com/office/drawing/2014/main" id="{AC233BDE-8912-4016-2DCC-85010715E8A4}"/>
              </a:ext>
            </a:extLst>
          </p:cNvPr>
          <p:cNvSpPr txBox="1"/>
          <p:nvPr/>
        </p:nvSpPr>
        <p:spPr>
          <a:xfrm>
            <a:off x="9399533" y="2612341"/>
            <a:ext cx="2483939" cy="461665"/>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effectLst/>
                <a:uLnTx/>
                <a:uFillTx/>
                <a:latin typeface="Calibiri"/>
              </a:rPr>
              <a:t>Focused Workloads </a:t>
            </a:r>
            <a:r>
              <a:rPr lang="en-US" sz="1200" b="1" dirty="0">
                <a:latin typeface="Calibiri"/>
              </a:rPr>
              <a:t>for </a:t>
            </a:r>
            <a:r>
              <a:rPr kumimoji="0" lang="en-US" sz="1200" b="1" u="none" strike="noStrike" kern="1200" cap="none" spc="0" normalizeH="0" baseline="0" noProof="0" dirty="0">
                <a:ln>
                  <a:noFill/>
                </a:ln>
                <a:effectLst/>
                <a:uLnTx/>
                <a:uFillTx/>
                <a:latin typeface="Calibiri"/>
              </a:rPr>
              <a:t>Top Locations</a:t>
            </a:r>
            <a:endParaRPr kumimoji="0" lang="en-IN" sz="1200" b="1" u="none" strike="noStrike" kern="1200" cap="none" spc="0" normalizeH="0" baseline="0" noProof="0" dirty="0">
              <a:ln>
                <a:noFill/>
              </a:ln>
              <a:effectLst/>
              <a:uLnTx/>
              <a:uFillTx/>
              <a:latin typeface="Calibiri"/>
            </a:endParaRPr>
          </a:p>
        </p:txBody>
      </p:sp>
      <p:sp>
        <p:nvSpPr>
          <p:cNvPr id="67" name="TextBox 66">
            <a:extLst>
              <a:ext uri="{FF2B5EF4-FFF2-40B4-BE49-F238E27FC236}">
                <a16:creationId xmlns:a16="http://schemas.microsoft.com/office/drawing/2014/main" id="{B71E5EC7-1EB2-FF03-6C9C-7E5475433B81}"/>
              </a:ext>
            </a:extLst>
          </p:cNvPr>
          <p:cNvSpPr txBox="1"/>
          <p:nvPr/>
        </p:nvSpPr>
        <p:spPr>
          <a:xfrm>
            <a:off x="1431971" y="3211664"/>
            <a:ext cx="752354"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~48.5%</a:t>
            </a:r>
          </a:p>
        </p:txBody>
      </p:sp>
      <p:sp>
        <p:nvSpPr>
          <p:cNvPr id="68" name="TextBox 67">
            <a:extLst>
              <a:ext uri="{FF2B5EF4-FFF2-40B4-BE49-F238E27FC236}">
                <a16:creationId xmlns:a16="http://schemas.microsoft.com/office/drawing/2014/main" id="{F40913DC-7E53-D5EE-ED1D-31A8160EBDED}"/>
              </a:ext>
            </a:extLst>
          </p:cNvPr>
          <p:cNvSpPr txBox="1"/>
          <p:nvPr/>
        </p:nvSpPr>
        <p:spPr>
          <a:xfrm>
            <a:off x="6485690" y="3601947"/>
            <a:ext cx="692449"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dirty="0" u="none" i="0">
                <a:solidFill>
                  <a:srgbClr val="FFFFFF"/>
                </a:solidFill>
                <a:latin typeface="Calibiri"/>
              </a:rPr>
              <a:t>~13.2%</a:t>
            </a:r>
            <a:endParaRPr kumimoji="0" lang="en-US" sz="1100" b="1" i="0" u="none" strike="noStrike" kern="1200" cap="none" spc="0" normalizeH="0" baseline="0" noProof="0" dirty="0">
              <a:ln>
                <a:noFill/>
              </a:ln>
              <a:solidFill>
                <a:srgbClr val="FFFFFF"/>
              </a:solidFill>
              <a:effectLst/>
              <a:uLnTx/>
              <a:uFillTx/>
              <a:latin typeface="Calibiri"/>
            </a:endParaRPr>
          </a:p>
        </p:txBody>
      </p:sp>
      <p:sp>
        <p:nvSpPr>
          <p:cNvPr id="3" name="TextBox 2">
            <a:extLst>
              <a:ext uri="{FF2B5EF4-FFF2-40B4-BE49-F238E27FC236}">
                <a16:creationId xmlns:a16="http://schemas.microsoft.com/office/drawing/2014/main" id="{19D50E08-0105-96B2-20C3-5E35E705DFC9}"/>
              </a:ext>
            </a:extLst>
          </p:cNvPr>
          <p:cNvSpPr txBox="1"/>
          <p:nvPr/>
        </p:nvSpPr>
        <p:spPr>
          <a:xfrm>
            <a:off x="9399534" y="3184402"/>
            <a:ext cx="2483938" cy="3384000"/>
          </a:xfrm>
          <a:prstGeom prst="rect">
            <a:avLst/>
          </a:prstGeom>
          <a:noFill/>
          <a:ln>
            <a:noFill/>
          </a:ln>
        </p:spPr>
        <p:txBody>
          <a:bodyPr wrap="square" rtlCol="0">
            <a:noAutofit/>
          </a:bodyPr>
          <a:lstStyle/>
          <a:p>
            <a:pPr>
              <a:defRPr/>
            </a:pPr>
            <a:r>
              <a:rPr sz="1000" b="1" u="none" i="0">
                <a:solidFill>
                  <a:srgbClr val="004DB6"/>
                </a:solidFill>
                <a:latin typeface="calibri"/>
              </a:rPr>
              <a:t>Rio de Janeiro Area, Brazil</a:t>
            </a:r>
            <a:r>
              <a:rPr sz="1000" b="0" u="none" i="0">
                <a:solidFill>
                  <a:srgbClr val="000000"/>
                </a:solidFill>
                <a:latin typeface="calibri"/>
              </a:rPr>
              <a:t>
•  Communication &amp; Public Relation
•  Business Development
•  Account Management</a:t>
            </a:r>
            <a:r>
              <a:rPr sz="1000" b="1" u="none" i="0">
                <a:solidFill>
                  <a:srgbClr val="004DB6"/>
                </a:solidFill>
                <a:latin typeface="calibri"/>
              </a:rPr>
              <a:t>
Houston, Texas Area, United States</a:t>
            </a:r>
            <a:r>
              <a:rPr sz="1000" b="0" u="none" i="0">
                <a:solidFill>
                  <a:srgbClr val="000000"/>
                </a:solidFill>
                <a:latin typeface="calibri"/>
              </a:rPr>
              <a:t>
•  Marketing Strategy &amp; Brand Management
•  Sales Enablement &amp; Support
•  Sales Strategy &amp; Planning
•  Account Management
•  Digital Marketing</a:t>
            </a:r>
          </a:p>
        </p:txBody>
      </p:sp>
      <p:sp>
        <p:nvSpPr>
          <p:cNvPr id="17" name="Rectangle: Rounded Corners 20">
            <a:extLst>
              <a:ext uri="{FF2B5EF4-FFF2-40B4-BE49-F238E27FC236}">
                <a16:creationId xmlns:a16="http://schemas.microsoft.com/office/drawing/2014/main" id="{89AF608F-4088-4269-C72A-D837F0E2A336}"/>
              </a:ext>
            </a:extLst>
          </p:cNvPr>
          <p:cNvSpPr/>
          <p:nvPr/>
        </p:nvSpPr>
        <p:spPr>
          <a:xfrm>
            <a:off x="9386526" y="1327648"/>
            <a:ext cx="2483938" cy="56901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a:solidFill>
                  <a:srgbClr val="FFFFFF"/>
                </a:solidFill>
                <a:latin typeface="Calibiri"/>
              </a:rPr>
              <a:t> </a:t>
            </a:r>
            <a:endParaRPr kumimoji="0" lang="en-IN" sz="1100" b="1"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Number of Locations</a:t>
            </a:r>
          </a:p>
        </p:txBody>
      </p:sp>
      <p:sp>
        <p:nvSpPr>
          <p:cNvPr id="64" name="Rectangle 63">
            <a:extLst>
              <a:ext uri="{FF2B5EF4-FFF2-40B4-BE49-F238E27FC236}">
                <a16:creationId xmlns:a16="http://schemas.microsoft.com/office/drawing/2014/main" id="{FDD991B3-57F0-078F-DD26-7375F9020E62}"/>
              </a:ext>
            </a:extLst>
          </p:cNvPr>
          <p:cNvSpPr/>
          <p:nvPr/>
        </p:nvSpPr>
        <p:spPr>
          <a:xfrm>
            <a:off x="9399533" y="1343020"/>
            <a:ext cx="2452999" cy="276999"/>
          </a:xfrm>
          <a:prstGeom prst="rect">
            <a:avLst/>
          </a:prstGeom>
        </p:spPr>
        <p:txBody>
          <a:bodyPr wrap="square">
            <a:spAutoFit/>
          </a:bodyPr>
          <a:lstStyle/>
          <a:p>
            <a:pPr algn="ctr">
              <a:defRPr/>
            </a:pPr>
            <a:r>
              <a:rPr lang="en-US" sz="1200" b="1" dirty="0" u="none" i="0">
                <a:solidFill>
                  <a:srgbClr val="F2F2F2"/>
                </a:solidFill>
                <a:latin typeface="Calibri" panose="020F0502020204030204" pitchFamily="34" charset="0"/>
                <a:cs typeface="Calibri" panose="020F0502020204030204" pitchFamily="34" charset="0"/>
              </a:rPr>
              <a:t>28</a:t>
            </a:r>
            <a:endParaRPr lang="en-IN" sz="1200" b="1" dirty="0">
              <a:solidFill>
                <a:srgbClr val="F2F2F2"/>
              </a:solidFill>
              <a:latin typeface="Calibri" panose="020F0502020204030204" pitchFamily="34" charset="0"/>
              <a:cs typeface="Calibri" panose="020F0502020204030204" pitchFamily="34" charset="0"/>
            </a:endParaRPr>
          </a:p>
        </p:txBody>
      </p:sp>
    </p:spTree>
  </p:cSld>
  <p:clrMapOvr>
    <a:masterClrMapping/>
  </p:clrMapOvr>
</p:sld>
</file>

<file path=ppt/slides/slide9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a:extLst>
              <a:ext uri="{FF2B5EF4-FFF2-40B4-BE49-F238E27FC236}">
                <a16:creationId xmlns:a16="http://schemas.microsoft.com/office/drawing/2014/main" id="{470B3A9B-C979-8A66-0D83-6B610E42164F}"/>
              </a:ext>
            </a:extLst>
          </p:cNvPr>
          <p:cNvPicPr>
            <a:picLocks noChangeAspect="1"/>
          </p:cNvPicPr>
          <p:nvPr/>
        </p:nvPicPr>
        <p:blipFill rotWithShape="1">
          <a:blip r:embed="rId3"/>
          <a:srcRect l="3576" t="9604" r="11647" b="5153"/>
          <a:stretch/>
        </p:blipFill>
        <p:spPr>
          <a:xfrm>
            <a:off x="0" y="1313198"/>
            <a:ext cx="10131892" cy="5094833"/>
          </a:xfrm>
          <a:prstGeom prst="rect">
            <a:avLst/>
          </a:prstGeom>
        </p:spPr>
      </p:pic>
      <p:sp>
        <p:nvSpPr>
          <p:cNvPr id="4" name="Oval 3">
            <a:extLst>
              <a:ext uri="{FF2B5EF4-FFF2-40B4-BE49-F238E27FC236}">
                <a16:creationId xmlns:a16="http://schemas.microsoft.com/office/drawing/2014/main" id="{076A0231-3431-477E-A951-747F7106EE90}"/>
              </a:ext>
            </a:extLst>
          </p:cNvPr>
          <p:cNvSpPr/>
          <p:nvPr/>
        </p:nvSpPr>
        <p:spPr>
          <a:xfrm>
            <a:off x="5305832" y="2828724"/>
            <a:ext cx="549727" cy="530195"/>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5" name="TextBox 4">
            <a:extLst>
              <a:ext uri="{FF2B5EF4-FFF2-40B4-BE49-F238E27FC236}">
                <a16:creationId xmlns:a16="http://schemas.microsoft.com/office/drawing/2014/main" id="{F335D3FA-98AA-938A-76A9-89024B134134}"/>
              </a:ext>
            </a:extLst>
          </p:cNvPr>
          <p:cNvSpPr txBox="1"/>
          <p:nvPr/>
        </p:nvSpPr>
        <p:spPr>
          <a:xfrm>
            <a:off x="1262492" y="2828724"/>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Americas</a:t>
            </a:r>
          </a:p>
        </p:txBody>
      </p:sp>
      <p:cxnSp>
        <p:nvCxnSpPr>
          <p:cNvPr id="6" name="Connector: Elbow 385">
            <a:extLst>
              <a:ext uri="{FF2B5EF4-FFF2-40B4-BE49-F238E27FC236}">
                <a16:creationId xmlns:a16="http://schemas.microsoft.com/office/drawing/2014/main" id="{B019311E-1E08-0995-B341-4BC866893F8D}"/>
              </a:ext>
            </a:extLst>
          </p:cNvPr>
          <p:cNvCxnSpPr>
            <a:cxnSpLocks/>
            <a:stCxn id="9" idx="6"/>
            <a:endCxn id="46" idx="2"/>
          </p:cNvCxnSpPr>
          <p:nvPr/>
        </p:nvCxnSpPr>
        <p:spPr>
          <a:xfrm>
            <a:off x="2078148" y="3420900"/>
            <a:ext cx="922314" cy="498825"/>
          </a:xfrm>
          <a:prstGeom prst="bentConnector3">
            <a:avLst>
              <a:gd name="adj1" fmla="val 50000"/>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7BBACB1-F888-AAF7-7B39-87CD3ABC27AB}"/>
              </a:ext>
            </a:extLst>
          </p:cNvPr>
          <p:cNvSpPr txBox="1"/>
          <p:nvPr/>
        </p:nvSpPr>
        <p:spPr>
          <a:xfrm>
            <a:off x="4988912" y="3333945"/>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EMEA</a:t>
            </a:r>
          </a:p>
        </p:txBody>
      </p:sp>
      <p:cxnSp>
        <p:nvCxnSpPr>
          <p:cNvPr id="8" name="Connector: Elbow 385">
            <a:extLst>
              <a:ext uri="{FF2B5EF4-FFF2-40B4-BE49-F238E27FC236}">
                <a16:creationId xmlns:a16="http://schemas.microsoft.com/office/drawing/2014/main" id="{1F8B89C4-27DF-DD6E-B61B-D915EE1F720E}"/>
              </a:ext>
            </a:extLst>
          </p:cNvPr>
          <p:cNvCxnSpPr>
            <a:cxnSpLocks/>
            <a:stCxn id="4" idx="0"/>
            <a:endCxn id="25" idx="3"/>
          </p:cNvCxnSpPr>
          <p:nvPr/>
        </p:nvCxnSpPr>
        <p:spPr>
          <a:xfrm rot="16200000" flipV="1">
            <a:off x="4424424" y="1672451"/>
            <a:ext cx="1345592" cy="966953"/>
          </a:xfrm>
          <a:prstGeom prst="bentConnector2">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49248609-32AD-9C75-76FD-B2288258D0EE}"/>
              </a:ext>
            </a:extLst>
          </p:cNvPr>
          <p:cNvSpPr/>
          <p:nvPr/>
        </p:nvSpPr>
        <p:spPr>
          <a:xfrm>
            <a:off x="1538148" y="3150900"/>
            <a:ext cx="540000" cy="540000"/>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11" name="Oval 10">
            <a:extLst>
              <a:ext uri="{FF2B5EF4-FFF2-40B4-BE49-F238E27FC236}">
                <a16:creationId xmlns:a16="http://schemas.microsoft.com/office/drawing/2014/main" id="{9F63808E-BDD2-3D29-1866-A6E8EC929AB4}"/>
              </a:ext>
            </a:extLst>
          </p:cNvPr>
          <p:cNvSpPr/>
          <p:nvPr/>
        </p:nvSpPr>
        <p:spPr>
          <a:xfrm>
            <a:off x="6573563" y="3565373"/>
            <a:ext cx="520248" cy="486621"/>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14" name="Rectangle 13">
            <a:extLst>
              <a:ext uri="{FF2B5EF4-FFF2-40B4-BE49-F238E27FC236}">
                <a16:creationId xmlns:a16="http://schemas.microsoft.com/office/drawing/2014/main" id="{FDF89079-13C8-555A-4A1A-B36B1DB5997D}"/>
              </a:ext>
            </a:extLst>
          </p:cNvPr>
          <p:cNvSpPr/>
          <p:nvPr/>
        </p:nvSpPr>
        <p:spPr>
          <a:xfrm>
            <a:off x="3249188" y="3770633"/>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u="none" i="0">
                <a:solidFill>
                  <a:srgbClr val="FFFFFF"/>
                </a:solidFill>
                <a:latin typeface="Calibiri"/>
              </a:rPr>
              <a:t>1,115</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16" name="TextBox 15">
            <a:extLst>
              <a:ext uri="{FF2B5EF4-FFF2-40B4-BE49-F238E27FC236}">
                <a16:creationId xmlns:a16="http://schemas.microsoft.com/office/drawing/2014/main" id="{06433A11-E457-D939-D470-09B86EB6673D}"/>
              </a:ext>
            </a:extLst>
          </p:cNvPr>
          <p:cNvSpPr txBox="1"/>
          <p:nvPr/>
        </p:nvSpPr>
        <p:spPr>
          <a:xfrm>
            <a:off x="2893102" y="1670748"/>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a:t>
            </a:r>
            <a:r>
              <a:rPr kumimoji="0" lang="en-US" sz="1200" b="1" i="1" u="none" strike="noStrike" kern="1200" cap="none" spc="0" normalizeH="0" noProof="0" dirty="0">
                <a:ln>
                  <a:noFill/>
                </a:ln>
                <a:solidFill>
                  <a:srgbClr val="D02A00">
                    <a:lumMod val="75000"/>
                  </a:srgbClr>
                </a:solidFill>
                <a:effectLst/>
                <a:uLnTx/>
                <a:uFillTx/>
                <a:latin typeface="Calibiri"/>
              </a:rPr>
              <a:t> </a:t>
            </a:r>
            <a:r>
              <a:rPr kumimoji="0" lang="en-US" sz="1200" b="1" i="1" u="none" strike="noStrike" kern="1200" cap="none" spc="0" normalizeH="0" baseline="0" noProof="0" dirty="0">
                <a:ln>
                  <a:noFill/>
                </a:ln>
                <a:solidFill>
                  <a:srgbClr val="D02A00">
                    <a:lumMod val="75000"/>
                  </a:srgbClr>
                </a:solidFill>
                <a:effectLst/>
                <a:uLnTx/>
                <a:uFillTx/>
                <a:latin typeface="Calibiri"/>
              </a:rPr>
              <a:t>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19" name="TextBox 18">
            <a:extLst>
              <a:ext uri="{FF2B5EF4-FFF2-40B4-BE49-F238E27FC236}">
                <a16:creationId xmlns:a16="http://schemas.microsoft.com/office/drawing/2014/main" id="{331C2717-9C47-5D9A-F5B5-32E49F56D995}"/>
              </a:ext>
            </a:extLst>
          </p:cNvPr>
          <p:cNvSpPr txBox="1"/>
          <p:nvPr/>
        </p:nvSpPr>
        <p:spPr>
          <a:xfrm>
            <a:off x="7574615" y="4190311"/>
            <a:ext cx="133531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 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cxnSp>
        <p:nvCxnSpPr>
          <p:cNvPr id="22" name="Connector: Elbow 385">
            <a:extLst>
              <a:ext uri="{FF2B5EF4-FFF2-40B4-BE49-F238E27FC236}">
                <a16:creationId xmlns:a16="http://schemas.microsoft.com/office/drawing/2014/main" id="{84631ACB-5F52-2F28-9114-C6F71A06D3FE}"/>
              </a:ext>
            </a:extLst>
          </p:cNvPr>
          <p:cNvCxnSpPr>
            <a:cxnSpLocks/>
            <a:stCxn id="11" idx="4"/>
          </p:cNvCxnSpPr>
          <p:nvPr/>
        </p:nvCxnSpPr>
        <p:spPr>
          <a:xfrm rot="5400000" flipH="1" flipV="1">
            <a:off x="7138746" y="3710923"/>
            <a:ext cx="36012" cy="646130"/>
          </a:xfrm>
          <a:prstGeom prst="bentConnector4">
            <a:avLst>
              <a:gd name="adj1" fmla="val -634788"/>
              <a:gd name="adj2" fmla="val 70129"/>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98EF827F-5DA0-917E-3DA2-E0660B6546F5}"/>
              </a:ext>
            </a:extLst>
          </p:cNvPr>
          <p:cNvSpPr/>
          <p:nvPr/>
        </p:nvSpPr>
        <p:spPr>
          <a:xfrm>
            <a:off x="7685141" y="3879095"/>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FFFFFF"/>
                </a:solidFill>
                <a:effectLst/>
                <a:uLnTx/>
                <a:uFillTx/>
                <a:latin typeface="Calibiri"/>
              </a:rPr>
              <a:t>395</a:t>
            </a:r>
          </a:p>
        </p:txBody>
      </p:sp>
      <p:sp>
        <p:nvSpPr>
          <p:cNvPr id="25" name="Rectangle 24">
            <a:extLst>
              <a:ext uri="{FF2B5EF4-FFF2-40B4-BE49-F238E27FC236}">
                <a16:creationId xmlns:a16="http://schemas.microsoft.com/office/drawing/2014/main" id="{156D7044-EF8E-6BD3-1DD6-2C6FF12DB616}"/>
              </a:ext>
            </a:extLst>
          </p:cNvPr>
          <p:cNvSpPr/>
          <p:nvPr/>
        </p:nvSpPr>
        <p:spPr>
          <a:xfrm>
            <a:off x="3294158" y="1346244"/>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u="none" i="0">
                <a:solidFill>
                  <a:srgbClr val="FFFFFF"/>
                </a:solidFill>
                <a:latin typeface="Calibiri"/>
              </a:rPr>
              <a:t>1,040</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27" name="TextBox 26">
            <a:extLst>
              <a:ext uri="{FF2B5EF4-FFF2-40B4-BE49-F238E27FC236}">
                <a16:creationId xmlns:a16="http://schemas.microsoft.com/office/drawing/2014/main" id="{BCD50A28-DA81-19D0-F16C-572BD8661739}"/>
              </a:ext>
            </a:extLst>
          </p:cNvPr>
          <p:cNvSpPr txBox="1"/>
          <p:nvPr/>
        </p:nvSpPr>
        <p:spPr>
          <a:xfrm>
            <a:off x="2879849" y="4126832"/>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 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30" name="TextBox 29">
            <a:extLst>
              <a:ext uri="{FF2B5EF4-FFF2-40B4-BE49-F238E27FC236}">
                <a16:creationId xmlns:a16="http://schemas.microsoft.com/office/drawing/2014/main" id="{845CE324-01E0-F7D8-E2A3-31B8FB3AAB73}"/>
              </a:ext>
            </a:extLst>
          </p:cNvPr>
          <p:cNvSpPr txBox="1"/>
          <p:nvPr/>
        </p:nvSpPr>
        <p:spPr>
          <a:xfrm>
            <a:off x="6468856" y="3226397"/>
            <a:ext cx="69245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APAC</a:t>
            </a:r>
          </a:p>
        </p:txBody>
      </p:sp>
      <p:sp>
        <p:nvSpPr>
          <p:cNvPr id="33" name="TextBox 32">
            <a:extLst>
              <a:ext uri="{FF2B5EF4-FFF2-40B4-BE49-F238E27FC236}">
                <a16:creationId xmlns:a16="http://schemas.microsoft.com/office/drawing/2014/main" id="{379C2B19-9276-4D7A-8953-BDA9B220812E}"/>
              </a:ext>
            </a:extLst>
          </p:cNvPr>
          <p:cNvSpPr txBox="1"/>
          <p:nvPr/>
        </p:nvSpPr>
        <p:spPr>
          <a:xfrm>
            <a:off x="5182371" y="2970990"/>
            <a:ext cx="796648"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~40.8%</a:t>
            </a:r>
          </a:p>
        </p:txBody>
      </p:sp>
      <p:sp>
        <p:nvSpPr>
          <p:cNvPr id="47" name="Rectangle 46">
            <a:extLst>
              <a:ext uri="{FF2B5EF4-FFF2-40B4-BE49-F238E27FC236}">
                <a16:creationId xmlns:a16="http://schemas.microsoft.com/office/drawing/2014/main" id="{17A2AF8F-D9BA-8FAC-B857-C1B1FADFC418}"/>
              </a:ext>
            </a:extLst>
          </p:cNvPr>
          <p:cNvSpPr/>
          <p:nvPr/>
        </p:nvSpPr>
        <p:spPr>
          <a:xfrm>
            <a:off x="315164" y="922947"/>
            <a:ext cx="11561673" cy="289289"/>
          </a:xfrm>
          <a:prstGeom prst="rect">
            <a:avLst/>
          </a:prstGeom>
          <a:solidFill>
            <a:srgbClr val="2B9D9A"/>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lvl="0" algn="ctr">
              <a:defRPr/>
            </a:pPr>
            <a:r>
              <a:rPr kumimoji="0" lang="en-IN" sz="1200" b="1" i="0" u="none" strike="noStrike" kern="1200" cap="none" spc="0" normalizeH="0" baseline="0" noProof="0" dirty="0">
                <a:ln>
                  <a:noFill/>
                </a:ln>
                <a:solidFill>
                  <a:srgbClr val="FFFFFF"/>
                </a:solidFill>
                <a:effectLst/>
                <a:uLnTx/>
                <a:uFillTx/>
                <a:latin typeface="Calibiri"/>
              </a:rPr>
              <a:t>Global IT Footprint for TechnipFMC PLC</a:t>
            </a:r>
          </a:p>
        </p:txBody>
      </p:sp>
      <p:sp>
        <p:nvSpPr>
          <p:cNvPr id="46" name="Oval 45">
            <a:extLst>
              <a:ext uri="{FF2B5EF4-FFF2-40B4-BE49-F238E27FC236}">
                <a16:creationId xmlns:a16="http://schemas.microsoft.com/office/drawing/2014/main" id="{BA80D95D-97F1-EF32-500F-3A1914DCBCC1}"/>
              </a:ext>
            </a:extLst>
          </p:cNvPr>
          <p:cNvSpPr/>
          <p:nvPr/>
        </p:nvSpPr>
        <p:spPr>
          <a:xfrm>
            <a:off x="3000462" y="3751425"/>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3</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0" name="Oval 49">
            <a:extLst>
              <a:ext uri="{FF2B5EF4-FFF2-40B4-BE49-F238E27FC236}">
                <a16:creationId xmlns:a16="http://schemas.microsoft.com/office/drawing/2014/main" id="{325D7CAB-F11F-E49F-6E0F-B5E1FD950143}"/>
              </a:ext>
            </a:extLst>
          </p:cNvPr>
          <p:cNvSpPr/>
          <p:nvPr/>
        </p:nvSpPr>
        <p:spPr>
          <a:xfrm>
            <a:off x="3083245" y="1341611"/>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15</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89769070-DBED-D0E4-1B26-BB44B7FD45A7}"/>
              </a:ext>
            </a:extLst>
          </p:cNvPr>
          <p:cNvSpPr/>
          <p:nvPr/>
        </p:nvSpPr>
        <p:spPr>
          <a:xfrm>
            <a:off x="7489410" y="3853712"/>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9</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7" name="TextBox 56">
            <a:extLst>
              <a:ext uri="{FF2B5EF4-FFF2-40B4-BE49-F238E27FC236}">
                <a16:creationId xmlns:a16="http://schemas.microsoft.com/office/drawing/2014/main" id="{3374E447-17B0-312E-14B3-9F999AD89A28}"/>
              </a:ext>
            </a:extLst>
          </p:cNvPr>
          <p:cNvSpPr txBox="1"/>
          <p:nvPr/>
        </p:nvSpPr>
        <p:spPr>
          <a:xfrm>
            <a:off x="2534276" y="2042497"/>
            <a:ext cx="2611309" cy="1622100"/>
          </a:xfrm>
          <a:prstGeom prst="rect">
            <a:avLst/>
          </a:prstGeom>
          <a:noFill/>
        </p:spPr>
        <p:txBody>
          <a:bodyPr wrap="square" rtlCol="0">
            <a:noAutofit/>
          </a:bodyPr>
          <a:lstStyle/>
          <a:p>
            <a:pPr marL="171450" indent="-171450">
              <a:buFont typeface="Arial" panose="020B0604020202020204" pitchFamily="34" charset="0"/>
              <a:buChar char="•"/>
              <a:defRPr/>
            </a:pPr>
            <a:r>
              <a:rPr lang="en-US" sz="1100" dirty="0" b="0" u="none" i="0">
                <a:solidFill>
                  <a:srgbClr val="000000"/>
                </a:solidFill>
                <a:latin typeface="calibri" panose="020F0502020204030204" pitchFamily="34" charset="0"/>
                <a:cs typeface="Calibri" panose="020F0502020204030204" pitchFamily="34" charset="0"/>
              </a:rPr>
              <a:t>Aberdeen, United Kingdom
Buskerud, Norway
Paris Area, France
Abu Dhabi, United Arab Emirates
Oslo, Norway</a:t>
            </a:r>
            <a:endParaRPr lang="en-IN" sz="1100" dirty="0">
              <a:solidFill>
                <a:srgbClr val="000000"/>
              </a:solidFill>
              <a:latin typeface="Calibri" panose="020F0502020204030204" pitchFamily="34" charset="0"/>
              <a:cs typeface="Calibri" panose="020F0502020204030204" pitchFamily="34" charset="0"/>
            </a:endParaRPr>
          </a:p>
        </p:txBody>
      </p:sp>
      <p:sp>
        <p:nvSpPr>
          <p:cNvPr id="58" name="TextBox 57">
            <a:extLst>
              <a:ext uri="{FF2B5EF4-FFF2-40B4-BE49-F238E27FC236}">
                <a16:creationId xmlns:a16="http://schemas.microsoft.com/office/drawing/2014/main" id="{39833C4D-7848-27A0-C1E7-253FBE0595B9}"/>
              </a:ext>
            </a:extLst>
          </p:cNvPr>
          <p:cNvSpPr txBox="1"/>
          <p:nvPr/>
        </p:nvSpPr>
        <p:spPr>
          <a:xfrm>
            <a:off x="2549757" y="4426467"/>
            <a:ext cx="2573573" cy="1404490"/>
          </a:xfrm>
          <a:prstGeom prst="rect">
            <a:avLst/>
          </a:prstGeom>
          <a:noFill/>
        </p:spPr>
        <p:txBody>
          <a:bodyPr wrap="square" rtlCol="0">
            <a:noAutofit/>
          </a:bodyPr>
          <a:lstStyle/>
          <a:p>
            <a:pPr marL="171450" indent="-171450">
              <a:buFont typeface="Arial" panose="020B0604020202020204" pitchFamily="34" charset="0"/>
              <a:buChar char="•"/>
              <a:defRPr/>
            </a:pPr>
            <a:r>
              <a:rPr lang="en-US" sz="1100" dirty="0" b="0" u="none" i="0">
                <a:solidFill>
                  <a:srgbClr val="000000"/>
                </a:solidFill>
                <a:latin typeface="calibri" panose="020F0502020204030204" pitchFamily="34" charset="0"/>
                <a:cs typeface="Calibri" panose="020F0502020204030204" pitchFamily="34" charset="0"/>
              </a:rPr>
              <a:t>Rio de Janeiro Area, Brazil
Houston, Texas Area, United States
Sacramento, California Area, United States</a:t>
            </a:r>
            <a:endParaRPr lang="en-IN" sz="1100" dirty="0">
              <a:solidFill>
                <a:srgbClr val="000000"/>
              </a:solidFill>
              <a:latin typeface="Calibri" panose="020F0502020204030204" pitchFamily="34" charset="0"/>
              <a:cs typeface="Calibri" panose="020F0502020204030204" pitchFamily="34" charset="0"/>
            </a:endParaRPr>
          </a:p>
        </p:txBody>
      </p:sp>
      <p:sp>
        <p:nvSpPr>
          <p:cNvPr id="59" name="TextBox 58">
            <a:extLst>
              <a:ext uri="{FF2B5EF4-FFF2-40B4-BE49-F238E27FC236}">
                <a16:creationId xmlns:a16="http://schemas.microsoft.com/office/drawing/2014/main" id="{2091B2C0-F32B-86A5-3381-11B44143D165}"/>
              </a:ext>
            </a:extLst>
          </p:cNvPr>
          <p:cNvSpPr txBox="1"/>
          <p:nvPr/>
        </p:nvSpPr>
        <p:spPr>
          <a:xfrm>
            <a:off x="7137934" y="4526910"/>
            <a:ext cx="2202924" cy="1240306"/>
          </a:xfrm>
          <a:prstGeom prst="rect">
            <a:avLst/>
          </a:prstGeom>
          <a:noFill/>
        </p:spPr>
        <p:txBody>
          <a:bodyPr wrap="square" rtlCol="0">
            <a:noAutofit/>
          </a:bodyPr>
          <a:lstStyle/>
          <a:p>
            <a:pPr marL="171450" indent="-171450">
              <a:buFont typeface="Arial" panose="020B0604020202020204" pitchFamily="34" charset="0"/>
              <a:buChar char="•"/>
              <a:defRPr/>
            </a:pPr>
            <a:r>
              <a:rPr lang="en-US" sz="1100" dirty="0" b="0" u="none" i="0">
                <a:solidFill>
                  <a:srgbClr val="000000"/>
                </a:solidFill>
                <a:latin typeface="calibri" panose="020F0502020204030204" pitchFamily="34" charset="0"/>
                <a:cs typeface="Calibri" panose="020F0502020204030204" pitchFamily="34" charset="0"/>
              </a:rPr>
              <a:t>Federal Territory of Kuala Lumpur, Malaysia
Jakarta, Indonesia
National Capital Region, India
Johore, Malaysia
Hyderabad Area, India</a:t>
            </a:r>
            <a:endParaRPr lang="en-IN" sz="1100" dirty="0">
              <a:solidFill>
                <a:srgbClr val="000000"/>
              </a:solidFill>
              <a:latin typeface="Calibri" panose="020F0502020204030204" pitchFamily="34" charset="0"/>
              <a:cs typeface="Calibri" panose="020F0502020204030204" pitchFamily="34" charset="0"/>
            </a:endParaRPr>
          </a:p>
        </p:txBody>
      </p:sp>
      <p:sp>
        <p:nvSpPr>
          <p:cNvPr id="15" name="Title 1">
            <a:extLst>
              <a:ext uri="{FF2B5EF4-FFF2-40B4-BE49-F238E27FC236}">
                <a16:creationId xmlns:a16="http://schemas.microsoft.com/office/drawing/2014/main" id="{248F6438-249E-7A2A-010D-5E18DF1FC398}"/>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a:defRPr/>
            </a:pPr>
            <a:r>
              <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rPr>
              <a:t>Global Footprint:</a:t>
            </a:r>
          </a:p>
        </p:txBody>
      </p:sp>
      <p:sp>
        <p:nvSpPr>
          <p:cNvPr id="13" name="TextBox 12">
            <a:extLst>
              <a:ext uri="{FF2B5EF4-FFF2-40B4-BE49-F238E27FC236}">
                <a16:creationId xmlns:a16="http://schemas.microsoft.com/office/drawing/2014/main" id="{1B13EF86-08DC-3683-FFC3-0F26EA73486B}"/>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Percentages may not sum to 100%, because of rounding. The above-mentioned focused workloads are not exhaustive. </a:t>
            </a:r>
          </a:p>
        </p:txBody>
      </p:sp>
      <p:sp>
        <p:nvSpPr>
          <p:cNvPr id="35" name="Title 1">
            <a:extLst>
              <a:ext uri="{FF2B5EF4-FFF2-40B4-BE49-F238E27FC236}">
                <a16:creationId xmlns:a16="http://schemas.microsoft.com/office/drawing/2014/main" id="{094EE0B6-3C13-825B-B30D-39C088050D2B}"/>
              </a:ext>
            </a:extLst>
          </p:cNvPr>
          <p:cNvSpPr>
            <a:spLocks noGrp="1"/>
          </p:cNvSpPr>
          <p:nvPr/>
        </p:nvSpPr>
        <p:spPr>
          <a:xfrm>
            <a:off x="1538148" y="23404"/>
            <a:ext cx="8826765"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7F7F7F"/>
                </a:solidFill>
                <a:effectLst/>
                <a:uLnTx/>
                <a:uFillTx/>
                <a:latin typeface="calibri" panose="020F0502020204030204" pitchFamily="34" charset="0"/>
                <a:ea typeface="+mj-ea"/>
                <a:cs typeface="Calibri" panose="020F0502020204030204" pitchFamily="34" charset="0"/>
              </a:rPr>
              <a:t>IT</a:t>
            </a:r>
          </a:p>
        </p:txBody>
      </p:sp>
      <p:grpSp>
        <p:nvGrpSpPr>
          <p:cNvPr id="44" name="Group 43">
            <a:extLst>
              <a:ext uri="{FF2B5EF4-FFF2-40B4-BE49-F238E27FC236}">
                <a16:creationId xmlns:a16="http://schemas.microsoft.com/office/drawing/2014/main" id="{A737339A-FD63-2728-0F2F-5F3046436F07}"/>
              </a:ext>
            </a:extLst>
          </p:cNvPr>
          <p:cNvGrpSpPr/>
          <p:nvPr/>
        </p:nvGrpSpPr>
        <p:grpSpPr>
          <a:xfrm>
            <a:off x="212035" y="5173070"/>
            <a:ext cx="2073965" cy="1253604"/>
            <a:chOff x="212035" y="5009171"/>
            <a:chExt cx="2073965" cy="1253604"/>
          </a:xfrm>
        </p:grpSpPr>
        <p:sp>
          <p:nvSpPr>
            <p:cNvPr id="45" name="Rectangle 44">
              <a:extLst>
                <a:ext uri="{FF2B5EF4-FFF2-40B4-BE49-F238E27FC236}">
                  <a16:creationId xmlns:a16="http://schemas.microsoft.com/office/drawing/2014/main" id="{37F1161F-E5DC-BB14-1757-8F76962A1683}"/>
                </a:ext>
              </a:extLst>
            </p:cNvPr>
            <p:cNvSpPr/>
            <p:nvPr/>
          </p:nvSpPr>
          <p:spPr>
            <a:xfrm>
              <a:off x="212035" y="5009171"/>
              <a:ext cx="2073965" cy="125360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Calibiri"/>
              </a:endParaRPr>
            </a:p>
          </p:txBody>
        </p:sp>
        <p:sp>
          <p:nvSpPr>
            <p:cNvPr id="48" name="Rectangle 47">
              <a:extLst>
                <a:ext uri="{FF2B5EF4-FFF2-40B4-BE49-F238E27FC236}">
                  <a16:creationId xmlns:a16="http://schemas.microsoft.com/office/drawing/2014/main" id="{11DE2C43-590B-46BC-59F5-DCDEB1C20160}"/>
                </a:ext>
              </a:extLst>
            </p:cNvPr>
            <p:cNvSpPr/>
            <p:nvPr/>
          </p:nvSpPr>
          <p:spPr>
            <a:xfrm>
              <a:off x="803376" y="5460924"/>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Total Workforce </a:t>
              </a:r>
            </a:p>
          </p:txBody>
        </p:sp>
        <p:sp>
          <p:nvSpPr>
            <p:cNvPr id="49" name="Rectangle 48">
              <a:extLst>
                <a:ext uri="{FF2B5EF4-FFF2-40B4-BE49-F238E27FC236}">
                  <a16:creationId xmlns:a16="http://schemas.microsoft.com/office/drawing/2014/main" id="{81F7373D-EFD3-BEA2-6A31-407A4632D83A}"/>
                </a:ext>
              </a:extLst>
            </p:cNvPr>
            <p:cNvSpPr/>
            <p:nvPr/>
          </p:nvSpPr>
          <p:spPr>
            <a:xfrm>
              <a:off x="394594" y="5495884"/>
              <a:ext cx="330894" cy="16999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700" b="1" i="0" u="none" strike="noStrike" kern="1200" cap="none" spc="0" normalizeH="0" baseline="0" noProof="0" dirty="0">
                <a:ln>
                  <a:noFill/>
                </a:ln>
                <a:solidFill>
                  <a:srgbClr val="FFFFFF"/>
                </a:solidFill>
                <a:effectLst/>
                <a:uLnTx/>
                <a:uFillTx/>
                <a:latin typeface="Calibiri"/>
              </a:endParaRPr>
            </a:p>
          </p:txBody>
        </p:sp>
        <p:sp>
          <p:nvSpPr>
            <p:cNvPr id="52" name="Rectangle 51">
              <a:extLst>
                <a:ext uri="{FF2B5EF4-FFF2-40B4-BE49-F238E27FC236}">
                  <a16:creationId xmlns:a16="http://schemas.microsoft.com/office/drawing/2014/main" id="{2DA3306E-43F2-002C-EF6C-38B46F881301}"/>
                </a:ext>
              </a:extLst>
            </p:cNvPr>
            <p:cNvSpPr/>
            <p:nvPr/>
          </p:nvSpPr>
          <p:spPr>
            <a:xfrm>
              <a:off x="798176" y="5813205"/>
              <a:ext cx="1487823" cy="400110"/>
            </a:xfrm>
            <a:prstGeom prst="rect">
              <a:avLst/>
            </a:prstGeom>
          </p:spPr>
          <p:txBody>
            <a:bodyPr wrap="square">
              <a:spAutoFit/>
            </a:bodyPr>
            <a:lstStyle/>
            <a:p>
              <a:pPr defTabSz="913561">
                <a:defRPr/>
              </a:pPr>
              <a:r>
                <a:rPr lang="en-IN" sz="1000" dirty="0">
                  <a:latin typeface="Calibri" panose="020F0502020204030204" pitchFamily="34" charset="0"/>
                  <a:cs typeface="Calibri" panose="020F0502020204030204" pitchFamily="34" charset="0"/>
                </a:rPr>
                <a:t>Regional Workforce Proportion</a:t>
              </a:r>
            </a:p>
          </p:txBody>
        </p:sp>
        <p:sp>
          <p:nvSpPr>
            <p:cNvPr id="53" name="Oval 52">
              <a:extLst>
                <a:ext uri="{FF2B5EF4-FFF2-40B4-BE49-F238E27FC236}">
                  <a16:creationId xmlns:a16="http://schemas.microsoft.com/office/drawing/2014/main" id="{9ECD0804-3758-8982-CED6-6A8008E0BC9D}"/>
                </a:ext>
              </a:extLst>
            </p:cNvPr>
            <p:cNvSpPr/>
            <p:nvPr/>
          </p:nvSpPr>
          <p:spPr>
            <a:xfrm>
              <a:off x="455751" y="5117514"/>
              <a:ext cx="208580" cy="22847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p>
              <a:pPr marL="0" marR="0" lvl="0" indent="0" algn="ctr" defTabSz="913561" rtl="0" eaLnBrk="1" fontAlgn="auto" latinLnBrk="0" hangingPunct="1">
                <a:lnSpc>
                  <a:spcPct val="100000"/>
                </a:lnSpc>
                <a:spcBef>
                  <a:spcPts val="0"/>
                </a:spcBef>
                <a:spcAft>
                  <a:spcPts val="0"/>
                </a:spcAft>
                <a:buClrTx/>
                <a:buSzTx/>
                <a:buFontTx/>
                <a:buNone/>
                <a:tabLst/>
                <a:defRPr/>
              </a:pPr>
              <a:endParaRPr kumimoji="0" lang="en-IN" sz="1050" b="1" i="0" u="none" strike="noStrike" kern="0" cap="none" spc="0" normalizeH="0" baseline="0" noProof="0" dirty="0">
                <a:ln>
                  <a:noFill/>
                </a:ln>
                <a:solidFill>
                  <a:sysClr val="windowText" lastClr="000000"/>
                </a:solidFill>
                <a:effectLst/>
                <a:uLnTx/>
                <a:uFillTx/>
                <a:latin typeface="Calibiri"/>
              </a:endParaRPr>
            </a:p>
          </p:txBody>
        </p:sp>
        <p:sp>
          <p:nvSpPr>
            <p:cNvPr id="55" name="Rectangle 54">
              <a:extLst>
                <a:ext uri="{FF2B5EF4-FFF2-40B4-BE49-F238E27FC236}">
                  <a16:creationId xmlns:a16="http://schemas.microsoft.com/office/drawing/2014/main" id="{5B1E3170-983A-74F7-60E7-39D9ECF016AE}"/>
                </a:ext>
              </a:extLst>
            </p:cNvPr>
            <p:cNvSpPr/>
            <p:nvPr/>
          </p:nvSpPr>
          <p:spPr>
            <a:xfrm>
              <a:off x="803376" y="5108643"/>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No. of Locations</a:t>
              </a:r>
            </a:p>
          </p:txBody>
        </p:sp>
        <p:sp>
          <p:nvSpPr>
            <p:cNvPr id="60" name="Oval 59">
              <a:extLst>
                <a:ext uri="{FF2B5EF4-FFF2-40B4-BE49-F238E27FC236}">
                  <a16:creationId xmlns:a16="http://schemas.microsoft.com/office/drawing/2014/main" id="{69AF5F6B-5A0A-FFF0-9F93-C5D57BA7E646}"/>
                </a:ext>
              </a:extLst>
            </p:cNvPr>
            <p:cNvSpPr/>
            <p:nvPr/>
          </p:nvSpPr>
          <p:spPr>
            <a:xfrm>
              <a:off x="445534" y="5830957"/>
              <a:ext cx="229013" cy="229013"/>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grpSp>
      <p:sp>
        <p:nvSpPr>
          <p:cNvPr id="63" name="Rectangle: Rounded Corners 31">
            <a:extLst>
              <a:ext uri="{FF2B5EF4-FFF2-40B4-BE49-F238E27FC236}">
                <a16:creationId xmlns:a16="http://schemas.microsoft.com/office/drawing/2014/main" id="{A636BBB1-B1C0-600F-5F01-499ED7E64193}"/>
              </a:ext>
            </a:extLst>
          </p:cNvPr>
          <p:cNvSpPr/>
          <p:nvPr/>
        </p:nvSpPr>
        <p:spPr>
          <a:xfrm>
            <a:off x="9399533" y="1951890"/>
            <a:ext cx="2483939" cy="55616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Workforce</a:t>
            </a:r>
          </a:p>
        </p:txBody>
      </p:sp>
      <p:sp>
        <p:nvSpPr>
          <p:cNvPr id="65" name="Rectangle 64">
            <a:extLst>
              <a:ext uri="{FF2B5EF4-FFF2-40B4-BE49-F238E27FC236}">
                <a16:creationId xmlns:a16="http://schemas.microsoft.com/office/drawing/2014/main" id="{3A21A271-D72B-B552-4B81-53E2E7F2C57B}"/>
              </a:ext>
            </a:extLst>
          </p:cNvPr>
          <p:cNvSpPr/>
          <p:nvPr/>
        </p:nvSpPr>
        <p:spPr>
          <a:xfrm>
            <a:off x="9399533" y="1951890"/>
            <a:ext cx="2470931" cy="276999"/>
          </a:xfrm>
          <a:prstGeom prst="rect">
            <a:avLst/>
          </a:prstGeom>
        </p:spPr>
        <p:txBody>
          <a:bodyPr wrap="square">
            <a:spAutoFit/>
          </a:bodyPr>
          <a:lstStyle/>
          <a:p>
            <a:pPr algn="ctr">
              <a:defRPr/>
            </a:pPr>
            <a:r>
              <a:rPr lang="en-US" sz="1200" b="1" dirty="0" u="none" i="0">
                <a:solidFill>
                  <a:srgbClr val="F2F2F2"/>
                </a:solidFill>
                <a:latin typeface="Calibri" panose="020F0502020204030204" pitchFamily="34" charset="0"/>
                <a:cs typeface="Calibri" panose="020F0502020204030204" pitchFamily="34" charset="0"/>
              </a:rPr>
              <a:t>2,550</a:t>
            </a:r>
            <a:endParaRPr lang="en-IN" sz="1200" b="1" dirty="0">
              <a:solidFill>
                <a:srgbClr val="F2F2F2"/>
              </a:solidFill>
              <a:latin typeface="Calibri" panose="020F0502020204030204" pitchFamily="34" charset="0"/>
              <a:cs typeface="Calibri" panose="020F0502020204030204" pitchFamily="34" charset="0"/>
            </a:endParaRPr>
          </a:p>
        </p:txBody>
      </p:sp>
      <p:sp>
        <p:nvSpPr>
          <p:cNvPr id="66" name="custom_name=&quot;focused_workloads_heading&quot;">
            <a:extLst>
              <a:ext uri="{FF2B5EF4-FFF2-40B4-BE49-F238E27FC236}">
                <a16:creationId xmlns:a16="http://schemas.microsoft.com/office/drawing/2014/main" id="{AC233BDE-8912-4016-2DCC-85010715E8A4}"/>
              </a:ext>
            </a:extLst>
          </p:cNvPr>
          <p:cNvSpPr txBox="1"/>
          <p:nvPr/>
        </p:nvSpPr>
        <p:spPr>
          <a:xfrm>
            <a:off x="9399533" y="2612341"/>
            <a:ext cx="2483939" cy="461665"/>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effectLst/>
                <a:uLnTx/>
                <a:uFillTx/>
                <a:latin typeface="Calibiri"/>
              </a:rPr>
              <a:t>Focused Workloads </a:t>
            </a:r>
            <a:r>
              <a:rPr lang="en-US" sz="1200" b="1" dirty="0">
                <a:latin typeface="Calibiri"/>
              </a:rPr>
              <a:t>for </a:t>
            </a:r>
            <a:r>
              <a:rPr kumimoji="0" lang="en-US" sz="1200" b="1" u="none" strike="noStrike" kern="1200" cap="none" spc="0" normalizeH="0" baseline="0" noProof="0" dirty="0">
                <a:ln>
                  <a:noFill/>
                </a:ln>
                <a:effectLst/>
                <a:uLnTx/>
                <a:uFillTx/>
                <a:latin typeface="Calibiri"/>
              </a:rPr>
              <a:t>Top Locations</a:t>
            </a:r>
            <a:endParaRPr kumimoji="0" lang="en-IN" sz="1200" b="1" u="none" strike="noStrike" kern="1200" cap="none" spc="0" normalizeH="0" baseline="0" noProof="0" dirty="0">
              <a:ln>
                <a:noFill/>
              </a:ln>
              <a:effectLst/>
              <a:uLnTx/>
              <a:uFillTx/>
              <a:latin typeface="Calibiri"/>
            </a:endParaRPr>
          </a:p>
        </p:txBody>
      </p:sp>
      <p:sp>
        <p:nvSpPr>
          <p:cNvPr id="67" name="TextBox 66">
            <a:extLst>
              <a:ext uri="{FF2B5EF4-FFF2-40B4-BE49-F238E27FC236}">
                <a16:creationId xmlns:a16="http://schemas.microsoft.com/office/drawing/2014/main" id="{B71E5EC7-1EB2-FF03-6C9C-7E5475433B81}"/>
              </a:ext>
            </a:extLst>
          </p:cNvPr>
          <p:cNvSpPr txBox="1"/>
          <p:nvPr/>
        </p:nvSpPr>
        <p:spPr>
          <a:xfrm>
            <a:off x="1431971" y="3211664"/>
            <a:ext cx="752354"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~43.7%</a:t>
            </a:r>
          </a:p>
        </p:txBody>
      </p:sp>
      <p:sp>
        <p:nvSpPr>
          <p:cNvPr id="68" name="TextBox 67">
            <a:extLst>
              <a:ext uri="{FF2B5EF4-FFF2-40B4-BE49-F238E27FC236}">
                <a16:creationId xmlns:a16="http://schemas.microsoft.com/office/drawing/2014/main" id="{F40913DC-7E53-D5EE-ED1D-31A8160EBDED}"/>
              </a:ext>
            </a:extLst>
          </p:cNvPr>
          <p:cNvSpPr txBox="1"/>
          <p:nvPr/>
        </p:nvSpPr>
        <p:spPr>
          <a:xfrm>
            <a:off x="6485690" y="3601947"/>
            <a:ext cx="692449"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dirty="0" u="none" i="0">
                <a:solidFill>
                  <a:srgbClr val="FFFFFF"/>
                </a:solidFill>
                <a:latin typeface="Calibiri"/>
              </a:rPr>
              <a:t>~15.5%</a:t>
            </a:r>
            <a:endParaRPr kumimoji="0" lang="en-US" sz="1100" b="1" i="0" u="none" strike="noStrike" kern="1200" cap="none" spc="0" normalizeH="0" baseline="0" noProof="0" dirty="0">
              <a:ln>
                <a:noFill/>
              </a:ln>
              <a:solidFill>
                <a:srgbClr val="FFFFFF"/>
              </a:solidFill>
              <a:effectLst/>
              <a:uLnTx/>
              <a:uFillTx/>
              <a:latin typeface="Calibiri"/>
            </a:endParaRPr>
          </a:p>
        </p:txBody>
      </p:sp>
      <p:sp>
        <p:nvSpPr>
          <p:cNvPr id="3" name="TextBox 2">
            <a:extLst>
              <a:ext uri="{FF2B5EF4-FFF2-40B4-BE49-F238E27FC236}">
                <a16:creationId xmlns:a16="http://schemas.microsoft.com/office/drawing/2014/main" id="{19D50E08-0105-96B2-20C3-5E35E705DFC9}"/>
              </a:ext>
            </a:extLst>
          </p:cNvPr>
          <p:cNvSpPr txBox="1"/>
          <p:nvPr/>
        </p:nvSpPr>
        <p:spPr>
          <a:xfrm>
            <a:off x="9399534" y="3184402"/>
            <a:ext cx="2483938" cy="3384000"/>
          </a:xfrm>
          <a:prstGeom prst="rect">
            <a:avLst/>
          </a:prstGeom>
          <a:noFill/>
          <a:ln>
            <a:noFill/>
          </a:ln>
        </p:spPr>
        <p:txBody>
          <a:bodyPr wrap="square" rtlCol="0">
            <a:noAutofit/>
          </a:bodyPr>
          <a:lstStyle/>
          <a:p>
            <a:pPr>
              <a:defRPr/>
            </a:pPr>
            <a:r>
              <a:rPr sz="1000" b="1" u="none" i="0">
                <a:solidFill>
                  <a:srgbClr val="004DB6"/>
                </a:solidFill>
                <a:latin typeface="calibri"/>
              </a:rPr>
              <a:t>Rio de Janeiro Area, Brazil</a:t>
            </a:r>
            <a:r>
              <a:rPr sz="1000" b="0" u="none" i="0">
                <a:solidFill>
                  <a:srgbClr val="000000"/>
                </a:solidFill>
                <a:latin typeface="calibri"/>
              </a:rPr>
              <a:t>
•  Infrastructure Management System
•  Business Intelligence &amp; Analytics
•  It Consulting
•  It Risk Management
•  Data Centre Management</a:t>
            </a:r>
            <a:r>
              <a:rPr sz="1000" b="1" u="none" i="0">
                <a:solidFill>
                  <a:srgbClr val="004DB6"/>
                </a:solidFill>
                <a:latin typeface="calibri"/>
              </a:rPr>
              <a:t>
Houston, Texas Area, United States</a:t>
            </a:r>
            <a:r>
              <a:rPr sz="1000" b="0" u="none" i="0">
                <a:solidFill>
                  <a:srgbClr val="000000"/>
                </a:solidFill>
                <a:latin typeface="calibri"/>
              </a:rPr>
              <a:t>
•  Business Intelligence &amp; Analytics
•  Infrastructure Management System
•  It Risk Management
•  It Consulting
•  Data Centre Management</a:t>
            </a:r>
          </a:p>
        </p:txBody>
      </p:sp>
      <p:sp>
        <p:nvSpPr>
          <p:cNvPr id="17" name="Rectangle: Rounded Corners 20">
            <a:extLst>
              <a:ext uri="{FF2B5EF4-FFF2-40B4-BE49-F238E27FC236}">
                <a16:creationId xmlns:a16="http://schemas.microsoft.com/office/drawing/2014/main" id="{89AF608F-4088-4269-C72A-D837F0E2A336}"/>
              </a:ext>
            </a:extLst>
          </p:cNvPr>
          <p:cNvSpPr/>
          <p:nvPr/>
        </p:nvSpPr>
        <p:spPr>
          <a:xfrm>
            <a:off x="9386526" y="1327648"/>
            <a:ext cx="2483938" cy="56901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a:solidFill>
                  <a:srgbClr val="FFFFFF"/>
                </a:solidFill>
                <a:latin typeface="Calibiri"/>
              </a:rPr>
              <a:t> </a:t>
            </a:r>
            <a:endParaRPr kumimoji="0" lang="en-IN" sz="1100" b="1"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Number of Locations</a:t>
            </a:r>
          </a:p>
        </p:txBody>
      </p:sp>
      <p:sp>
        <p:nvSpPr>
          <p:cNvPr id="64" name="Rectangle 63">
            <a:extLst>
              <a:ext uri="{FF2B5EF4-FFF2-40B4-BE49-F238E27FC236}">
                <a16:creationId xmlns:a16="http://schemas.microsoft.com/office/drawing/2014/main" id="{FDD991B3-57F0-078F-DD26-7375F9020E62}"/>
              </a:ext>
            </a:extLst>
          </p:cNvPr>
          <p:cNvSpPr/>
          <p:nvPr/>
        </p:nvSpPr>
        <p:spPr>
          <a:xfrm>
            <a:off x="9399533" y="1343020"/>
            <a:ext cx="2452999" cy="276999"/>
          </a:xfrm>
          <a:prstGeom prst="rect">
            <a:avLst/>
          </a:prstGeom>
        </p:spPr>
        <p:txBody>
          <a:bodyPr wrap="square">
            <a:spAutoFit/>
          </a:bodyPr>
          <a:lstStyle/>
          <a:p>
            <a:pPr algn="ctr">
              <a:defRPr/>
            </a:pPr>
            <a:r>
              <a:rPr lang="en-US" sz="1200" b="1" dirty="0" u="none" i="0">
                <a:solidFill>
                  <a:srgbClr val="F2F2F2"/>
                </a:solidFill>
                <a:latin typeface="Calibri" panose="020F0502020204030204" pitchFamily="34" charset="0"/>
                <a:cs typeface="Calibri" panose="020F0502020204030204" pitchFamily="34" charset="0"/>
              </a:rPr>
              <a:t>27</a:t>
            </a:r>
            <a:endParaRPr lang="en-IN" sz="1200" b="1" dirty="0">
              <a:solidFill>
                <a:srgbClr val="F2F2F2"/>
              </a:solidFill>
              <a:latin typeface="Calibri" panose="020F0502020204030204" pitchFamily="34" charset="0"/>
              <a:cs typeface="Calibri" panose="020F0502020204030204" pitchFamily="34" charset="0"/>
            </a:endParaRPr>
          </a:p>
        </p:txBody>
      </p:sp>
    </p:spTree>
  </p:cSld>
  <p:clrMapOvr>
    <a:masterClrMapping/>
  </p:clrMapOvr>
</p:sld>
</file>

<file path=ppt/slides/slide9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a:extLst>
              <a:ext uri="{FF2B5EF4-FFF2-40B4-BE49-F238E27FC236}">
                <a16:creationId xmlns:a16="http://schemas.microsoft.com/office/drawing/2014/main" id="{470B3A9B-C979-8A66-0D83-6B610E42164F}"/>
              </a:ext>
            </a:extLst>
          </p:cNvPr>
          <p:cNvPicPr>
            <a:picLocks noChangeAspect="1"/>
          </p:cNvPicPr>
          <p:nvPr/>
        </p:nvPicPr>
        <p:blipFill rotWithShape="1">
          <a:blip r:embed="rId3"/>
          <a:srcRect l="3576" t="9604" r="11647" b="5153"/>
          <a:stretch/>
        </p:blipFill>
        <p:spPr>
          <a:xfrm>
            <a:off x="0" y="1313198"/>
            <a:ext cx="10131892" cy="5094833"/>
          </a:xfrm>
          <a:prstGeom prst="rect">
            <a:avLst/>
          </a:prstGeom>
        </p:spPr>
      </p:pic>
      <p:sp>
        <p:nvSpPr>
          <p:cNvPr id="4" name="Oval 3">
            <a:extLst>
              <a:ext uri="{FF2B5EF4-FFF2-40B4-BE49-F238E27FC236}">
                <a16:creationId xmlns:a16="http://schemas.microsoft.com/office/drawing/2014/main" id="{076A0231-3431-477E-A951-747F7106EE90}"/>
              </a:ext>
            </a:extLst>
          </p:cNvPr>
          <p:cNvSpPr/>
          <p:nvPr/>
        </p:nvSpPr>
        <p:spPr>
          <a:xfrm>
            <a:off x="5305832" y="2828724"/>
            <a:ext cx="549727" cy="530195"/>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5" name="TextBox 4">
            <a:extLst>
              <a:ext uri="{FF2B5EF4-FFF2-40B4-BE49-F238E27FC236}">
                <a16:creationId xmlns:a16="http://schemas.microsoft.com/office/drawing/2014/main" id="{F335D3FA-98AA-938A-76A9-89024B134134}"/>
              </a:ext>
            </a:extLst>
          </p:cNvPr>
          <p:cNvSpPr txBox="1"/>
          <p:nvPr/>
        </p:nvSpPr>
        <p:spPr>
          <a:xfrm>
            <a:off x="1262492" y="2828724"/>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Americas</a:t>
            </a:r>
          </a:p>
        </p:txBody>
      </p:sp>
      <p:cxnSp>
        <p:nvCxnSpPr>
          <p:cNvPr id="6" name="Connector: Elbow 385">
            <a:extLst>
              <a:ext uri="{FF2B5EF4-FFF2-40B4-BE49-F238E27FC236}">
                <a16:creationId xmlns:a16="http://schemas.microsoft.com/office/drawing/2014/main" id="{B019311E-1E08-0995-B341-4BC866893F8D}"/>
              </a:ext>
            </a:extLst>
          </p:cNvPr>
          <p:cNvCxnSpPr>
            <a:cxnSpLocks/>
            <a:stCxn id="9" idx="6"/>
            <a:endCxn id="46" idx="2"/>
          </p:cNvCxnSpPr>
          <p:nvPr/>
        </p:nvCxnSpPr>
        <p:spPr>
          <a:xfrm>
            <a:off x="2078148" y="3420900"/>
            <a:ext cx="922314" cy="498825"/>
          </a:xfrm>
          <a:prstGeom prst="bentConnector3">
            <a:avLst>
              <a:gd name="adj1" fmla="val 50000"/>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7BBACB1-F888-AAF7-7B39-87CD3ABC27AB}"/>
              </a:ext>
            </a:extLst>
          </p:cNvPr>
          <p:cNvSpPr txBox="1"/>
          <p:nvPr/>
        </p:nvSpPr>
        <p:spPr>
          <a:xfrm>
            <a:off x="4988912" y="3333945"/>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EMEA</a:t>
            </a:r>
          </a:p>
        </p:txBody>
      </p:sp>
      <p:cxnSp>
        <p:nvCxnSpPr>
          <p:cNvPr id="8" name="Connector: Elbow 385">
            <a:extLst>
              <a:ext uri="{FF2B5EF4-FFF2-40B4-BE49-F238E27FC236}">
                <a16:creationId xmlns:a16="http://schemas.microsoft.com/office/drawing/2014/main" id="{1F8B89C4-27DF-DD6E-B61B-D915EE1F720E}"/>
              </a:ext>
            </a:extLst>
          </p:cNvPr>
          <p:cNvCxnSpPr>
            <a:cxnSpLocks/>
            <a:stCxn id="4" idx="0"/>
            <a:endCxn id="25" idx="3"/>
          </p:cNvCxnSpPr>
          <p:nvPr/>
        </p:nvCxnSpPr>
        <p:spPr>
          <a:xfrm rot="16200000" flipV="1">
            <a:off x="4424424" y="1672451"/>
            <a:ext cx="1345592" cy="966953"/>
          </a:xfrm>
          <a:prstGeom prst="bentConnector2">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49248609-32AD-9C75-76FD-B2288258D0EE}"/>
              </a:ext>
            </a:extLst>
          </p:cNvPr>
          <p:cNvSpPr/>
          <p:nvPr/>
        </p:nvSpPr>
        <p:spPr>
          <a:xfrm>
            <a:off x="1538148" y="3150900"/>
            <a:ext cx="540000" cy="540000"/>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11" name="Oval 10">
            <a:extLst>
              <a:ext uri="{FF2B5EF4-FFF2-40B4-BE49-F238E27FC236}">
                <a16:creationId xmlns:a16="http://schemas.microsoft.com/office/drawing/2014/main" id="{9F63808E-BDD2-3D29-1866-A6E8EC929AB4}"/>
              </a:ext>
            </a:extLst>
          </p:cNvPr>
          <p:cNvSpPr/>
          <p:nvPr/>
        </p:nvSpPr>
        <p:spPr>
          <a:xfrm>
            <a:off x="6573563" y="3565373"/>
            <a:ext cx="520248" cy="486621"/>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14" name="Rectangle 13">
            <a:extLst>
              <a:ext uri="{FF2B5EF4-FFF2-40B4-BE49-F238E27FC236}">
                <a16:creationId xmlns:a16="http://schemas.microsoft.com/office/drawing/2014/main" id="{FDF89079-13C8-555A-4A1A-B36B1DB5997D}"/>
              </a:ext>
            </a:extLst>
          </p:cNvPr>
          <p:cNvSpPr/>
          <p:nvPr/>
        </p:nvSpPr>
        <p:spPr>
          <a:xfrm>
            <a:off x="3249188" y="3770633"/>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u="none" i="0">
                <a:solidFill>
                  <a:srgbClr val="FFFFFF"/>
                </a:solidFill>
                <a:latin typeface="Calibiri"/>
              </a:rPr>
              <a:t>69</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16" name="TextBox 15">
            <a:extLst>
              <a:ext uri="{FF2B5EF4-FFF2-40B4-BE49-F238E27FC236}">
                <a16:creationId xmlns:a16="http://schemas.microsoft.com/office/drawing/2014/main" id="{06433A11-E457-D939-D470-09B86EB6673D}"/>
              </a:ext>
            </a:extLst>
          </p:cNvPr>
          <p:cNvSpPr txBox="1"/>
          <p:nvPr/>
        </p:nvSpPr>
        <p:spPr>
          <a:xfrm>
            <a:off x="2893102" y="1670748"/>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a:t>
            </a:r>
            <a:r>
              <a:rPr kumimoji="0" lang="en-US" sz="1200" b="1" i="1" u="none" strike="noStrike" kern="1200" cap="none" spc="0" normalizeH="0" noProof="0" dirty="0">
                <a:ln>
                  <a:noFill/>
                </a:ln>
                <a:solidFill>
                  <a:srgbClr val="D02A00">
                    <a:lumMod val="75000"/>
                  </a:srgbClr>
                </a:solidFill>
                <a:effectLst/>
                <a:uLnTx/>
                <a:uFillTx/>
                <a:latin typeface="Calibiri"/>
              </a:rPr>
              <a:t> </a:t>
            </a:r>
            <a:r>
              <a:rPr kumimoji="0" lang="en-US" sz="1200" b="1" i="1" u="none" strike="noStrike" kern="1200" cap="none" spc="0" normalizeH="0" baseline="0" noProof="0" dirty="0">
                <a:ln>
                  <a:noFill/>
                </a:ln>
                <a:solidFill>
                  <a:srgbClr val="D02A00">
                    <a:lumMod val="75000"/>
                  </a:srgbClr>
                </a:solidFill>
                <a:effectLst/>
                <a:uLnTx/>
                <a:uFillTx/>
                <a:latin typeface="Calibiri"/>
              </a:rPr>
              <a:t>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19" name="TextBox 18">
            <a:extLst>
              <a:ext uri="{FF2B5EF4-FFF2-40B4-BE49-F238E27FC236}">
                <a16:creationId xmlns:a16="http://schemas.microsoft.com/office/drawing/2014/main" id="{331C2717-9C47-5D9A-F5B5-32E49F56D995}"/>
              </a:ext>
            </a:extLst>
          </p:cNvPr>
          <p:cNvSpPr txBox="1"/>
          <p:nvPr/>
        </p:nvSpPr>
        <p:spPr>
          <a:xfrm>
            <a:off x="7574615" y="4190311"/>
            <a:ext cx="133531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 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cxnSp>
        <p:nvCxnSpPr>
          <p:cNvPr id="22" name="Connector: Elbow 385">
            <a:extLst>
              <a:ext uri="{FF2B5EF4-FFF2-40B4-BE49-F238E27FC236}">
                <a16:creationId xmlns:a16="http://schemas.microsoft.com/office/drawing/2014/main" id="{84631ACB-5F52-2F28-9114-C6F71A06D3FE}"/>
              </a:ext>
            </a:extLst>
          </p:cNvPr>
          <p:cNvCxnSpPr>
            <a:cxnSpLocks/>
            <a:stCxn id="11" idx="4"/>
          </p:cNvCxnSpPr>
          <p:nvPr/>
        </p:nvCxnSpPr>
        <p:spPr>
          <a:xfrm rot="5400000" flipH="1" flipV="1">
            <a:off x="7138746" y="3710923"/>
            <a:ext cx="36012" cy="646130"/>
          </a:xfrm>
          <a:prstGeom prst="bentConnector4">
            <a:avLst>
              <a:gd name="adj1" fmla="val -634788"/>
              <a:gd name="adj2" fmla="val 70129"/>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98EF827F-5DA0-917E-3DA2-E0660B6546F5}"/>
              </a:ext>
            </a:extLst>
          </p:cNvPr>
          <p:cNvSpPr/>
          <p:nvPr/>
        </p:nvSpPr>
        <p:spPr>
          <a:xfrm>
            <a:off x="7685141" y="3879095"/>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FFFFFF"/>
                </a:solidFill>
                <a:effectLst/>
                <a:uLnTx/>
                <a:uFillTx/>
                <a:latin typeface="Calibiri"/>
              </a:rPr>
              <a:t>65</a:t>
            </a:r>
          </a:p>
        </p:txBody>
      </p:sp>
      <p:sp>
        <p:nvSpPr>
          <p:cNvPr id="25" name="Rectangle 24">
            <a:extLst>
              <a:ext uri="{FF2B5EF4-FFF2-40B4-BE49-F238E27FC236}">
                <a16:creationId xmlns:a16="http://schemas.microsoft.com/office/drawing/2014/main" id="{156D7044-EF8E-6BD3-1DD6-2C6FF12DB616}"/>
              </a:ext>
            </a:extLst>
          </p:cNvPr>
          <p:cNvSpPr/>
          <p:nvPr/>
        </p:nvSpPr>
        <p:spPr>
          <a:xfrm>
            <a:off x="3294158" y="1346244"/>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u="none" i="0">
                <a:solidFill>
                  <a:srgbClr val="FFFFFF"/>
                </a:solidFill>
                <a:latin typeface="Calibiri"/>
              </a:rPr>
              <a:t>126</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27" name="TextBox 26">
            <a:extLst>
              <a:ext uri="{FF2B5EF4-FFF2-40B4-BE49-F238E27FC236}">
                <a16:creationId xmlns:a16="http://schemas.microsoft.com/office/drawing/2014/main" id="{BCD50A28-DA81-19D0-F16C-572BD8661739}"/>
              </a:ext>
            </a:extLst>
          </p:cNvPr>
          <p:cNvSpPr txBox="1"/>
          <p:nvPr/>
        </p:nvSpPr>
        <p:spPr>
          <a:xfrm>
            <a:off x="2879849" y="4126832"/>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 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30" name="TextBox 29">
            <a:extLst>
              <a:ext uri="{FF2B5EF4-FFF2-40B4-BE49-F238E27FC236}">
                <a16:creationId xmlns:a16="http://schemas.microsoft.com/office/drawing/2014/main" id="{845CE324-01E0-F7D8-E2A3-31B8FB3AAB73}"/>
              </a:ext>
            </a:extLst>
          </p:cNvPr>
          <p:cNvSpPr txBox="1"/>
          <p:nvPr/>
        </p:nvSpPr>
        <p:spPr>
          <a:xfrm>
            <a:off x="6468856" y="3226397"/>
            <a:ext cx="69245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APAC</a:t>
            </a:r>
          </a:p>
        </p:txBody>
      </p:sp>
      <p:sp>
        <p:nvSpPr>
          <p:cNvPr id="33" name="TextBox 32">
            <a:extLst>
              <a:ext uri="{FF2B5EF4-FFF2-40B4-BE49-F238E27FC236}">
                <a16:creationId xmlns:a16="http://schemas.microsoft.com/office/drawing/2014/main" id="{379C2B19-9276-4D7A-8953-BDA9B220812E}"/>
              </a:ext>
            </a:extLst>
          </p:cNvPr>
          <p:cNvSpPr txBox="1"/>
          <p:nvPr/>
        </p:nvSpPr>
        <p:spPr>
          <a:xfrm>
            <a:off x="5182371" y="2970990"/>
            <a:ext cx="796648"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~48.5%</a:t>
            </a:r>
          </a:p>
        </p:txBody>
      </p:sp>
      <p:sp>
        <p:nvSpPr>
          <p:cNvPr id="47" name="Rectangle 46">
            <a:extLst>
              <a:ext uri="{FF2B5EF4-FFF2-40B4-BE49-F238E27FC236}">
                <a16:creationId xmlns:a16="http://schemas.microsoft.com/office/drawing/2014/main" id="{17A2AF8F-D9BA-8FAC-B857-C1B1FADFC418}"/>
              </a:ext>
            </a:extLst>
          </p:cNvPr>
          <p:cNvSpPr/>
          <p:nvPr/>
        </p:nvSpPr>
        <p:spPr>
          <a:xfrm>
            <a:off x="315164" y="922947"/>
            <a:ext cx="11561673" cy="289289"/>
          </a:xfrm>
          <a:prstGeom prst="rect">
            <a:avLst/>
          </a:prstGeom>
          <a:solidFill>
            <a:srgbClr val="2B9D9A"/>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lvl="0" algn="ctr">
              <a:defRPr/>
            </a:pPr>
            <a:r>
              <a:rPr kumimoji="0" lang="en-IN" sz="1200" b="1" i="0" u="none" strike="noStrike" kern="1200" cap="none" spc="0" normalizeH="0" baseline="0" noProof="0" dirty="0">
                <a:ln>
                  <a:noFill/>
                </a:ln>
                <a:solidFill>
                  <a:srgbClr val="FFFFFF"/>
                </a:solidFill>
                <a:effectLst/>
                <a:uLnTx/>
                <a:uFillTx/>
                <a:latin typeface="Calibiri"/>
              </a:rPr>
              <a:t>Global Procurement Footprint for TechnipFMC PLC</a:t>
            </a:r>
          </a:p>
        </p:txBody>
      </p:sp>
      <p:sp>
        <p:nvSpPr>
          <p:cNvPr id="46" name="Oval 45">
            <a:extLst>
              <a:ext uri="{FF2B5EF4-FFF2-40B4-BE49-F238E27FC236}">
                <a16:creationId xmlns:a16="http://schemas.microsoft.com/office/drawing/2014/main" id="{BA80D95D-97F1-EF32-500F-3A1914DCBCC1}"/>
              </a:ext>
            </a:extLst>
          </p:cNvPr>
          <p:cNvSpPr/>
          <p:nvPr/>
        </p:nvSpPr>
        <p:spPr>
          <a:xfrm>
            <a:off x="3000462" y="3751425"/>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20</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0" name="Oval 49">
            <a:extLst>
              <a:ext uri="{FF2B5EF4-FFF2-40B4-BE49-F238E27FC236}">
                <a16:creationId xmlns:a16="http://schemas.microsoft.com/office/drawing/2014/main" id="{325D7CAB-F11F-E49F-6E0F-B5E1FD950143}"/>
              </a:ext>
            </a:extLst>
          </p:cNvPr>
          <p:cNvSpPr/>
          <p:nvPr/>
        </p:nvSpPr>
        <p:spPr>
          <a:xfrm>
            <a:off x="3083245" y="1341611"/>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39</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89769070-DBED-D0E4-1B26-BB44B7FD45A7}"/>
              </a:ext>
            </a:extLst>
          </p:cNvPr>
          <p:cNvSpPr/>
          <p:nvPr/>
        </p:nvSpPr>
        <p:spPr>
          <a:xfrm>
            <a:off x="7489410" y="3853712"/>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14</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7" name="TextBox 56">
            <a:extLst>
              <a:ext uri="{FF2B5EF4-FFF2-40B4-BE49-F238E27FC236}">
                <a16:creationId xmlns:a16="http://schemas.microsoft.com/office/drawing/2014/main" id="{3374E447-17B0-312E-14B3-9F999AD89A28}"/>
              </a:ext>
            </a:extLst>
          </p:cNvPr>
          <p:cNvSpPr txBox="1"/>
          <p:nvPr/>
        </p:nvSpPr>
        <p:spPr>
          <a:xfrm>
            <a:off x="2534276" y="2042497"/>
            <a:ext cx="2611309" cy="1622100"/>
          </a:xfrm>
          <a:prstGeom prst="rect">
            <a:avLst/>
          </a:prstGeom>
          <a:noFill/>
        </p:spPr>
        <p:txBody>
          <a:bodyPr wrap="square" rtlCol="0">
            <a:noAutofit/>
          </a:bodyPr>
          <a:lstStyle/>
          <a:p>
            <a:pPr marL="171450" indent="-171450">
              <a:buFont typeface="Arial" panose="020B0604020202020204" pitchFamily="34" charset="0"/>
              <a:buChar char="•"/>
              <a:defRPr/>
            </a:pPr>
            <a:r>
              <a:rPr lang="en-US" sz="1100" dirty="0" b="0" u="none" i="0">
                <a:solidFill>
                  <a:srgbClr val="000000"/>
                </a:solidFill>
                <a:latin typeface="calibri" panose="020F0502020204030204" pitchFamily="34" charset="0"/>
                <a:cs typeface="Calibri" panose="020F0502020204030204" pitchFamily="34" charset="0"/>
              </a:rPr>
              <a:t>Paris Area, France
Aberdeen, United Kingdom
Krakow, Poland
Rome Area, Italy
Edinburgh, United Kingdom</a:t>
            </a:r>
            <a:endParaRPr lang="en-IN" sz="1100" dirty="0">
              <a:solidFill>
                <a:srgbClr val="000000"/>
              </a:solidFill>
              <a:latin typeface="Calibri" panose="020F0502020204030204" pitchFamily="34" charset="0"/>
              <a:cs typeface="Calibri" panose="020F0502020204030204" pitchFamily="34" charset="0"/>
            </a:endParaRPr>
          </a:p>
        </p:txBody>
      </p:sp>
      <p:sp>
        <p:nvSpPr>
          <p:cNvPr id="58" name="TextBox 57">
            <a:extLst>
              <a:ext uri="{FF2B5EF4-FFF2-40B4-BE49-F238E27FC236}">
                <a16:creationId xmlns:a16="http://schemas.microsoft.com/office/drawing/2014/main" id="{39833C4D-7848-27A0-C1E7-253FBE0595B9}"/>
              </a:ext>
            </a:extLst>
          </p:cNvPr>
          <p:cNvSpPr txBox="1"/>
          <p:nvPr/>
        </p:nvSpPr>
        <p:spPr>
          <a:xfrm>
            <a:off x="2549757" y="4426467"/>
            <a:ext cx="2573573" cy="1404490"/>
          </a:xfrm>
          <a:prstGeom prst="rect">
            <a:avLst/>
          </a:prstGeom>
          <a:noFill/>
        </p:spPr>
        <p:txBody>
          <a:bodyPr wrap="square" rtlCol="0">
            <a:noAutofit/>
          </a:bodyPr>
          <a:lstStyle/>
          <a:p>
            <a:pPr marL="171450" indent="-171450">
              <a:buFont typeface="Arial" panose="020B0604020202020204" pitchFamily="34" charset="0"/>
              <a:buChar char="•"/>
              <a:defRPr/>
            </a:pPr>
            <a:r>
              <a:rPr lang="en-US" sz="1100" dirty="0" b="0" u="none" i="0">
                <a:solidFill>
                  <a:srgbClr val="000000"/>
                </a:solidFill>
                <a:latin typeface="calibri" panose="020F0502020204030204" pitchFamily="34" charset="0"/>
                <a:cs typeface="Calibri" panose="020F0502020204030204" pitchFamily="34" charset="0"/>
              </a:rPr>
              <a:t>Rio de Janeiro Area, Brazil
Houston, Texas Area, United States
Dallas-Fort Worth Area, United States
Veracruz Area, Mexico
Sacramento, California Area, United States</a:t>
            </a:r>
            <a:endParaRPr lang="en-IN" sz="1100" dirty="0">
              <a:solidFill>
                <a:srgbClr val="000000"/>
              </a:solidFill>
              <a:latin typeface="Calibri" panose="020F0502020204030204" pitchFamily="34" charset="0"/>
              <a:cs typeface="Calibri" panose="020F0502020204030204" pitchFamily="34" charset="0"/>
            </a:endParaRPr>
          </a:p>
        </p:txBody>
      </p:sp>
      <p:sp>
        <p:nvSpPr>
          <p:cNvPr id="59" name="TextBox 58">
            <a:extLst>
              <a:ext uri="{FF2B5EF4-FFF2-40B4-BE49-F238E27FC236}">
                <a16:creationId xmlns:a16="http://schemas.microsoft.com/office/drawing/2014/main" id="{2091B2C0-F32B-86A5-3381-11B44143D165}"/>
              </a:ext>
            </a:extLst>
          </p:cNvPr>
          <p:cNvSpPr txBox="1"/>
          <p:nvPr/>
        </p:nvSpPr>
        <p:spPr>
          <a:xfrm>
            <a:off x="7137934" y="4526910"/>
            <a:ext cx="2202924" cy="1240306"/>
          </a:xfrm>
          <a:prstGeom prst="rect">
            <a:avLst/>
          </a:prstGeom>
          <a:noFill/>
        </p:spPr>
        <p:txBody>
          <a:bodyPr wrap="square" rtlCol="0">
            <a:noAutofit/>
          </a:bodyPr>
          <a:lstStyle/>
          <a:p>
            <a:pPr marL="171450" indent="-171450">
              <a:buFont typeface="Arial" panose="020B0604020202020204" pitchFamily="34" charset="0"/>
              <a:buChar char="•"/>
              <a:defRPr/>
            </a:pPr>
            <a:r>
              <a:rPr lang="en-US" sz="1100" dirty="0" b="0" u="none" i="0">
                <a:solidFill>
                  <a:srgbClr val="000000"/>
                </a:solidFill>
                <a:latin typeface="calibri" panose="020F0502020204030204" pitchFamily="34" charset="0"/>
                <a:cs typeface="Calibri" panose="020F0502020204030204" pitchFamily="34" charset="0"/>
              </a:rPr>
              <a:t>Federal Territory of Kuala Lumpur, Malaysia
Singapore
Hyderabad Area, India
Shanghai, China
Johore, Malaysia</a:t>
            </a:r>
            <a:endParaRPr lang="en-IN" sz="1100" dirty="0">
              <a:solidFill>
                <a:srgbClr val="000000"/>
              </a:solidFill>
              <a:latin typeface="Calibri" panose="020F0502020204030204" pitchFamily="34" charset="0"/>
              <a:cs typeface="Calibri" panose="020F0502020204030204" pitchFamily="34" charset="0"/>
            </a:endParaRPr>
          </a:p>
        </p:txBody>
      </p:sp>
      <p:sp>
        <p:nvSpPr>
          <p:cNvPr id="15" name="Title 1">
            <a:extLst>
              <a:ext uri="{FF2B5EF4-FFF2-40B4-BE49-F238E27FC236}">
                <a16:creationId xmlns:a16="http://schemas.microsoft.com/office/drawing/2014/main" id="{248F6438-249E-7A2A-010D-5E18DF1FC398}"/>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a:defRPr/>
            </a:pPr>
            <a:r>
              <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rPr>
              <a:t>Global Footprint:</a:t>
            </a:r>
          </a:p>
        </p:txBody>
      </p:sp>
      <p:sp>
        <p:nvSpPr>
          <p:cNvPr id="13" name="TextBox 12">
            <a:extLst>
              <a:ext uri="{FF2B5EF4-FFF2-40B4-BE49-F238E27FC236}">
                <a16:creationId xmlns:a16="http://schemas.microsoft.com/office/drawing/2014/main" id="{1B13EF86-08DC-3683-FFC3-0F26EA73486B}"/>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Percentages may not sum to 100%, because of rounding. The above-mentioned focused workloads are not exhaustive. </a:t>
            </a:r>
          </a:p>
        </p:txBody>
      </p:sp>
      <p:sp>
        <p:nvSpPr>
          <p:cNvPr id="35" name="Title 1">
            <a:extLst>
              <a:ext uri="{FF2B5EF4-FFF2-40B4-BE49-F238E27FC236}">
                <a16:creationId xmlns:a16="http://schemas.microsoft.com/office/drawing/2014/main" id="{094EE0B6-3C13-825B-B30D-39C088050D2B}"/>
              </a:ext>
            </a:extLst>
          </p:cNvPr>
          <p:cNvSpPr>
            <a:spLocks noGrp="1"/>
          </p:cNvSpPr>
          <p:nvPr/>
        </p:nvSpPr>
        <p:spPr>
          <a:xfrm>
            <a:off x="1538148" y="23404"/>
            <a:ext cx="8826765"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7F7F7F"/>
                </a:solidFill>
                <a:effectLst/>
                <a:uLnTx/>
                <a:uFillTx/>
                <a:latin typeface="calibri" panose="020F0502020204030204" pitchFamily="34" charset="0"/>
                <a:ea typeface="+mj-ea"/>
                <a:cs typeface="Calibri" panose="020F0502020204030204" pitchFamily="34" charset="0"/>
              </a:rPr>
              <a:t>Procurement</a:t>
            </a:r>
          </a:p>
        </p:txBody>
      </p:sp>
      <p:grpSp>
        <p:nvGrpSpPr>
          <p:cNvPr id="44" name="Group 43">
            <a:extLst>
              <a:ext uri="{FF2B5EF4-FFF2-40B4-BE49-F238E27FC236}">
                <a16:creationId xmlns:a16="http://schemas.microsoft.com/office/drawing/2014/main" id="{A737339A-FD63-2728-0F2F-5F3046436F07}"/>
              </a:ext>
            </a:extLst>
          </p:cNvPr>
          <p:cNvGrpSpPr/>
          <p:nvPr/>
        </p:nvGrpSpPr>
        <p:grpSpPr>
          <a:xfrm>
            <a:off x="212035" y="5173070"/>
            <a:ext cx="2073965" cy="1253604"/>
            <a:chOff x="212035" y="5009171"/>
            <a:chExt cx="2073965" cy="1253604"/>
          </a:xfrm>
        </p:grpSpPr>
        <p:sp>
          <p:nvSpPr>
            <p:cNvPr id="45" name="Rectangle 44">
              <a:extLst>
                <a:ext uri="{FF2B5EF4-FFF2-40B4-BE49-F238E27FC236}">
                  <a16:creationId xmlns:a16="http://schemas.microsoft.com/office/drawing/2014/main" id="{37F1161F-E5DC-BB14-1757-8F76962A1683}"/>
                </a:ext>
              </a:extLst>
            </p:cNvPr>
            <p:cNvSpPr/>
            <p:nvPr/>
          </p:nvSpPr>
          <p:spPr>
            <a:xfrm>
              <a:off x="212035" y="5009171"/>
              <a:ext cx="2073965" cy="125360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Calibiri"/>
              </a:endParaRPr>
            </a:p>
          </p:txBody>
        </p:sp>
        <p:sp>
          <p:nvSpPr>
            <p:cNvPr id="48" name="Rectangle 47">
              <a:extLst>
                <a:ext uri="{FF2B5EF4-FFF2-40B4-BE49-F238E27FC236}">
                  <a16:creationId xmlns:a16="http://schemas.microsoft.com/office/drawing/2014/main" id="{11DE2C43-590B-46BC-59F5-DCDEB1C20160}"/>
                </a:ext>
              </a:extLst>
            </p:cNvPr>
            <p:cNvSpPr/>
            <p:nvPr/>
          </p:nvSpPr>
          <p:spPr>
            <a:xfrm>
              <a:off x="803376" y="5460924"/>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Total Workforce </a:t>
              </a:r>
            </a:p>
          </p:txBody>
        </p:sp>
        <p:sp>
          <p:nvSpPr>
            <p:cNvPr id="49" name="Rectangle 48">
              <a:extLst>
                <a:ext uri="{FF2B5EF4-FFF2-40B4-BE49-F238E27FC236}">
                  <a16:creationId xmlns:a16="http://schemas.microsoft.com/office/drawing/2014/main" id="{81F7373D-EFD3-BEA2-6A31-407A4632D83A}"/>
                </a:ext>
              </a:extLst>
            </p:cNvPr>
            <p:cNvSpPr/>
            <p:nvPr/>
          </p:nvSpPr>
          <p:spPr>
            <a:xfrm>
              <a:off x="394594" y="5495884"/>
              <a:ext cx="330894" cy="16999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700" b="1" i="0" u="none" strike="noStrike" kern="1200" cap="none" spc="0" normalizeH="0" baseline="0" noProof="0" dirty="0">
                <a:ln>
                  <a:noFill/>
                </a:ln>
                <a:solidFill>
                  <a:srgbClr val="FFFFFF"/>
                </a:solidFill>
                <a:effectLst/>
                <a:uLnTx/>
                <a:uFillTx/>
                <a:latin typeface="Calibiri"/>
              </a:endParaRPr>
            </a:p>
          </p:txBody>
        </p:sp>
        <p:sp>
          <p:nvSpPr>
            <p:cNvPr id="52" name="Rectangle 51">
              <a:extLst>
                <a:ext uri="{FF2B5EF4-FFF2-40B4-BE49-F238E27FC236}">
                  <a16:creationId xmlns:a16="http://schemas.microsoft.com/office/drawing/2014/main" id="{2DA3306E-43F2-002C-EF6C-38B46F881301}"/>
                </a:ext>
              </a:extLst>
            </p:cNvPr>
            <p:cNvSpPr/>
            <p:nvPr/>
          </p:nvSpPr>
          <p:spPr>
            <a:xfrm>
              <a:off x="798176" y="5813205"/>
              <a:ext cx="1487823" cy="400110"/>
            </a:xfrm>
            <a:prstGeom prst="rect">
              <a:avLst/>
            </a:prstGeom>
          </p:spPr>
          <p:txBody>
            <a:bodyPr wrap="square">
              <a:spAutoFit/>
            </a:bodyPr>
            <a:lstStyle/>
            <a:p>
              <a:pPr defTabSz="913561">
                <a:defRPr/>
              </a:pPr>
              <a:r>
                <a:rPr lang="en-IN" sz="1000" dirty="0">
                  <a:latin typeface="Calibri" panose="020F0502020204030204" pitchFamily="34" charset="0"/>
                  <a:cs typeface="Calibri" panose="020F0502020204030204" pitchFamily="34" charset="0"/>
                </a:rPr>
                <a:t>Regional Workforce Proportion</a:t>
              </a:r>
            </a:p>
          </p:txBody>
        </p:sp>
        <p:sp>
          <p:nvSpPr>
            <p:cNvPr id="53" name="Oval 52">
              <a:extLst>
                <a:ext uri="{FF2B5EF4-FFF2-40B4-BE49-F238E27FC236}">
                  <a16:creationId xmlns:a16="http://schemas.microsoft.com/office/drawing/2014/main" id="{9ECD0804-3758-8982-CED6-6A8008E0BC9D}"/>
                </a:ext>
              </a:extLst>
            </p:cNvPr>
            <p:cNvSpPr/>
            <p:nvPr/>
          </p:nvSpPr>
          <p:spPr>
            <a:xfrm>
              <a:off x="455751" y="5117514"/>
              <a:ext cx="208580" cy="22847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p>
              <a:pPr marL="0" marR="0" lvl="0" indent="0" algn="ctr" defTabSz="913561" rtl="0" eaLnBrk="1" fontAlgn="auto" latinLnBrk="0" hangingPunct="1">
                <a:lnSpc>
                  <a:spcPct val="100000"/>
                </a:lnSpc>
                <a:spcBef>
                  <a:spcPts val="0"/>
                </a:spcBef>
                <a:spcAft>
                  <a:spcPts val="0"/>
                </a:spcAft>
                <a:buClrTx/>
                <a:buSzTx/>
                <a:buFontTx/>
                <a:buNone/>
                <a:tabLst/>
                <a:defRPr/>
              </a:pPr>
              <a:endParaRPr kumimoji="0" lang="en-IN" sz="1050" b="1" i="0" u="none" strike="noStrike" kern="0" cap="none" spc="0" normalizeH="0" baseline="0" noProof="0" dirty="0">
                <a:ln>
                  <a:noFill/>
                </a:ln>
                <a:solidFill>
                  <a:sysClr val="windowText" lastClr="000000"/>
                </a:solidFill>
                <a:effectLst/>
                <a:uLnTx/>
                <a:uFillTx/>
                <a:latin typeface="Calibiri"/>
              </a:endParaRPr>
            </a:p>
          </p:txBody>
        </p:sp>
        <p:sp>
          <p:nvSpPr>
            <p:cNvPr id="55" name="Rectangle 54">
              <a:extLst>
                <a:ext uri="{FF2B5EF4-FFF2-40B4-BE49-F238E27FC236}">
                  <a16:creationId xmlns:a16="http://schemas.microsoft.com/office/drawing/2014/main" id="{5B1E3170-983A-74F7-60E7-39D9ECF016AE}"/>
                </a:ext>
              </a:extLst>
            </p:cNvPr>
            <p:cNvSpPr/>
            <p:nvPr/>
          </p:nvSpPr>
          <p:spPr>
            <a:xfrm>
              <a:off x="803376" y="5108643"/>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No. of Locations</a:t>
              </a:r>
            </a:p>
          </p:txBody>
        </p:sp>
        <p:sp>
          <p:nvSpPr>
            <p:cNvPr id="60" name="Oval 59">
              <a:extLst>
                <a:ext uri="{FF2B5EF4-FFF2-40B4-BE49-F238E27FC236}">
                  <a16:creationId xmlns:a16="http://schemas.microsoft.com/office/drawing/2014/main" id="{69AF5F6B-5A0A-FFF0-9F93-C5D57BA7E646}"/>
                </a:ext>
              </a:extLst>
            </p:cNvPr>
            <p:cNvSpPr/>
            <p:nvPr/>
          </p:nvSpPr>
          <p:spPr>
            <a:xfrm>
              <a:off x="445534" y="5830957"/>
              <a:ext cx="229013" cy="229013"/>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grpSp>
      <p:sp>
        <p:nvSpPr>
          <p:cNvPr id="63" name="Rectangle: Rounded Corners 31">
            <a:extLst>
              <a:ext uri="{FF2B5EF4-FFF2-40B4-BE49-F238E27FC236}">
                <a16:creationId xmlns:a16="http://schemas.microsoft.com/office/drawing/2014/main" id="{A636BBB1-B1C0-600F-5F01-499ED7E64193}"/>
              </a:ext>
            </a:extLst>
          </p:cNvPr>
          <p:cNvSpPr/>
          <p:nvPr/>
        </p:nvSpPr>
        <p:spPr>
          <a:xfrm>
            <a:off x="9399533" y="1951890"/>
            <a:ext cx="2483939" cy="55616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Workforce</a:t>
            </a:r>
          </a:p>
        </p:txBody>
      </p:sp>
      <p:sp>
        <p:nvSpPr>
          <p:cNvPr id="65" name="Rectangle 64">
            <a:extLst>
              <a:ext uri="{FF2B5EF4-FFF2-40B4-BE49-F238E27FC236}">
                <a16:creationId xmlns:a16="http://schemas.microsoft.com/office/drawing/2014/main" id="{3A21A271-D72B-B552-4B81-53E2E7F2C57B}"/>
              </a:ext>
            </a:extLst>
          </p:cNvPr>
          <p:cNvSpPr/>
          <p:nvPr/>
        </p:nvSpPr>
        <p:spPr>
          <a:xfrm>
            <a:off x="9399533" y="1951890"/>
            <a:ext cx="2470931" cy="276999"/>
          </a:xfrm>
          <a:prstGeom prst="rect">
            <a:avLst/>
          </a:prstGeom>
        </p:spPr>
        <p:txBody>
          <a:bodyPr wrap="square">
            <a:spAutoFit/>
          </a:bodyPr>
          <a:lstStyle/>
          <a:p>
            <a:pPr algn="ctr">
              <a:defRPr/>
            </a:pPr>
            <a:r>
              <a:rPr lang="en-US" sz="1200" b="1" dirty="0" u="none" i="0">
                <a:solidFill>
                  <a:srgbClr val="F2F2F2"/>
                </a:solidFill>
                <a:latin typeface="Calibri" panose="020F0502020204030204" pitchFamily="34" charset="0"/>
                <a:cs typeface="Calibri" panose="020F0502020204030204" pitchFamily="34" charset="0"/>
              </a:rPr>
              <a:t>260</a:t>
            </a:r>
            <a:endParaRPr lang="en-IN" sz="1200" b="1" dirty="0">
              <a:solidFill>
                <a:srgbClr val="F2F2F2"/>
              </a:solidFill>
              <a:latin typeface="Calibri" panose="020F0502020204030204" pitchFamily="34" charset="0"/>
              <a:cs typeface="Calibri" panose="020F0502020204030204" pitchFamily="34" charset="0"/>
            </a:endParaRPr>
          </a:p>
        </p:txBody>
      </p:sp>
      <p:sp>
        <p:nvSpPr>
          <p:cNvPr id="66" name="custom_name=&quot;focused_workloads_heading&quot;">
            <a:extLst>
              <a:ext uri="{FF2B5EF4-FFF2-40B4-BE49-F238E27FC236}">
                <a16:creationId xmlns:a16="http://schemas.microsoft.com/office/drawing/2014/main" id="{AC233BDE-8912-4016-2DCC-85010715E8A4}"/>
              </a:ext>
            </a:extLst>
          </p:cNvPr>
          <p:cNvSpPr txBox="1"/>
          <p:nvPr/>
        </p:nvSpPr>
        <p:spPr>
          <a:xfrm>
            <a:off x="9399533" y="2612341"/>
            <a:ext cx="2483939" cy="461665"/>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effectLst/>
                <a:uLnTx/>
                <a:uFillTx/>
                <a:latin typeface="Calibiri"/>
              </a:rPr>
              <a:t>Focused Workloads </a:t>
            </a:r>
            <a:r>
              <a:rPr lang="en-US" sz="1200" b="1" dirty="0">
                <a:latin typeface="Calibiri"/>
              </a:rPr>
              <a:t>for </a:t>
            </a:r>
            <a:r>
              <a:rPr kumimoji="0" lang="en-US" sz="1200" b="1" u="none" strike="noStrike" kern="1200" cap="none" spc="0" normalizeH="0" baseline="0" noProof="0" dirty="0">
                <a:ln>
                  <a:noFill/>
                </a:ln>
                <a:effectLst/>
                <a:uLnTx/>
                <a:uFillTx/>
                <a:latin typeface="Calibiri"/>
              </a:rPr>
              <a:t>Top Locations</a:t>
            </a:r>
            <a:endParaRPr kumimoji="0" lang="en-IN" sz="1200" b="1" u="none" strike="noStrike" kern="1200" cap="none" spc="0" normalizeH="0" baseline="0" noProof="0" dirty="0">
              <a:ln>
                <a:noFill/>
              </a:ln>
              <a:effectLst/>
              <a:uLnTx/>
              <a:uFillTx/>
              <a:latin typeface="Calibiri"/>
            </a:endParaRPr>
          </a:p>
        </p:txBody>
      </p:sp>
      <p:sp>
        <p:nvSpPr>
          <p:cNvPr id="67" name="TextBox 66">
            <a:extLst>
              <a:ext uri="{FF2B5EF4-FFF2-40B4-BE49-F238E27FC236}">
                <a16:creationId xmlns:a16="http://schemas.microsoft.com/office/drawing/2014/main" id="{B71E5EC7-1EB2-FF03-6C9C-7E5475433B81}"/>
              </a:ext>
            </a:extLst>
          </p:cNvPr>
          <p:cNvSpPr txBox="1"/>
          <p:nvPr/>
        </p:nvSpPr>
        <p:spPr>
          <a:xfrm>
            <a:off x="1431971" y="3211664"/>
            <a:ext cx="752354"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~26.5%</a:t>
            </a:r>
          </a:p>
        </p:txBody>
      </p:sp>
      <p:sp>
        <p:nvSpPr>
          <p:cNvPr id="68" name="TextBox 67">
            <a:extLst>
              <a:ext uri="{FF2B5EF4-FFF2-40B4-BE49-F238E27FC236}">
                <a16:creationId xmlns:a16="http://schemas.microsoft.com/office/drawing/2014/main" id="{F40913DC-7E53-D5EE-ED1D-31A8160EBDED}"/>
              </a:ext>
            </a:extLst>
          </p:cNvPr>
          <p:cNvSpPr txBox="1"/>
          <p:nvPr/>
        </p:nvSpPr>
        <p:spPr>
          <a:xfrm>
            <a:off x="6485690" y="3601947"/>
            <a:ext cx="692449"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dirty="0" u="none" i="0">
                <a:solidFill>
                  <a:srgbClr val="FFFFFF"/>
                </a:solidFill>
                <a:latin typeface="Calibiri"/>
              </a:rPr>
              <a:t>~25.0%</a:t>
            </a:r>
            <a:endParaRPr kumimoji="0" lang="en-US" sz="1100" b="1" i="0" u="none" strike="noStrike" kern="1200" cap="none" spc="0" normalizeH="0" baseline="0" noProof="0" dirty="0">
              <a:ln>
                <a:noFill/>
              </a:ln>
              <a:solidFill>
                <a:srgbClr val="FFFFFF"/>
              </a:solidFill>
              <a:effectLst/>
              <a:uLnTx/>
              <a:uFillTx/>
              <a:latin typeface="Calibiri"/>
            </a:endParaRPr>
          </a:p>
        </p:txBody>
      </p:sp>
      <p:sp>
        <p:nvSpPr>
          <p:cNvPr id="3" name="TextBox 2">
            <a:extLst>
              <a:ext uri="{FF2B5EF4-FFF2-40B4-BE49-F238E27FC236}">
                <a16:creationId xmlns:a16="http://schemas.microsoft.com/office/drawing/2014/main" id="{19D50E08-0105-96B2-20C3-5E35E705DFC9}"/>
              </a:ext>
            </a:extLst>
          </p:cNvPr>
          <p:cNvSpPr txBox="1"/>
          <p:nvPr/>
        </p:nvSpPr>
        <p:spPr>
          <a:xfrm>
            <a:off x="9399534" y="3184402"/>
            <a:ext cx="2483938" cy="3384000"/>
          </a:xfrm>
          <a:prstGeom prst="rect">
            <a:avLst/>
          </a:prstGeom>
          <a:noFill/>
          <a:ln>
            <a:noFill/>
          </a:ln>
        </p:spPr>
        <p:txBody>
          <a:bodyPr wrap="square" rtlCol="0">
            <a:noAutofit/>
          </a:bodyPr>
          <a:lstStyle/>
          <a:p>
            <a:pPr>
              <a:defRPr/>
            </a:pPr>
            <a:r>
              <a:rPr sz="1000" b="1" u="none" i="0">
                <a:solidFill>
                  <a:srgbClr val="004DB6"/>
                </a:solidFill>
                <a:latin typeface="calibri"/>
              </a:rPr>
              <a:t>Rio de Janeiro Area, Brazil</a:t>
            </a:r>
            <a:r>
              <a:rPr sz="1000" b="0" u="none" i="0">
                <a:solidFill>
                  <a:srgbClr val="000000"/>
                </a:solidFill>
                <a:latin typeface="calibri"/>
              </a:rPr>
              <a:t>
•  Strategic Sourcing &amp; Purchasing
•  Vendor Management</a:t>
            </a:r>
            <a:r>
              <a:rPr sz="1000" b="1" u="none" i="0">
                <a:solidFill>
                  <a:srgbClr val="004DB6"/>
                </a:solidFill>
                <a:latin typeface="calibri"/>
              </a:rPr>
              <a:t>
Houston, Texas Area, United States</a:t>
            </a:r>
            <a:r>
              <a:rPr sz="1000" b="0" u="none" i="0">
                <a:solidFill>
                  <a:srgbClr val="000000"/>
                </a:solidFill>
                <a:latin typeface="calibri"/>
              </a:rPr>
              <a:t>
•  Strategic Sourcing &amp; Purchasing</a:t>
            </a:r>
          </a:p>
        </p:txBody>
      </p:sp>
      <p:sp>
        <p:nvSpPr>
          <p:cNvPr id="17" name="Rectangle: Rounded Corners 20">
            <a:extLst>
              <a:ext uri="{FF2B5EF4-FFF2-40B4-BE49-F238E27FC236}">
                <a16:creationId xmlns:a16="http://schemas.microsoft.com/office/drawing/2014/main" id="{89AF608F-4088-4269-C72A-D837F0E2A336}"/>
              </a:ext>
            </a:extLst>
          </p:cNvPr>
          <p:cNvSpPr/>
          <p:nvPr/>
        </p:nvSpPr>
        <p:spPr>
          <a:xfrm>
            <a:off x="9386526" y="1327648"/>
            <a:ext cx="2483938" cy="56901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a:solidFill>
                  <a:srgbClr val="FFFFFF"/>
                </a:solidFill>
                <a:latin typeface="Calibiri"/>
              </a:rPr>
              <a:t> </a:t>
            </a:r>
            <a:endParaRPr kumimoji="0" lang="en-IN" sz="1100" b="1"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Number of Locations</a:t>
            </a:r>
          </a:p>
        </p:txBody>
      </p:sp>
      <p:sp>
        <p:nvSpPr>
          <p:cNvPr id="64" name="Rectangle 63">
            <a:extLst>
              <a:ext uri="{FF2B5EF4-FFF2-40B4-BE49-F238E27FC236}">
                <a16:creationId xmlns:a16="http://schemas.microsoft.com/office/drawing/2014/main" id="{FDD991B3-57F0-078F-DD26-7375F9020E62}"/>
              </a:ext>
            </a:extLst>
          </p:cNvPr>
          <p:cNvSpPr/>
          <p:nvPr/>
        </p:nvSpPr>
        <p:spPr>
          <a:xfrm>
            <a:off x="9399533" y="1343020"/>
            <a:ext cx="2452999" cy="276999"/>
          </a:xfrm>
          <a:prstGeom prst="rect">
            <a:avLst/>
          </a:prstGeom>
        </p:spPr>
        <p:txBody>
          <a:bodyPr wrap="square">
            <a:spAutoFit/>
          </a:bodyPr>
          <a:lstStyle/>
          <a:p>
            <a:pPr algn="ctr">
              <a:defRPr/>
            </a:pPr>
            <a:r>
              <a:rPr lang="en-US" sz="1200" b="1" dirty="0" u="none" i="0">
                <a:solidFill>
                  <a:srgbClr val="F2F2F2"/>
                </a:solidFill>
                <a:latin typeface="Calibri" panose="020F0502020204030204" pitchFamily="34" charset="0"/>
                <a:cs typeface="Calibri" panose="020F0502020204030204" pitchFamily="34" charset="0"/>
              </a:rPr>
              <a:t>73</a:t>
            </a:r>
            <a:endParaRPr lang="en-IN" sz="1200" b="1" dirty="0">
              <a:solidFill>
                <a:srgbClr val="F2F2F2"/>
              </a:solidFill>
              <a:latin typeface="Calibri" panose="020F0502020204030204" pitchFamily="34" charset="0"/>
              <a:cs typeface="Calibri" panose="020F0502020204030204" pitchFamily="34" charset="0"/>
            </a:endParaRPr>
          </a:p>
        </p:txBody>
      </p:sp>
    </p:spTree>
  </p:cSld>
  <p:clrMapOvr>
    <a:masterClrMapping/>
  </p:clrMapOvr>
</p:sld>
</file>

<file path=ppt/slides/slide9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lang="en-IN" sz="1600" b="1">
                <a:solidFill>
                  <a:srgbClr val="C00000"/>
                </a:solidFill>
                <a:latin typeface="Calibri" panose="020F0502020204030204" pitchFamily="34" charset="0"/>
                <a:cs typeface="Calibri" panose="020F0502020204030204" pitchFamily="34" charset="0"/>
              </a:rPr>
              <a:t>Hiring Analysis – </a:t>
            </a:r>
            <a:r>
              <a:rPr lang="en-IN" sz="1600">
                <a:solidFill>
                  <a:srgbClr val="C00000"/>
                </a:solidFill>
                <a:latin typeface="Calibri" panose="020F0502020204030204" pitchFamily="34" charset="0"/>
              </a:rPr>
              <a:t>Overall</a:t>
            </a:r>
            <a:endParaRPr lang="en-IN" sz="1600" b="1">
              <a:solidFill>
                <a:srgbClr val="C00000"/>
              </a:solidFill>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DA511D22-D519-F004-5A2F-D16836396E25}"/>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insights as mentioned above are based on job postings data for the last 12 months and are not exhaustive</a:t>
            </a:r>
          </a:p>
        </p:txBody>
      </p:sp>
      <p:graphicFrame>
        <p:nvGraphicFramePr>
          <p:cNvPr id="76" name="Table 75">
            <a:extLst>
              <a:ext uri="{FF2B5EF4-FFF2-40B4-BE49-F238E27FC236}">
                <a16:creationId xmlns:a16="http://schemas.microsoft.com/office/drawing/2014/main" id="{A0EE0610-8C12-98C5-DF39-85A003580954}"/>
              </a:ext>
            </a:extLst>
          </p:cNvPr>
          <p:cNvGraphicFramePr>
            <a:graphicFrameLocks noGrp="1"/>
          </p:cNvGraphicFramePr>
          <p:nvPr>
            <p:extLst>
              <p:ext uri="{D42A27DB-BD31-4B8C-83A1-F6EECF244321}">
                <p14:modId xmlns:p14="http://schemas.microsoft.com/office/powerpoint/2010/main" val="625271672"/>
              </p:ext>
            </p:extLst>
          </p:nvPr>
        </p:nvGraphicFramePr>
        <p:xfrm>
          <a:off x="8009055" y="1055939"/>
          <a:ext cx="3891922" cy="3082180"/>
        </p:xfrm>
        <a:graphic>
          <a:graphicData uri="http://schemas.openxmlformats.org/drawingml/2006/table">
            <a:tbl>
              <a:tblPr firstRow="1" bandRow="1">
                <a:tableStyleId>{5C22544A-7EE6-4342-B048-85BDC9FD1C3A}</a:tableStyleId>
              </a:tblPr>
              <a:tblGrid>
                <a:gridCol w="2631407">
                  <a:extLst>
                    <a:ext uri="{9D8B030D-6E8A-4147-A177-3AD203B41FA5}">
                      <a16:colId xmlns:a16="http://schemas.microsoft.com/office/drawing/2014/main" val="2729036339"/>
                    </a:ext>
                  </a:extLst>
                </a:gridCol>
                <a:gridCol w="1260515">
                  <a:extLst>
                    <a:ext uri="{9D8B030D-6E8A-4147-A177-3AD203B41FA5}">
                      <a16:colId xmlns:a16="http://schemas.microsoft.com/office/drawing/2014/main" val="1433516021"/>
                    </a:ext>
                  </a:extLst>
                </a:gridCol>
              </a:tblGrid>
              <a:tr h="412446">
                <a:tc>
                  <a:txBody>
                    <a:bodyPr/>
                    <a:lstStyle/>
                    <a:p>
                      <a:pPr algn="ctr"/>
                      <a:r>
                        <a:rPr sz="1050" b="1">
                          <a:latin typeface="Calibri"/>
                        </a:rPr>
                        <a:t>Top Locations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a:r>
                        <a:rPr sz="1050" b="1">
                          <a:latin typeface="Calibri"/>
                        </a:rPr>
                        <a:t># of Job Postings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161688019"/>
                  </a:ext>
                </a:extLst>
              </a:tr>
              <a:tr h="260382">
                <a:tc>
                  <a:txBody>
                    <a:bodyPr/>
                    <a:lstStyle/>
                    <a:p>
                      <a:pPr algn="ctr"/>
                      <a:r>
                        <a:rPr sz="1100" b="0">
                          <a:solidFill>
                            <a:srgbClr val="000000"/>
                          </a:solidFill>
                          <a:latin typeface="calibri"/>
                        </a:rPr>
                        <a:t>Rio de Janeiro Area, Brazil</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709</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24536762"/>
                  </a:ext>
                </a:extLst>
              </a:tr>
              <a:tr h="260382">
                <a:tc>
                  <a:txBody>
                    <a:bodyPr/>
                    <a:lstStyle/>
                    <a:p>
                      <a:pPr algn="ctr"/>
                      <a:r>
                        <a:rPr sz="1100" b="0">
                          <a:solidFill>
                            <a:srgbClr val="000000"/>
                          </a:solidFill>
                          <a:latin typeface="calibri"/>
                        </a:rPr>
                        <a:t>Hyderabad Area, India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672</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1428468"/>
                  </a:ext>
                </a:extLst>
              </a:tr>
              <a:tr h="260382">
                <a:tc>
                  <a:txBody>
                    <a:bodyPr/>
                    <a:lstStyle/>
                    <a:p>
                      <a:pPr algn="ctr"/>
                      <a:r>
                        <a:rPr sz="1100" b="0">
                          <a:solidFill>
                            <a:srgbClr val="000000"/>
                          </a:solidFill>
                          <a:latin typeface="calibri"/>
                        </a:rPr>
                        <a:t>Houston, Texas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409</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748685650"/>
                  </a:ext>
                </a:extLst>
              </a:tr>
              <a:tr h="260382">
                <a:tc>
                  <a:txBody>
                    <a:bodyPr/>
                    <a:lstStyle/>
                    <a:p>
                      <a:pPr algn="ctr"/>
                      <a:r>
                        <a:rPr sz="1100" b="0">
                          <a:solidFill>
                            <a:srgbClr val="000000"/>
                          </a:solidFill>
                          <a:latin typeface="calibri"/>
                        </a:rPr>
                        <a:t>Krakow, Poland</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312</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48214868"/>
                  </a:ext>
                </a:extLst>
              </a:tr>
              <a:tr h="260382">
                <a:tc>
                  <a:txBody>
                    <a:bodyPr/>
                    <a:lstStyle/>
                    <a:p>
                      <a:pPr algn="ctr"/>
                      <a:r>
                        <a:rPr sz="1100" b="0">
                          <a:solidFill>
                            <a:srgbClr val="000000"/>
                          </a:solidFill>
                          <a:latin typeface="calibri"/>
                        </a:rPr>
                        <a:t>Johore, Malaysia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198</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09914699"/>
                  </a:ext>
                </a:extLst>
              </a:tr>
              <a:tr h="260382">
                <a:tc>
                  <a:txBody>
                    <a:bodyPr/>
                    <a:lstStyle/>
                    <a:p>
                      <a:pPr algn="ctr"/>
                      <a:r>
                        <a:rPr sz="1100" b="0">
                          <a:solidFill>
                            <a:srgbClr val="000000"/>
                          </a:solidFill>
                          <a:latin typeface="calibri"/>
                        </a:rPr>
                        <a:t>National Capital Region, India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197</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74363325"/>
                  </a:ext>
                </a:extLst>
              </a:tr>
              <a:tr h="260382">
                <a:tc>
                  <a:txBody>
                    <a:bodyPr/>
                    <a:lstStyle/>
                    <a:p>
                      <a:pPr algn="ctr"/>
                      <a:r>
                        <a:rPr sz="1100" b="0">
                          <a:solidFill>
                            <a:srgbClr val="000000"/>
                          </a:solidFill>
                          <a:latin typeface="calibri"/>
                        </a:rPr>
                        <a:t>Aberdeen, United Kingdom</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197</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4209459"/>
                  </a:ext>
                </a:extLst>
              </a:tr>
              <a:tr h="260382">
                <a:tc>
                  <a:txBody>
                    <a:bodyPr/>
                    <a:lstStyle/>
                    <a:p>
                      <a:pPr algn="ctr"/>
                      <a:r>
                        <a:rPr sz="1100" b="0">
                          <a:solidFill>
                            <a:srgbClr val="000000"/>
                          </a:solidFill>
                          <a:latin typeface="calibri"/>
                        </a:rPr>
                        <a:t>Seine-Maritime Area, France</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176</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5323674"/>
                  </a:ext>
                </a:extLst>
              </a:tr>
              <a:tr h="326296">
                <a:tc>
                  <a:txBody>
                    <a:bodyPr/>
                    <a:lstStyle/>
                    <a:p>
                      <a:pPr algn="ctr"/>
                      <a:r>
                        <a:rPr sz="1100" b="0">
                          <a:solidFill>
                            <a:srgbClr val="000000"/>
                          </a:solidFill>
                          <a:latin typeface="calibri"/>
                        </a:rPr>
                        <a:t>Buskerud, Norway</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159</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31945290"/>
                  </a:ext>
                </a:extLst>
              </a:tr>
              <a:tr h="260382">
                <a:tc>
                  <a:txBody>
                    <a:bodyPr/>
                    <a:lstStyle/>
                    <a:p>
                      <a:pPr algn="ctr"/>
                      <a:r>
                        <a:rPr sz="1100" b="0">
                          <a:solidFill>
                            <a:srgbClr val="000000"/>
                          </a:solidFill>
                          <a:latin typeface="calibri"/>
                        </a:rPr>
                        <a:t>Eastern, Saudi Arabia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135</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99805037"/>
                  </a:ext>
                </a:extLst>
              </a:tr>
            </a:tbl>
          </a:graphicData>
        </a:graphic>
      </p:graphicFrame>
      <p:sp>
        <p:nvSpPr>
          <p:cNvPr id="77" name="Rectangle 76">
            <a:extLst>
              <a:ext uri="{FF2B5EF4-FFF2-40B4-BE49-F238E27FC236}">
                <a16:creationId xmlns:a16="http://schemas.microsoft.com/office/drawing/2014/main" id="{5C342411-A261-761A-2118-702605D8AC7F}"/>
              </a:ext>
            </a:extLst>
          </p:cNvPr>
          <p:cNvSpPr/>
          <p:nvPr/>
        </p:nvSpPr>
        <p:spPr>
          <a:xfrm>
            <a:off x="132520" y="1047461"/>
            <a:ext cx="7591932" cy="58309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anose="020F0502020204030204" pitchFamily="34" charset="0"/>
              <a:ea typeface="Calibri" panose="020F0502020204030204" pitchFamily="34" charset="0"/>
              <a:cs typeface="Calibri" panose="020F0502020204030204" pitchFamily="34" charset="0"/>
            </a:endParaRPr>
          </a:p>
        </p:txBody>
      </p:sp>
      <p:sp>
        <p:nvSpPr>
          <p:cNvPr id="79" name="Rectangle 78">
            <a:extLst>
              <a:ext uri="{FF2B5EF4-FFF2-40B4-BE49-F238E27FC236}">
                <a16:creationId xmlns:a16="http://schemas.microsoft.com/office/drawing/2014/main" id="{B29759B5-9F59-4B92-BF8C-65E19482E1A0}"/>
              </a:ext>
            </a:extLst>
          </p:cNvPr>
          <p:cNvSpPr>
            <a:spLocks/>
          </p:cNvSpPr>
          <p:nvPr/>
        </p:nvSpPr>
        <p:spPr>
          <a:xfrm>
            <a:off x="571365" y="1125542"/>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kern="0" u="none" i="0">
                <a:solidFill>
                  <a:srgbClr val="FFFF00"/>
                </a:solidFill>
                <a:latin typeface="calibri" panose="020F0502020204030204" pitchFamily="34" charset="0"/>
                <a:ea typeface="Calibri" panose="020F0502020204030204" pitchFamily="34" charset="0"/>
                <a:cs typeface="Calibri" panose="020F0502020204030204" pitchFamily="34" charset="0"/>
              </a:rPr>
              <a:t>4793</a:t>
            </a:r>
            <a:endParaRPr kumimoji="0" lang="en-IN" sz="1100" b="1"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0" name="Rectangle 79">
            <a:extLst>
              <a:ext uri="{FF2B5EF4-FFF2-40B4-BE49-F238E27FC236}">
                <a16:creationId xmlns:a16="http://schemas.microsoft.com/office/drawing/2014/main" id="{DEA947E8-0F63-0F81-F64E-9EE885D65437}"/>
              </a:ext>
            </a:extLst>
          </p:cNvPr>
          <p:cNvSpPr/>
          <p:nvPr/>
        </p:nvSpPr>
        <p:spPr>
          <a:xfrm>
            <a:off x="1583819" y="1094765"/>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Job Postings (in last 12 Months)</a:t>
            </a:r>
            <a:endPar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2" name="Rectangle 81">
            <a:extLst>
              <a:ext uri="{FF2B5EF4-FFF2-40B4-BE49-F238E27FC236}">
                <a16:creationId xmlns:a16="http://schemas.microsoft.com/office/drawing/2014/main" id="{5F601B26-1BFB-4E7E-2295-4B21F53F3301}"/>
              </a:ext>
            </a:extLst>
          </p:cNvPr>
          <p:cNvSpPr/>
          <p:nvPr/>
        </p:nvSpPr>
        <p:spPr>
          <a:xfrm>
            <a:off x="4134567" y="1125541"/>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u="none" strike="noStrike" kern="0" cap="none" spc="0" normalizeH="0" baseline="0" noProof="0" i="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rPr>
              <a:t>95</a:t>
            </a:r>
          </a:p>
        </p:txBody>
      </p:sp>
      <p:sp>
        <p:nvSpPr>
          <p:cNvPr id="83" name="Rectangle 82">
            <a:extLst>
              <a:ext uri="{FF2B5EF4-FFF2-40B4-BE49-F238E27FC236}">
                <a16:creationId xmlns:a16="http://schemas.microsoft.com/office/drawing/2014/main" id="{6A2D330A-CD22-0AD3-A145-60E087553F75}"/>
              </a:ext>
            </a:extLst>
          </p:cNvPr>
          <p:cNvSpPr/>
          <p:nvPr/>
        </p:nvSpPr>
        <p:spPr>
          <a:xfrm>
            <a:off x="5438570" y="1094764"/>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Locations with Job Postings (in last 12 Months)</a:t>
            </a:r>
          </a:p>
        </p:txBody>
      </p:sp>
      <p:cxnSp>
        <p:nvCxnSpPr>
          <p:cNvPr id="84" name="Straight Connector 83">
            <a:extLst>
              <a:ext uri="{FF2B5EF4-FFF2-40B4-BE49-F238E27FC236}">
                <a16:creationId xmlns:a16="http://schemas.microsoft.com/office/drawing/2014/main" id="{A811CE2A-8E92-166B-3127-A17ABF47AEE8}"/>
              </a:ext>
            </a:extLst>
          </p:cNvPr>
          <p:cNvCxnSpPr>
            <a:cxnSpLocks/>
            <a:stCxn id="77" idx="0"/>
            <a:endCxn id="77" idx="2"/>
          </p:cNvCxnSpPr>
          <p:nvPr/>
        </p:nvCxnSpPr>
        <p:spPr>
          <a:xfrm>
            <a:off x="3928486" y="1047461"/>
            <a:ext cx="0" cy="5830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CC690129-66AF-148C-A4E2-FDB14809E4A8}"/>
              </a:ext>
            </a:extLst>
          </p:cNvPr>
          <p:cNvSpPr/>
          <p:nvPr/>
        </p:nvSpPr>
        <p:spPr>
          <a:xfrm>
            <a:off x="9608978" y="4219039"/>
            <a:ext cx="2269592" cy="206750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86" name="TextBox 85">
            <a:extLst>
              <a:ext uri="{FF2B5EF4-FFF2-40B4-BE49-F238E27FC236}">
                <a16:creationId xmlns:a16="http://schemas.microsoft.com/office/drawing/2014/main" id="{B23B7A65-C75E-7E31-0BC9-7DE5FCBEBC7A}"/>
              </a:ext>
            </a:extLst>
          </p:cNvPr>
          <p:cNvSpPr txBox="1"/>
          <p:nvPr/>
        </p:nvSpPr>
        <p:spPr>
          <a:xfrm>
            <a:off x="10331372" y="4276249"/>
            <a:ext cx="83257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Top Workloads</a:t>
            </a:r>
          </a:p>
        </p:txBody>
      </p:sp>
      <p:sp>
        <p:nvSpPr>
          <p:cNvPr id="88" name="Rectangle 87">
            <a:extLst>
              <a:ext uri="{FF2B5EF4-FFF2-40B4-BE49-F238E27FC236}">
                <a16:creationId xmlns:a16="http://schemas.microsoft.com/office/drawing/2014/main" id="{AB916145-6E08-5AE8-86FC-CFE94C5A8A4A}"/>
              </a:ext>
            </a:extLst>
          </p:cNvPr>
          <p:cNvSpPr/>
          <p:nvPr/>
        </p:nvSpPr>
        <p:spPr>
          <a:xfrm>
            <a:off x="9695242" y="4618779"/>
            <a:ext cx="2088437" cy="1656000"/>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Product Installation, Maintenance &amp; Technical Support
Project/Programs Management
Quality Assurance
Production
Strategic Sourcing &amp; Purchasing</a:t>
            </a:r>
          </a:p>
        </p:txBody>
      </p:sp>
      <p:sp>
        <p:nvSpPr>
          <p:cNvPr id="89" name="Rectangle 88">
            <a:extLst>
              <a:ext uri="{FF2B5EF4-FFF2-40B4-BE49-F238E27FC236}">
                <a16:creationId xmlns:a16="http://schemas.microsoft.com/office/drawing/2014/main" id="{09B64A10-602F-EA4D-571E-C776B8F4A5BD}"/>
              </a:ext>
            </a:extLst>
          </p:cNvPr>
          <p:cNvSpPr/>
          <p:nvPr/>
        </p:nvSpPr>
        <p:spPr>
          <a:xfrm>
            <a:off x="7224068" y="4219039"/>
            <a:ext cx="2234326" cy="206750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87" name="TextBox 86">
            <a:extLst>
              <a:ext uri="{FF2B5EF4-FFF2-40B4-BE49-F238E27FC236}">
                <a16:creationId xmlns:a16="http://schemas.microsoft.com/office/drawing/2014/main" id="{71DE1C5A-5D5B-F773-8A07-B95530C4E191}"/>
              </a:ext>
            </a:extLst>
          </p:cNvPr>
          <p:cNvSpPr txBox="1"/>
          <p:nvPr/>
        </p:nvSpPr>
        <p:spPr>
          <a:xfrm>
            <a:off x="7747116" y="4276398"/>
            <a:ext cx="1198193"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Top Business Functions</a:t>
            </a:r>
          </a:p>
        </p:txBody>
      </p:sp>
      <p:sp>
        <p:nvSpPr>
          <p:cNvPr id="90" name="Rectangle 89">
            <a:extLst>
              <a:ext uri="{FF2B5EF4-FFF2-40B4-BE49-F238E27FC236}">
                <a16:creationId xmlns:a16="http://schemas.microsoft.com/office/drawing/2014/main" id="{EDCA413C-D6FF-0663-8D0E-E72B298870E5}"/>
              </a:ext>
            </a:extLst>
          </p:cNvPr>
          <p:cNvSpPr/>
          <p:nvPr/>
        </p:nvSpPr>
        <p:spPr>
          <a:xfrm>
            <a:off x="7314216" y="4618928"/>
            <a:ext cx="2074723" cy="1656000"/>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ER&amp;D
Customer Support &amp; Service
Management &amp; Strategy
Manufacturing &amp; Production
Sales &amp; Marketing</a:t>
            </a:r>
          </a:p>
        </p:txBody>
      </p:sp>
      <p:sp>
        <p:nvSpPr>
          <p:cNvPr id="91" name="Rectangle 90">
            <a:extLst>
              <a:ext uri="{FF2B5EF4-FFF2-40B4-BE49-F238E27FC236}">
                <a16:creationId xmlns:a16="http://schemas.microsoft.com/office/drawing/2014/main" id="{A3665594-D25B-6827-9BA6-3DCB55BBF166}"/>
              </a:ext>
            </a:extLst>
          </p:cNvPr>
          <p:cNvSpPr/>
          <p:nvPr/>
        </p:nvSpPr>
        <p:spPr>
          <a:xfrm>
            <a:off x="4900314" y="1703764"/>
            <a:ext cx="2824138" cy="253916"/>
          </a:xfrm>
          <a:prstGeom prst="rect">
            <a:avLst/>
          </a:prstGeom>
          <a:solidFill>
            <a:schemeClr val="tx1">
              <a:lumMod val="65000"/>
              <a:lumOff val="3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strike="noStrike" kern="0" cap="none" spc="0" normalizeH="0" baseline="0" noProof="0">
                <a:ln>
                  <a:noFill/>
                </a:ln>
                <a:solidFill>
                  <a:schemeClr val="bg1"/>
                </a:solidFill>
                <a:effectLst/>
                <a:uLnTx/>
                <a:uFillTx/>
                <a:latin typeface="Calibri" panose="020F0502020204030204" pitchFamily="34" charset="0"/>
                <a:ea typeface="+mn-ea"/>
                <a:cs typeface="Calibri" panose="020F0502020204030204" pitchFamily="34" charset="0"/>
              </a:rPr>
              <a:t>Job Postings Timeline</a:t>
            </a:r>
          </a:p>
        </p:txBody>
      </p:sp>
      <p:sp>
        <p:nvSpPr>
          <p:cNvPr id="92" name="TextBox 91"/>
          <p:cNvSpPr txBox="1"/>
          <p:nvPr/>
        </p:nvSpPr>
        <p:spPr>
          <a:xfrm>
            <a:off x="4900314" y="2013028"/>
            <a:ext cx="2803141" cy="2125091"/>
          </a:xfrm>
          <a:prstGeom prst="rect">
            <a:avLst/>
          </a:prstGeom>
          <a:noFill/>
        </p:spPr>
        <p:txBody>
          <a:bodyPr wrap="none">
            <a:spAutoFit/>
          </a:bodyPr>
          <a:lstStyle/>
          <a:p/>
        </p:txBody>
      </p:sp>
      <p:sp>
        <p:nvSpPr>
          <p:cNvPr id="94" name="custom_name=&quot;exec_move_heading&quot;">
            <a:extLst>
              <a:ext uri="{FF2B5EF4-FFF2-40B4-BE49-F238E27FC236}">
                <a16:creationId xmlns:a16="http://schemas.microsoft.com/office/drawing/2014/main" id="{796DF0C5-9746-9213-3773-8066C7D73A79}"/>
              </a:ext>
            </a:extLst>
          </p:cNvPr>
          <p:cNvSpPr txBox="1"/>
          <p:nvPr/>
        </p:nvSpPr>
        <p:spPr>
          <a:xfrm>
            <a:off x="2699216" y="4219039"/>
            <a:ext cx="191911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Recent Executive Movements</a:t>
            </a:r>
          </a:p>
        </p:txBody>
      </p:sp>
      <p:cxnSp>
        <p:nvCxnSpPr>
          <p:cNvPr id="95" name="Straight Connector 94">
            <a:extLst>
              <a:ext uri="{FF2B5EF4-FFF2-40B4-BE49-F238E27FC236}">
                <a16:creationId xmlns:a16="http://schemas.microsoft.com/office/drawing/2014/main" id="{96528F1C-4D9E-0A5F-7903-6EC74BCB8225}"/>
              </a:ext>
            </a:extLst>
          </p:cNvPr>
          <p:cNvCxnSpPr>
            <a:cxnSpLocks/>
          </p:cNvCxnSpPr>
          <p:nvPr/>
        </p:nvCxnSpPr>
        <p:spPr>
          <a:xfrm>
            <a:off x="234392" y="4199895"/>
            <a:ext cx="6848763" cy="19075"/>
          </a:xfrm>
          <a:prstGeom prst="line">
            <a:avLst/>
          </a:prstGeom>
          <a:ln>
            <a:solidFill>
              <a:srgbClr val="D9D9D9"/>
            </a:solidFill>
            <a:prstDash val="dash"/>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2740BE5A-0FD2-7713-9927-13B79A3E6468}"/>
              </a:ext>
            </a:extLst>
          </p:cNvPr>
          <p:cNvGrpSpPr/>
          <p:nvPr/>
        </p:nvGrpSpPr>
        <p:grpSpPr>
          <a:xfrm>
            <a:off x="3028465" y="4002562"/>
            <a:ext cx="1798131" cy="180919"/>
            <a:chOff x="2439890" y="3716456"/>
            <a:chExt cx="2168666" cy="200055"/>
          </a:xfrm>
        </p:grpSpPr>
        <p:sp>
          <p:nvSpPr>
            <p:cNvPr id="97" name="Oval 96">
              <a:extLst>
                <a:ext uri="{FF2B5EF4-FFF2-40B4-BE49-F238E27FC236}">
                  <a16:creationId xmlns:a16="http://schemas.microsoft.com/office/drawing/2014/main" id="{7B702D7E-C066-5746-58D3-0E2D5DEC3DE3}"/>
                </a:ext>
              </a:extLst>
            </p:cNvPr>
            <p:cNvSpPr/>
            <p:nvPr/>
          </p:nvSpPr>
          <p:spPr>
            <a:xfrm>
              <a:off x="2439890" y="3758985"/>
              <a:ext cx="159318" cy="145774"/>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98" name="Rectangle 97">
              <a:extLst>
                <a:ext uri="{FF2B5EF4-FFF2-40B4-BE49-F238E27FC236}">
                  <a16:creationId xmlns:a16="http://schemas.microsoft.com/office/drawing/2014/main" id="{C05A9738-B6C0-2764-C498-08C311C2007C}"/>
                </a:ext>
              </a:extLst>
            </p:cNvPr>
            <p:cNvSpPr/>
            <p:nvPr/>
          </p:nvSpPr>
          <p:spPr>
            <a:xfrm>
              <a:off x="2568714" y="3716456"/>
              <a:ext cx="47250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HIGH</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99" name="Oval 98">
              <a:extLst>
                <a:ext uri="{FF2B5EF4-FFF2-40B4-BE49-F238E27FC236}">
                  <a16:creationId xmlns:a16="http://schemas.microsoft.com/office/drawing/2014/main" id="{43C14F4C-FF31-E1C9-68FF-B11D3E18563F}"/>
                </a:ext>
              </a:extLst>
            </p:cNvPr>
            <p:cNvSpPr/>
            <p:nvPr/>
          </p:nvSpPr>
          <p:spPr>
            <a:xfrm>
              <a:off x="3185059" y="3771635"/>
              <a:ext cx="131669" cy="120475"/>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100" name="Rectangle 99">
              <a:extLst>
                <a:ext uri="{FF2B5EF4-FFF2-40B4-BE49-F238E27FC236}">
                  <a16:creationId xmlns:a16="http://schemas.microsoft.com/office/drawing/2014/main" id="{91C197EF-8DE7-C29C-78C2-1166A8632032}"/>
                </a:ext>
              </a:extLst>
            </p:cNvPr>
            <p:cNvSpPr/>
            <p:nvPr/>
          </p:nvSpPr>
          <p:spPr>
            <a:xfrm>
              <a:off x="3278516" y="3716456"/>
              <a:ext cx="724675"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MEDIUM</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1" name="Oval 100">
              <a:extLst>
                <a:ext uri="{FF2B5EF4-FFF2-40B4-BE49-F238E27FC236}">
                  <a16:creationId xmlns:a16="http://schemas.microsoft.com/office/drawing/2014/main" id="{99BFB4FA-A490-1A4D-583B-1D90C9615809}"/>
                </a:ext>
              </a:extLst>
            </p:cNvPr>
            <p:cNvSpPr/>
            <p:nvPr/>
          </p:nvSpPr>
          <p:spPr>
            <a:xfrm>
              <a:off x="4067246" y="3782089"/>
              <a:ext cx="108818" cy="99566"/>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102" name="Rectangle 101">
              <a:extLst>
                <a:ext uri="{FF2B5EF4-FFF2-40B4-BE49-F238E27FC236}">
                  <a16:creationId xmlns:a16="http://schemas.microsoft.com/office/drawing/2014/main" id="{B8FCAAF6-BD7D-5B30-D0DD-EB21EB9834CC}"/>
                </a:ext>
              </a:extLst>
            </p:cNvPr>
            <p:cNvSpPr/>
            <p:nvPr/>
          </p:nvSpPr>
          <p:spPr>
            <a:xfrm>
              <a:off x="4113593" y="3716456"/>
              <a:ext cx="49496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LOW</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sp>
        <p:nvSpPr>
          <p:cNvPr id="110" name="TextBox 109">
            <a:extLst>
              <a:ext uri="{FF2B5EF4-FFF2-40B4-BE49-F238E27FC236}">
                <a16:creationId xmlns:a16="http://schemas.microsoft.com/office/drawing/2014/main" id="{8C0A04DC-0610-E228-68FA-5C44084C24D7}"/>
              </a:ext>
            </a:extLst>
          </p:cNvPr>
          <p:cNvSpPr txBox="1"/>
          <p:nvPr/>
        </p:nvSpPr>
        <p:spPr>
          <a:xfrm>
            <a:off x="10737402" y="6309577"/>
            <a:ext cx="1224000" cy="288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1100" b="1" u="none" i="0">
                <a:solidFill>
                  <a:srgbClr val="000000"/>
                </a:solidFill>
                <a:latin typeface="calibri"/>
                <a:hlinkClick r:id="rId5"/>
              </a:rPr>
              <a:t>Get more insights</a:t>
            </a:r>
          </a:p>
        </p:txBody>
      </p:sp>
      <p:sp>
        <p:nvSpPr>
          <p:cNvPr id="13" name="custom_name=&quot;exec_current3&quot;">
            <a:extLst>
              <a:ext uri="{FF2B5EF4-FFF2-40B4-BE49-F238E27FC236}">
                <a16:creationId xmlns:a16="http://schemas.microsoft.com/office/drawing/2014/main" id="{D03DADB8-04E9-8FC5-4125-984C753DD38E}"/>
              </a:ext>
            </a:extLst>
          </p:cNvPr>
          <p:cNvSpPr/>
          <p:nvPr/>
        </p:nvSpPr>
        <p:spPr>
          <a:xfrm>
            <a:off x="4892425" y="4534931"/>
            <a:ext cx="2160267" cy="1022716"/>
          </a:xfrm>
          <a:prstGeom prst="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100" b="1" u="none" i="0">
                <a:solidFill>
                  <a:srgbClr val="000000"/>
                </a:solidFill>
                <a:latin typeface="calibri"/>
              </a:rPr>
              <a:t>Zak Mio</a:t>
            </a:r>
            <a:r>
              <a:rPr sz="1100" b="1" u="none" i="0">
                <a:solidFill>
                  <a:srgbClr val="FB788E"/>
                </a:solidFill>
                <a:latin typeface="calibri"/>
              </a:rPr>
              <a:t>
Quit</a:t>
            </a:r>
            <a:r>
              <a:rPr sz="1100" b="0" u="none" i="0">
                <a:solidFill>
                  <a:srgbClr val="000000"/>
                </a:solidFill>
                <a:latin typeface="calibri"/>
              </a:rPr>
              <a:t> as  Operations Manager, TechnipFMC PLC</a:t>
            </a:r>
            <a:r>
              <a:rPr sz="1100" b="0" u="none" i="0">
                <a:solidFill>
                  <a:srgbClr val="000000"/>
                </a:solidFill>
                <a:latin typeface="calibri"/>
              </a:rPr>
              <a:t>
May. 2025</a:t>
            </a:r>
            <a:endParaRPr lang="en-US" sz="110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4" name="custom_name=&quot;exec_prev3&quot;">
            <a:extLst>
              <a:ext uri="{FF2B5EF4-FFF2-40B4-BE49-F238E27FC236}">
                <a16:creationId xmlns:a16="http://schemas.microsoft.com/office/drawing/2014/main" id="{6780BB95-75B7-C8BB-667E-30184F24D5BD}"/>
              </a:ext>
            </a:extLst>
          </p:cNvPr>
          <p:cNvSpPr/>
          <p:nvPr/>
        </p:nvSpPr>
        <p:spPr>
          <a:xfrm>
            <a:off x="4892425" y="5557647"/>
            <a:ext cx="2160267" cy="776529"/>
          </a:xfrm>
          <a:prstGeom prst="rect">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0" u="none" i="0">
                <a:solidFill>
                  <a:srgbClr val="000000"/>
                </a:solidFill>
                <a:latin typeface="calibri" panose="020F0502020204030204" pitchFamily="34" charset="0"/>
                <a:ea typeface="Calibri" panose="020F0502020204030204" pitchFamily="34" charset="0"/>
                <a:cs typeface="Calibri" panose="020F0502020204030204" pitchFamily="34" charset="0"/>
              </a:rPr>
              <a:t>Director Of Operations, Stream-Flo Industries Ltd.</a:t>
            </a:r>
          </a:p>
        </p:txBody>
      </p:sp>
      <p:sp>
        <p:nvSpPr>
          <p:cNvPr id="15" name="custom_name=&quot;exec_arrow3&quot;">
            <a:extLst>
              <a:ext uri="{FF2B5EF4-FFF2-40B4-BE49-F238E27FC236}">
                <a16:creationId xmlns:a16="http://schemas.microsoft.com/office/drawing/2014/main" id="{67A84C92-6A8C-31DD-EB34-E27C8DEE6659}"/>
              </a:ext>
            </a:extLst>
          </p:cNvPr>
          <p:cNvSpPr/>
          <p:nvPr/>
        </p:nvSpPr>
        <p:spPr>
          <a:xfrm>
            <a:off x="4905122" y="5443928"/>
            <a:ext cx="271637" cy="239074"/>
          </a:xfrm>
          <a:prstGeom prst="downArrow">
            <a:avLst/>
          </a:prstGeom>
          <a:solidFill>
            <a:schemeClr val="accent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custom_name=&quot;exec_current1&quot;">
            <a:extLst>
              <a:ext uri="{FF2B5EF4-FFF2-40B4-BE49-F238E27FC236}">
                <a16:creationId xmlns:a16="http://schemas.microsoft.com/office/drawing/2014/main" id="{659A0CF0-6EA0-2EF6-E668-55B1F3EDFAA3}"/>
              </a:ext>
            </a:extLst>
          </p:cNvPr>
          <p:cNvSpPr/>
          <p:nvPr/>
        </p:nvSpPr>
        <p:spPr>
          <a:xfrm>
            <a:off x="243151" y="4534931"/>
            <a:ext cx="2160267" cy="1022716"/>
          </a:xfrm>
          <a:prstGeom prst="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100" b="1" u="none" i="0">
                <a:solidFill>
                  <a:srgbClr val="000000"/>
                </a:solidFill>
                <a:latin typeface="calibri"/>
              </a:rPr>
              <a:t>Matthew F.</a:t>
            </a:r>
            <a:r>
              <a:rPr sz="1100" b="1" u="none" i="0">
                <a:solidFill>
                  <a:srgbClr val="9B51E0"/>
                </a:solidFill>
                <a:latin typeface="calibri"/>
              </a:rPr>
              <a:t>
Promoted</a:t>
            </a:r>
            <a:r>
              <a:rPr sz="1100" b="0" u="none" i="0">
                <a:solidFill>
                  <a:srgbClr val="000000"/>
                </a:solidFill>
                <a:latin typeface="calibri"/>
              </a:rPr>
              <a:t> as Director of People &amp; Culture, East (Eastern Hemisphere), TechnipFMC PLC</a:t>
            </a:r>
            <a:r>
              <a:rPr sz="1100" b="0" u="none" i="0">
                <a:solidFill>
                  <a:srgbClr val="000000"/>
                </a:solidFill>
                <a:latin typeface="calibri"/>
              </a:rPr>
              <a:t>
Jun. 2025</a:t>
            </a:r>
            <a:endParaRPr lang="en-US" sz="110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0" name="custom_name=&quot;exec_prev1&quot;">
            <a:extLst>
              <a:ext uri="{FF2B5EF4-FFF2-40B4-BE49-F238E27FC236}">
                <a16:creationId xmlns:a16="http://schemas.microsoft.com/office/drawing/2014/main" id="{4D30BF16-92C0-D7A3-8A50-8E02DA9FB45C}"/>
              </a:ext>
            </a:extLst>
          </p:cNvPr>
          <p:cNvSpPr/>
          <p:nvPr/>
        </p:nvSpPr>
        <p:spPr>
          <a:xfrm>
            <a:off x="243151" y="5557647"/>
            <a:ext cx="2160267" cy="776529"/>
          </a:xfrm>
          <a:prstGeom prst="rect">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0" u="none" i="0">
                <a:solidFill>
                  <a:srgbClr val="000000"/>
                </a:solidFill>
                <a:latin typeface="calibri" panose="020F0502020204030204" pitchFamily="34" charset="0"/>
                <a:ea typeface="Calibri" panose="020F0502020204030204" pitchFamily="34" charset="0"/>
                <a:cs typeface="Calibri" panose="020F0502020204030204" pitchFamily="34" charset="0"/>
              </a:rPr>
              <a:t>Director of People &amp; Culture, EMEA, TechnipFMC PLC</a:t>
            </a:r>
          </a:p>
        </p:txBody>
      </p:sp>
      <p:sp>
        <p:nvSpPr>
          <p:cNvPr id="21" name="custom_name=&quot;exec_arrow1&quot;">
            <a:extLst>
              <a:ext uri="{FF2B5EF4-FFF2-40B4-BE49-F238E27FC236}">
                <a16:creationId xmlns:a16="http://schemas.microsoft.com/office/drawing/2014/main" id="{890A9F41-3836-1F3E-7809-35450C5CEFF7}"/>
              </a:ext>
            </a:extLst>
          </p:cNvPr>
          <p:cNvSpPr/>
          <p:nvPr/>
        </p:nvSpPr>
        <p:spPr>
          <a:xfrm rot="10800000">
            <a:off x="238746" y="5438109"/>
            <a:ext cx="271637" cy="239074"/>
          </a:xfrm>
          <a:prstGeom prst="downArrow">
            <a:avLst/>
          </a:prstGeom>
          <a:solidFill>
            <a:schemeClr val="accent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custom_name=&quot;exec_current2&quot;">
            <a:extLst>
              <a:ext uri="{FF2B5EF4-FFF2-40B4-BE49-F238E27FC236}">
                <a16:creationId xmlns:a16="http://schemas.microsoft.com/office/drawing/2014/main" id="{285B040F-C8D4-619E-1C90-28D18E5C9001}"/>
              </a:ext>
            </a:extLst>
          </p:cNvPr>
          <p:cNvSpPr/>
          <p:nvPr/>
        </p:nvSpPr>
        <p:spPr>
          <a:xfrm>
            <a:off x="2554002" y="4538599"/>
            <a:ext cx="2160267" cy="1022716"/>
          </a:xfrm>
          <a:prstGeom prst="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100" b="1" u="none" i="0">
                <a:solidFill>
                  <a:srgbClr val="000000"/>
                </a:solidFill>
                <a:latin typeface="calibri"/>
              </a:rPr>
              <a:t>Willians Franklin</a:t>
            </a:r>
            <a:r>
              <a:rPr sz="1100" b="1" u="none" i="0">
                <a:solidFill>
                  <a:srgbClr val="009087"/>
                </a:solidFill>
                <a:latin typeface="calibri"/>
              </a:rPr>
              <a:t>
Joined</a:t>
            </a:r>
            <a:r>
              <a:rPr sz="1100" b="0" u="none" i="0">
                <a:solidFill>
                  <a:srgbClr val="000000"/>
                </a:solidFill>
                <a:latin typeface="calibri"/>
              </a:rPr>
              <a:t> as Director of Accounting, TechnipFMC PLC</a:t>
            </a:r>
            <a:r>
              <a:rPr sz="1100" b="0" u="none" i="0">
                <a:solidFill>
                  <a:srgbClr val="000000"/>
                </a:solidFill>
                <a:latin typeface="calibri"/>
              </a:rPr>
              <a:t>
May. 2025</a:t>
            </a:r>
            <a:endParaRPr lang="en-US" sz="110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3" name="custom_name=&quot;exec_prev2&quot;">
            <a:extLst>
              <a:ext uri="{FF2B5EF4-FFF2-40B4-BE49-F238E27FC236}">
                <a16:creationId xmlns:a16="http://schemas.microsoft.com/office/drawing/2014/main" id="{B93EB118-FEA0-FAC9-6EB2-DEE089C4F3DD}"/>
              </a:ext>
            </a:extLst>
          </p:cNvPr>
          <p:cNvSpPr/>
          <p:nvPr/>
        </p:nvSpPr>
        <p:spPr>
          <a:xfrm>
            <a:off x="2554002" y="5561315"/>
            <a:ext cx="2160267" cy="776529"/>
          </a:xfrm>
          <a:prstGeom prst="rect">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0" u="none" i="0">
                <a:solidFill>
                  <a:srgbClr val="000000"/>
                </a:solidFill>
                <a:latin typeface="calibri" panose="020F0502020204030204" pitchFamily="34" charset="0"/>
                <a:ea typeface="Calibri" panose="020F0502020204030204" pitchFamily="34" charset="0"/>
                <a:cs typeface="Calibri" panose="020F0502020204030204" pitchFamily="34" charset="0"/>
              </a:rPr>
              <a:t>Controller, Supreme Electoral Tribunal of El Salvador</a:t>
            </a:r>
          </a:p>
        </p:txBody>
      </p:sp>
      <p:sp>
        <p:nvSpPr>
          <p:cNvPr id="24" name="custom_name=&quot;exec_arrow2&quot;">
            <a:extLst>
              <a:ext uri="{FF2B5EF4-FFF2-40B4-BE49-F238E27FC236}">
                <a16:creationId xmlns:a16="http://schemas.microsoft.com/office/drawing/2014/main" id="{C963CD1A-C256-D9F4-B1BE-3218C4E1496B}"/>
              </a:ext>
            </a:extLst>
          </p:cNvPr>
          <p:cNvSpPr/>
          <p:nvPr/>
        </p:nvSpPr>
        <p:spPr>
          <a:xfrm rot="10800000">
            <a:off x="2549597" y="5441777"/>
            <a:ext cx="271637" cy="239074"/>
          </a:xfrm>
          <a:prstGeom prst="downArrow">
            <a:avLst/>
          </a:prstGeom>
          <a:solidFill>
            <a:schemeClr val="accent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09CD5444-0D55-5326-CD86-6A45292679B2}"/>
              </a:ext>
            </a:extLst>
          </p:cNvPr>
          <p:cNvSpPr txBox="1"/>
          <p:nvPr/>
        </p:nvSpPr>
        <p:spPr>
          <a:xfrm>
            <a:off x="132520" y="1703764"/>
            <a:ext cx="4694076" cy="2304000"/>
          </a:xfrm>
          <a:prstGeom prst="rect">
            <a:avLst/>
          </a:prstGeom>
          <a:noFill/>
        </p:spPr>
        <p:txBody>
          <a:bodyPr wrap="square" rtlCol="0">
            <a:spAutoFit/>
          </a:bodyPr>
          <a:lstStyle/>
          <a:p/>
        </p:txBody>
      </p:sp>
      <p:pic>
        <p:nvPicPr>
          <p:cNvPr id="111" name="Picture 110" descr="image.png"/>
          <p:cNvPicPr>
            <a:picLocks noChangeAspect="1"/>
          </p:cNvPicPr>
          <p:nvPr/>
        </p:nvPicPr>
        <p:blipFill>
          <a:blip r:embed="rId3"/>
          <a:stretch>
            <a:fillRect/>
          </a:stretch>
        </p:blipFill>
        <p:spPr>
          <a:xfrm>
            <a:off x="136408" y="2036614"/>
            <a:ext cx="4686300" cy="1638300"/>
          </a:xfrm>
          <a:prstGeom prst="rect">
            <a:avLst/>
          </a:prstGeom>
        </p:spPr>
      </p:pic>
      <p:graphicFrame>
        <p:nvGraphicFramePr>
          <p:cNvPr id="112" name="Chart 111"/>
          <p:cNvGraphicFramePr>
            <a:graphicFrameLocks noGrp="1"/>
          </p:cNvGraphicFramePr>
          <p:nvPr/>
        </p:nvGraphicFramePr>
        <p:xfrm>
          <a:off x="4900314" y="2013028"/>
          <a:ext cx="2803141" cy="2125091"/>
        </p:xfrm>
        <a:graphic>
          <a:graphicData uri="http://schemas.openxmlformats.org/drawingml/2006/chart">
            <c:chart xmlns:c="http://schemas.openxmlformats.org/drawingml/2006/chart" r:id="rId4"/>
          </a:graphicData>
        </a:graphic>
      </p:graphicFrame>
    </p:spTree>
  </p:cSld>
  <p:clrMapOvr>
    <a:masterClrMapping/>
  </p:clrMapOvr>
</p:sld>
</file>

<file path=ppt/slides/slide9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lang="en-IN" sz="1600" b="1" u="none" i="0">
                <a:solidFill>
                  <a:srgbClr val="C00000"/>
                </a:solidFill>
                <a:latin typeface="Calibri" panose="020F0502020204030204" pitchFamily="34" charset="0"/>
                <a:cs typeface="Calibri" panose="020F0502020204030204" pitchFamily="34" charset="0"/>
              </a:rPr>
              <a:t>Hiring Analysis – ER&amp;D</a:t>
            </a:r>
          </a:p>
        </p:txBody>
      </p:sp>
      <p:sp>
        <p:nvSpPr>
          <p:cNvPr id="40" name="TextBox 39">
            <a:extLst>
              <a:ext uri="{FF2B5EF4-FFF2-40B4-BE49-F238E27FC236}">
                <a16:creationId xmlns:a16="http://schemas.microsoft.com/office/drawing/2014/main" id="{DA511D22-D519-F004-5A2F-D16836396E25}"/>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insights as mentioned above are based on job postings data for the last 12 months and are not exhaustive</a:t>
            </a:r>
          </a:p>
        </p:txBody>
      </p:sp>
      <p:graphicFrame>
        <p:nvGraphicFramePr>
          <p:cNvPr id="42" name="Table 41">
            <a:extLst>
              <a:ext uri="{FF2B5EF4-FFF2-40B4-BE49-F238E27FC236}">
                <a16:creationId xmlns:a16="http://schemas.microsoft.com/office/drawing/2014/main" id="{EE1CA859-1645-2583-CFCD-F62298DE7867}"/>
              </a:ext>
            </a:extLst>
          </p:cNvPr>
          <p:cNvGraphicFramePr>
            <a:graphicFrameLocks noGrp="1"/>
          </p:cNvGraphicFramePr>
          <p:nvPr>
            <p:extLst>
              <p:ext uri="{D42A27DB-BD31-4B8C-83A1-F6EECF244321}">
                <p14:modId xmlns:p14="http://schemas.microsoft.com/office/powerpoint/2010/main" val="3372936006"/>
              </p:ext>
            </p:extLst>
          </p:nvPr>
        </p:nvGraphicFramePr>
        <p:xfrm>
          <a:off x="8009055" y="1055939"/>
          <a:ext cx="3891922" cy="3005980"/>
        </p:xfrm>
        <a:graphic>
          <a:graphicData uri="http://schemas.openxmlformats.org/drawingml/2006/table">
            <a:tbl>
              <a:tblPr firstRow="1" bandRow="1">
                <a:tableStyleId>{5C22544A-7EE6-4342-B048-85BDC9FD1C3A}</a:tableStyleId>
              </a:tblPr>
              <a:tblGrid>
                <a:gridCol w="2631407">
                  <a:extLst>
                    <a:ext uri="{9D8B030D-6E8A-4147-A177-3AD203B41FA5}">
                      <a16:colId xmlns:a16="http://schemas.microsoft.com/office/drawing/2014/main" val="2729036339"/>
                    </a:ext>
                  </a:extLst>
                </a:gridCol>
                <a:gridCol w="1260515">
                  <a:extLst>
                    <a:ext uri="{9D8B030D-6E8A-4147-A177-3AD203B41FA5}">
                      <a16:colId xmlns:a16="http://schemas.microsoft.com/office/drawing/2014/main" val="1433516021"/>
                    </a:ext>
                  </a:extLst>
                </a:gridCol>
              </a:tblGrid>
              <a:tr h="375930">
                <a:tc>
                  <a:txBody>
                    <a:bodyPr/>
                    <a:lstStyle/>
                    <a:p>
                      <a:pPr algn="ctr"/>
                      <a:r>
                        <a:rPr sz="1050" b="1">
                          <a:latin typeface="Calibri"/>
                        </a:rPr>
                        <a:t>Top Locations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a:r>
                        <a:rPr sz="1050" b="1">
                          <a:latin typeface="Calibri"/>
                        </a:rPr>
                        <a:t># of Job Postings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161688019"/>
                  </a:ext>
                </a:extLst>
              </a:tr>
              <a:tr h="237329">
                <a:tc>
                  <a:txBody>
                    <a:bodyPr/>
                    <a:lstStyle/>
                    <a:p>
                      <a:pPr algn="ctr"/>
                      <a:r>
                        <a:rPr sz="1100" b="0">
                          <a:solidFill>
                            <a:srgbClr val="000000"/>
                          </a:solidFill>
                          <a:latin typeface="calibri"/>
                        </a:rPr>
                        <a:t>Hyderabad Area, India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132</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24536762"/>
                  </a:ext>
                </a:extLst>
              </a:tr>
              <a:tr h="237329">
                <a:tc>
                  <a:txBody>
                    <a:bodyPr/>
                    <a:lstStyle/>
                    <a:p>
                      <a:pPr algn="ctr"/>
                      <a:r>
                        <a:rPr sz="1100" b="0">
                          <a:solidFill>
                            <a:srgbClr val="000000"/>
                          </a:solidFill>
                          <a:latin typeface="calibri"/>
                        </a:rPr>
                        <a:t>Krakow, Poland</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109</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1428468"/>
                  </a:ext>
                </a:extLst>
              </a:tr>
              <a:tr h="237329">
                <a:tc>
                  <a:txBody>
                    <a:bodyPr/>
                    <a:lstStyle/>
                    <a:p>
                      <a:pPr algn="ctr"/>
                      <a:r>
                        <a:rPr sz="1100" b="0">
                          <a:solidFill>
                            <a:srgbClr val="000000"/>
                          </a:solidFill>
                          <a:latin typeface="calibri"/>
                        </a:rPr>
                        <a:t>Rio de Janeiro Area, Brazil</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92</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748685650"/>
                  </a:ext>
                </a:extLst>
              </a:tr>
              <a:tr h="237329">
                <a:tc>
                  <a:txBody>
                    <a:bodyPr/>
                    <a:lstStyle/>
                    <a:p>
                      <a:pPr algn="ctr"/>
                      <a:r>
                        <a:rPr sz="1100" b="0">
                          <a:solidFill>
                            <a:srgbClr val="000000"/>
                          </a:solidFill>
                          <a:latin typeface="calibri"/>
                        </a:rPr>
                        <a:t>Houston, Texas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32</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48214868"/>
                  </a:ext>
                </a:extLst>
              </a:tr>
              <a:tr h="237329">
                <a:tc>
                  <a:txBody>
                    <a:bodyPr/>
                    <a:lstStyle/>
                    <a:p>
                      <a:pPr algn="ctr"/>
                      <a:r>
                        <a:rPr sz="1100" b="0">
                          <a:solidFill>
                            <a:srgbClr val="000000"/>
                          </a:solidFill>
                          <a:latin typeface="calibri"/>
                        </a:rPr>
                        <a:t>Buskerud, Norway</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31</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09914699"/>
                  </a:ext>
                </a:extLst>
              </a:tr>
              <a:tr h="237329">
                <a:tc>
                  <a:txBody>
                    <a:bodyPr/>
                    <a:lstStyle/>
                    <a:p>
                      <a:pPr algn="ctr"/>
                      <a:r>
                        <a:rPr sz="1100" b="0">
                          <a:solidFill>
                            <a:srgbClr val="000000"/>
                          </a:solidFill>
                          <a:latin typeface="calibri"/>
                        </a:rPr>
                        <a:t>Fife, United Kingdom</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28</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74363325"/>
                  </a:ext>
                </a:extLst>
              </a:tr>
              <a:tr h="237329">
                <a:tc>
                  <a:txBody>
                    <a:bodyPr/>
                    <a:lstStyle/>
                    <a:p>
                      <a:pPr algn="ctr"/>
                      <a:r>
                        <a:rPr sz="1100" b="0">
                          <a:solidFill>
                            <a:srgbClr val="000000"/>
                          </a:solidFill>
                          <a:latin typeface="calibri"/>
                        </a:rPr>
                        <a:t>Johore, Malaysia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23</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4209459"/>
                  </a:ext>
                </a:extLst>
              </a:tr>
              <a:tr h="237329">
                <a:tc>
                  <a:txBody>
                    <a:bodyPr/>
                    <a:lstStyle/>
                    <a:p>
                      <a:pPr algn="ctr"/>
                      <a:r>
                        <a:rPr sz="1100" b="0">
                          <a:solidFill>
                            <a:srgbClr val="000000"/>
                          </a:solidFill>
                          <a:latin typeface="calibri"/>
                        </a:rPr>
                        <a:t>Aberdeen, United Kingdom</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23</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5323674"/>
                  </a:ext>
                </a:extLst>
              </a:tr>
              <a:tr h="297407">
                <a:tc>
                  <a:txBody>
                    <a:bodyPr/>
                    <a:lstStyle/>
                    <a:p>
                      <a:pPr algn="ctr"/>
                      <a:r>
                        <a:rPr sz="1100" b="0">
                          <a:solidFill>
                            <a:srgbClr val="000000"/>
                          </a:solidFill>
                          <a:latin typeface="calibri"/>
                        </a:rPr>
                        <a:t>Seine-Maritime Area, France</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22</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31945290"/>
                  </a:ext>
                </a:extLst>
              </a:tr>
              <a:tr h="434011">
                <a:tc>
                  <a:txBody>
                    <a:bodyPr/>
                    <a:lstStyle/>
                    <a:p>
                      <a:pPr algn="ctr"/>
                      <a:r>
                        <a:rPr sz="1100" b="0">
                          <a:solidFill>
                            <a:srgbClr val="000000"/>
                          </a:solidFill>
                          <a:latin typeface="calibri"/>
                        </a:rPr>
                        <a:t>Oslo, Norway</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19</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99805037"/>
                  </a:ext>
                </a:extLst>
              </a:tr>
            </a:tbl>
          </a:graphicData>
        </a:graphic>
      </p:graphicFrame>
      <p:sp>
        <p:nvSpPr>
          <p:cNvPr id="3" name="Rectangle 2">
            <a:extLst>
              <a:ext uri="{FF2B5EF4-FFF2-40B4-BE49-F238E27FC236}">
                <a16:creationId xmlns:a16="http://schemas.microsoft.com/office/drawing/2014/main" id="{C29E0055-6586-8999-480D-B6E9DD7F7F76}"/>
              </a:ext>
            </a:extLst>
          </p:cNvPr>
          <p:cNvSpPr/>
          <p:nvPr/>
        </p:nvSpPr>
        <p:spPr>
          <a:xfrm>
            <a:off x="132520" y="1047461"/>
            <a:ext cx="7591932" cy="58309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F8D73CD-725A-D338-809A-331DB0B33268}"/>
              </a:ext>
            </a:extLst>
          </p:cNvPr>
          <p:cNvSpPr/>
          <p:nvPr/>
        </p:nvSpPr>
        <p:spPr>
          <a:xfrm>
            <a:off x="571365" y="1125542"/>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kern="0" u="none" i="0">
                <a:solidFill>
                  <a:srgbClr val="FFFF00"/>
                </a:solidFill>
                <a:latin typeface="calibri" panose="020F0502020204030204" pitchFamily="34" charset="0"/>
                <a:ea typeface="Calibri" panose="020F0502020204030204" pitchFamily="34" charset="0"/>
                <a:cs typeface="Calibri" panose="020F0502020204030204" pitchFamily="34" charset="0"/>
              </a:rPr>
              <a:t>696</a:t>
            </a:r>
            <a:endParaRPr kumimoji="0" lang="en-IN" sz="1100" b="1"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AF901A7-6C73-CA01-C92B-A607D6344EB7}"/>
              </a:ext>
            </a:extLst>
          </p:cNvPr>
          <p:cNvSpPr/>
          <p:nvPr/>
        </p:nvSpPr>
        <p:spPr>
          <a:xfrm>
            <a:off x="1583819" y="1094765"/>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Job Postings (in last 12 Months)</a:t>
            </a:r>
            <a:endPar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0269A8DA-1EBF-1443-B103-688B0653C091}"/>
              </a:ext>
            </a:extLst>
          </p:cNvPr>
          <p:cNvSpPr/>
          <p:nvPr/>
        </p:nvSpPr>
        <p:spPr>
          <a:xfrm>
            <a:off x="4134567" y="1125541"/>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u="none" strike="noStrike" kern="0" cap="none" spc="0" normalizeH="0" baseline="0" noProof="0" i="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rPr>
              <a:t>37</a:t>
            </a:r>
          </a:p>
        </p:txBody>
      </p:sp>
      <p:sp>
        <p:nvSpPr>
          <p:cNvPr id="11" name="Rectangle 10">
            <a:extLst>
              <a:ext uri="{FF2B5EF4-FFF2-40B4-BE49-F238E27FC236}">
                <a16:creationId xmlns:a16="http://schemas.microsoft.com/office/drawing/2014/main" id="{E461DA36-AD4B-A720-095B-EAF197DFFCE1}"/>
              </a:ext>
            </a:extLst>
          </p:cNvPr>
          <p:cNvSpPr/>
          <p:nvPr/>
        </p:nvSpPr>
        <p:spPr>
          <a:xfrm>
            <a:off x="5438570" y="1094764"/>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Locations with Job Postings (in last 12 Months)</a:t>
            </a:r>
          </a:p>
        </p:txBody>
      </p:sp>
      <p:cxnSp>
        <p:nvCxnSpPr>
          <p:cNvPr id="12" name="Straight Connector 11">
            <a:extLst>
              <a:ext uri="{FF2B5EF4-FFF2-40B4-BE49-F238E27FC236}">
                <a16:creationId xmlns:a16="http://schemas.microsoft.com/office/drawing/2014/main" id="{53DED7A8-0B1C-A365-C9F1-F2FDB3F4CB6C}"/>
              </a:ext>
            </a:extLst>
          </p:cNvPr>
          <p:cNvCxnSpPr>
            <a:cxnSpLocks/>
            <a:stCxn id="3" idx="0"/>
            <a:endCxn id="3" idx="2"/>
          </p:cNvCxnSpPr>
          <p:nvPr/>
        </p:nvCxnSpPr>
        <p:spPr>
          <a:xfrm>
            <a:off x="3928486" y="1047461"/>
            <a:ext cx="0" cy="5830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E940E9D-5083-A79A-6244-D903606D7844}"/>
              </a:ext>
            </a:extLst>
          </p:cNvPr>
          <p:cNvSpPr/>
          <p:nvPr/>
        </p:nvSpPr>
        <p:spPr>
          <a:xfrm>
            <a:off x="7188115"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16" name="TextBox 15">
            <a:extLst>
              <a:ext uri="{FF2B5EF4-FFF2-40B4-BE49-F238E27FC236}">
                <a16:creationId xmlns:a16="http://schemas.microsoft.com/office/drawing/2014/main" id="{6B1F695D-DD55-FF58-17F8-00050061E47F}"/>
              </a:ext>
            </a:extLst>
          </p:cNvPr>
          <p:cNvSpPr txBox="1"/>
          <p:nvPr/>
        </p:nvSpPr>
        <p:spPr>
          <a:xfrm>
            <a:off x="7647882" y="4178319"/>
            <a:ext cx="1399211"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Job Titles in Demand</a:t>
            </a:r>
          </a:p>
        </p:txBody>
      </p:sp>
      <p:sp>
        <p:nvSpPr>
          <p:cNvPr id="23" name="Rectangle 22">
            <a:extLst>
              <a:ext uri="{FF2B5EF4-FFF2-40B4-BE49-F238E27FC236}">
                <a16:creationId xmlns:a16="http://schemas.microsoft.com/office/drawing/2014/main" id="{2AB01305-02B9-821A-C382-DC969A5334A8}"/>
              </a:ext>
            </a:extLst>
          </p:cNvPr>
          <p:cNvSpPr/>
          <p:nvPr/>
        </p:nvSpPr>
        <p:spPr>
          <a:xfrm>
            <a:off x="7274380"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Quality Engineer
Design Engineer
Supplier Quality Engineer
Project Quality Engineer
Manufacturing Engineer</a:t>
            </a:r>
          </a:p>
        </p:txBody>
      </p:sp>
      <p:sp>
        <p:nvSpPr>
          <p:cNvPr id="17" name="TextBox 16">
            <a:extLst>
              <a:ext uri="{FF2B5EF4-FFF2-40B4-BE49-F238E27FC236}">
                <a16:creationId xmlns:a16="http://schemas.microsoft.com/office/drawing/2014/main" id="{E0E997F7-D01E-D0A9-4A20-2FD17794FD5C}"/>
              </a:ext>
            </a:extLst>
          </p:cNvPr>
          <p:cNvSpPr txBox="1"/>
          <p:nvPr/>
        </p:nvSpPr>
        <p:spPr>
          <a:xfrm>
            <a:off x="5277593" y="4178468"/>
            <a:ext cx="145209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Top Workloads</a:t>
            </a:r>
          </a:p>
        </p:txBody>
      </p:sp>
      <p:sp>
        <p:nvSpPr>
          <p:cNvPr id="38" name="Rectangle 37">
            <a:extLst>
              <a:ext uri="{FF2B5EF4-FFF2-40B4-BE49-F238E27FC236}">
                <a16:creationId xmlns:a16="http://schemas.microsoft.com/office/drawing/2014/main" id="{3582F252-B09E-9B60-FF98-88D2AA209A7C}"/>
              </a:ext>
            </a:extLst>
          </p:cNvPr>
          <p:cNvSpPr/>
          <p:nvPr/>
        </p:nvSpPr>
        <p:spPr>
          <a:xfrm>
            <a:off x="4862282" y="4168402"/>
            <a:ext cx="228271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9" name="Rectangle 38">
            <a:extLst>
              <a:ext uri="{FF2B5EF4-FFF2-40B4-BE49-F238E27FC236}">
                <a16:creationId xmlns:a16="http://schemas.microsoft.com/office/drawing/2014/main" id="{733434C1-B3BE-B32B-12FC-10CB349A5AC3}"/>
              </a:ext>
            </a:extLst>
          </p:cNvPr>
          <p:cNvSpPr/>
          <p:nvPr/>
        </p:nvSpPr>
        <p:spPr>
          <a:xfrm>
            <a:off x="4952432" y="4520997"/>
            <a:ext cx="2150478" cy="1800000"/>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Quality Assurance
Application Development &amp; Maintenance
Drill Engineering
Project/Programs Management
Advanced Manufacturing, Automation &amp; Control Systems</a:t>
            </a:r>
          </a:p>
        </p:txBody>
      </p:sp>
      <p:sp>
        <p:nvSpPr>
          <p:cNvPr id="62" name="Rectangle 61">
            <a:extLst>
              <a:ext uri="{FF2B5EF4-FFF2-40B4-BE49-F238E27FC236}">
                <a16:creationId xmlns:a16="http://schemas.microsoft.com/office/drawing/2014/main" id="{1D5A2B93-A726-EE26-F715-6E5B0446AF74}"/>
              </a:ext>
            </a:extLst>
          </p:cNvPr>
          <p:cNvSpPr/>
          <p:nvPr/>
        </p:nvSpPr>
        <p:spPr>
          <a:xfrm>
            <a:off x="5303009" y="1668086"/>
            <a:ext cx="2416577" cy="253916"/>
          </a:xfrm>
          <a:prstGeom prst="rect">
            <a:avLst/>
          </a:prstGeom>
          <a:solidFill>
            <a:schemeClr val="tx1">
              <a:lumMod val="65000"/>
              <a:lumOff val="3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strike="noStrike" kern="0" cap="none" spc="0" normalizeH="0" baseline="0" noProof="0">
                <a:ln>
                  <a:noFill/>
                </a:ln>
                <a:solidFill>
                  <a:schemeClr val="bg1"/>
                </a:solidFill>
                <a:effectLst/>
                <a:uLnTx/>
                <a:uFillTx/>
                <a:latin typeface="Calibri" panose="020F0502020204030204" pitchFamily="34" charset="0"/>
                <a:ea typeface="+mn-ea"/>
                <a:cs typeface="Calibri" panose="020F0502020204030204" pitchFamily="34" charset="0"/>
              </a:rPr>
              <a:t>Job Postings Timeline</a:t>
            </a:r>
          </a:p>
        </p:txBody>
      </p:sp>
      <p:sp>
        <p:nvSpPr>
          <p:cNvPr id="74" name="TextBox 73"/>
          <p:cNvSpPr txBox="1"/>
          <p:nvPr/>
        </p:nvSpPr>
        <p:spPr>
          <a:xfrm>
            <a:off x="5230262" y="2057510"/>
            <a:ext cx="2485125" cy="1992299"/>
          </a:xfrm>
          <a:prstGeom prst="rect">
            <a:avLst/>
          </a:prstGeom>
          <a:noFill/>
        </p:spPr>
        <p:txBody>
          <a:bodyPr wrap="none">
            <a:spAutoFit/>
          </a:bodyPr>
          <a:lstStyle/>
          <a:p/>
        </p:txBody>
      </p:sp>
      <p:cxnSp>
        <p:nvCxnSpPr>
          <p:cNvPr id="74" name="Straight Connector 73">
            <a:extLst>
              <a:ext uri="{FF2B5EF4-FFF2-40B4-BE49-F238E27FC236}">
                <a16:creationId xmlns:a16="http://schemas.microsoft.com/office/drawing/2014/main" id="{158806C6-B1C4-34EB-26BD-E7DE502DCD6E}"/>
              </a:ext>
            </a:extLst>
          </p:cNvPr>
          <p:cNvCxnSpPr>
            <a:cxnSpLocks/>
          </p:cNvCxnSpPr>
          <p:nvPr/>
        </p:nvCxnSpPr>
        <p:spPr>
          <a:xfrm>
            <a:off x="234392" y="4174017"/>
            <a:ext cx="4540708" cy="11262"/>
          </a:xfrm>
          <a:prstGeom prst="line">
            <a:avLst/>
          </a:prstGeom>
          <a:ln>
            <a:solidFill>
              <a:srgbClr val="D9D9D9"/>
            </a:solidFill>
            <a:prstDash val="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E6FBC9E9-9EC0-F46B-C1F7-A8C596569459}"/>
              </a:ext>
            </a:extLst>
          </p:cNvPr>
          <p:cNvGrpSpPr/>
          <p:nvPr/>
        </p:nvGrpSpPr>
        <p:grpSpPr>
          <a:xfrm>
            <a:off x="3028465" y="3985310"/>
            <a:ext cx="1798131" cy="180919"/>
            <a:chOff x="2439890" y="3716456"/>
            <a:chExt cx="2168666" cy="200055"/>
          </a:xfrm>
        </p:grpSpPr>
        <p:sp>
          <p:nvSpPr>
            <p:cNvPr id="49" name="Oval 48">
              <a:extLst>
                <a:ext uri="{FF2B5EF4-FFF2-40B4-BE49-F238E27FC236}">
                  <a16:creationId xmlns:a16="http://schemas.microsoft.com/office/drawing/2014/main" id="{EFCD389B-2287-A1BA-71E9-96D0579414EA}"/>
                </a:ext>
              </a:extLst>
            </p:cNvPr>
            <p:cNvSpPr/>
            <p:nvPr/>
          </p:nvSpPr>
          <p:spPr>
            <a:xfrm>
              <a:off x="2439890" y="3758985"/>
              <a:ext cx="159318" cy="145774"/>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0" name="Rectangle 49">
              <a:extLst>
                <a:ext uri="{FF2B5EF4-FFF2-40B4-BE49-F238E27FC236}">
                  <a16:creationId xmlns:a16="http://schemas.microsoft.com/office/drawing/2014/main" id="{EAAD88C3-B6DE-DB4D-2012-4EAECF8D6616}"/>
                </a:ext>
              </a:extLst>
            </p:cNvPr>
            <p:cNvSpPr/>
            <p:nvPr/>
          </p:nvSpPr>
          <p:spPr>
            <a:xfrm>
              <a:off x="2568714" y="3716456"/>
              <a:ext cx="47250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HIGH</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31146B80-C59C-DF40-127E-962EB85E2C0E}"/>
                </a:ext>
              </a:extLst>
            </p:cNvPr>
            <p:cNvSpPr/>
            <p:nvPr/>
          </p:nvSpPr>
          <p:spPr>
            <a:xfrm>
              <a:off x="3185059" y="3771635"/>
              <a:ext cx="131669" cy="120475"/>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2" name="Rectangle 51">
              <a:extLst>
                <a:ext uri="{FF2B5EF4-FFF2-40B4-BE49-F238E27FC236}">
                  <a16:creationId xmlns:a16="http://schemas.microsoft.com/office/drawing/2014/main" id="{46002404-1E99-AA4A-EBD5-AC524144D585}"/>
                </a:ext>
              </a:extLst>
            </p:cNvPr>
            <p:cNvSpPr/>
            <p:nvPr/>
          </p:nvSpPr>
          <p:spPr>
            <a:xfrm>
              <a:off x="3278516" y="3716456"/>
              <a:ext cx="724675"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MEDIUM</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3" name="Oval 52">
              <a:extLst>
                <a:ext uri="{FF2B5EF4-FFF2-40B4-BE49-F238E27FC236}">
                  <a16:creationId xmlns:a16="http://schemas.microsoft.com/office/drawing/2014/main" id="{39B14F57-31F0-9DA4-9426-A06FF21B0F59}"/>
                </a:ext>
              </a:extLst>
            </p:cNvPr>
            <p:cNvSpPr/>
            <p:nvPr/>
          </p:nvSpPr>
          <p:spPr>
            <a:xfrm>
              <a:off x="4067246" y="3782089"/>
              <a:ext cx="108818" cy="99566"/>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4" name="Rectangle 53">
              <a:extLst>
                <a:ext uri="{FF2B5EF4-FFF2-40B4-BE49-F238E27FC236}">
                  <a16:creationId xmlns:a16="http://schemas.microsoft.com/office/drawing/2014/main" id="{396BA48C-3519-0BBD-B8F9-DCC6C29F1D51}"/>
                </a:ext>
              </a:extLst>
            </p:cNvPr>
            <p:cNvSpPr/>
            <p:nvPr/>
          </p:nvSpPr>
          <p:spPr>
            <a:xfrm>
              <a:off x="4113593" y="3716456"/>
              <a:ext cx="49496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LOW</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sp>
        <p:nvSpPr>
          <p:cNvPr id="4" name="Rectangle 3">
            <a:extLst>
              <a:ext uri="{FF2B5EF4-FFF2-40B4-BE49-F238E27FC236}">
                <a16:creationId xmlns:a16="http://schemas.microsoft.com/office/drawing/2014/main" id="{EB5FA755-A830-EE21-28B9-2A592C5AE62E}"/>
              </a:ext>
            </a:extLst>
          </p:cNvPr>
          <p:cNvSpPr/>
          <p:nvPr/>
        </p:nvSpPr>
        <p:spPr>
          <a:xfrm>
            <a:off x="9549978"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7" name="TextBox 6">
            <a:extLst>
              <a:ext uri="{FF2B5EF4-FFF2-40B4-BE49-F238E27FC236}">
                <a16:creationId xmlns:a16="http://schemas.microsoft.com/office/drawing/2014/main" id="{8B50A143-181E-A303-5EBA-44AC0CAFA6A5}"/>
              </a:ext>
            </a:extLst>
          </p:cNvPr>
          <p:cNvSpPr txBox="1"/>
          <p:nvPr/>
        </p:nvSpPr>
        <p:spPr>
          <a:xfrm>
            <a:off x="10009745" y="4178319"/>
            <a:ext cx="147201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Core Skills in Demand</a:t>
            </a:r>
          </a:p>
        </p:txBody>
      </p:sp>
      <p:sp>
        <p:nvSpPr>
          <p:cNvPr id="15" name="Rectangle 14">
            <a:extLst>
              <a:ext uri="{FF2B5EF4-FFF2-40B4-BE49-F238E27FC236}">
                <a16:creationId xmlns:a16="http://schemas.microsoft.com/office/drawing/2014/main" id="{EFDA5CB1-73EA-9C5D-DF2C-58D4CD1FA585}"/>
              </a:ext>
            </a:extLst>
          </p:cNvPr>
          <p:cNvSpPr/>
          <p:nvPr/>
        </p:nvSpPr>
        <p:spPr>
          <a:xfrm>
            <a:off x="9636243"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Project Management
Continuous Improvement Management
Python (Programming Language)
Atlassian Jira
Product Design</a:t>
            </a:r>
          </a:p>
        </p:txBody>
      </p:sp>
      <p:sp>
        <p:nvSpPr>
          <p:cNvPr id="20" name="TextBox 19">
            <a:extLst>
              <a:ext uri="{FF2B5EF4-FFF2-40B4-BE49-F238E27FC236}">
                <a16:creationId xmlns:a16="http://schemas.microsoft.com/office/drawing/2014/main" id="{57DB9744-EED6-934B-6A79-5B39B8336982}"/>
              </a:ext>
            </a:extLst>
          </p:cNvPr>
          <p:cNvSpPr txBox="1"/>
          <p:nvPr/>
        </p:nvSpPr>
        <p:spPr>
          <a:xfrm>
            <a:off x="10737402" y="6320594"/>
            <a:ext cx="1224000" cy="288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1100" b="1" u="none" i="0">
                <a:solidFill>
                  <a:srgbClr val="000000"/>
                </a:solidFill>
                <a:latin typeface="calibri"/>
                <a:hlinkClick r:id="rId5"/>
              </a:rPr>
              <a:t>Get more insights</a:t>
            </a:r>
          </a:p>
        </p:txBody>
      </p:sp>
      <p:sp>
        <p:nvSpPr>
          <p:cNvPr id="2" name="TextBox 1">
            <a:extLst>
              <a:ext uri="{FF2B5EF4-FFF2-40B4-BE49-F238E27FC236}">
                <a16:creationId xmlns:a16="http://schemas.microsoft.com/office/drawing/2014/main" id="{E7CF57D9-0224-867D-856A-F06075BDA1EA}"/>
              </a:ext>
            </a:extLst>
          </p:cNvPr>
          <p:cNvSpPr txBox="1"/>
          <p:nvPr/>
        </p:nvSpPr>
        <p:spPr>
          <a:xfrm>
            <a:off x="132520" y="1703764"/>
            <a:ext cx="4694076" cy="2304000"/>
          </a:xfrm>
          <a:prstGeom prst="rect">
            <a:avLst/>
          </a:prstGeom>
          <a:noFill/>
        </p:spPr>
        <p:txBody>
          <a:bodyPr wrap="square" rtlCol="0">
            <a:spAutoFit/>
          </a:bodyPr>
          <a:lstStyle/>
          <a:p/>
        </p:txBody>
      </p:sp>
      <p:pic>
        <p:nvPicPr>
          <p:cNvPr id="75" name="Picture 74" descr="image.png"/>
          <p:cNvPicPr>
            <a:picLocks noChangeAspect="1"/>
          </p:cNvPicPr>
          <p:nvPr/>
        </p:nvPicPr>
        <p:blipFill>
          <a:blip r:embed="rId3"/>
          <a:stretch>
            <a:fillRect/>
          </a:stretch>
        </p:blipFill>
        <p:spPr>
          <a:xfrm>
            <a:off x="136408" y="2036614"/>
            <a:ext cx="4686300" cy="1638300"/>
          </a:xfrm>
          <a:prstGeom prst="rect">
            <a:avLst/>
          </a:prstGeom>
        </p:spPr>
      </p:pic>
      <p:graphicFrame>
        <p:nvGraphicFramePr>
          <p:cNvPr id="76" name="Chart 75"/>
          <p:cNvGraphicFramePr>
            <a:graphicFrameLocks noGrp="1"/>
          </p:cNvGraphicFramePr>
          <p:nvPr/>
        </p:nvGraphicFramePr>
        <p:xfrm>
          <a:off x="5230262" y="2057510"/>
          <a:ext cx="2485125" cy="1992299"/>
        </p:xfrm>
        <a:graphic>
          <a:graphicData uri="http://schemas.openxmlformats.org/drawingml/2006/chart">
            <c:chart xmlns:c="http://schemas.openxmlformats.org/drawingml/2006/chart" r:id="rId4"/>
          </a:graphicData>
        </a:graphic>
      </p:graphicFrame>
    </p:spTree>
  </p:cSld>
  <p:clrMapOvr>
    <a:masterClrMapping/>
  </p:clrMapOvr>
</p:sld>
</file>

<file path=ppt/slides/slide9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lang="en-IN" sz="1600" b="1" u="none" i="0">
                <a:solidFill>
                  <a:srgbClr val="C00000"/>
                </a:solidFill>
                <a:latin typeface="Calibri" panose="020F0502020204030204" pitchFamily="34" charset="0"/>
                <a:cs typeface="Calibri" panose="020F0502020204030204" pitchFamily="34" charset="0"/>
              </a:rPr>
              <a:t>Hiring Analysis – Customer Support &amp; Service</a:t>
            </a:r>
          </a:p>
        </p:txBody>
      </p:sp>
      <p:sp>
        <p:nvSpPr>
          <p:cNvPr id="40" name="TextBox 39">
            <a:extLst>
              <a:ext uri="{FF2B5EF4-FFF2-40B4-BE49-F238E27FC236}">
                <a16:creationId xmlns:a16="http://schemas.microsoft.com/office/drawing/2014/main" id="{DA511D22-D519-F004-5A2F-D16836396E25}"/>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insights as mentioned above are based on job postings data for the last 12 months and are not exhaustive</a:t>
            </a:r>
          </a:p>
        </p:txBody>
      </p:sp>
      <p:graphicFrame>
        <p:nvGraphicFramePr>
          <p:cNvPr id="42" name="Table 41">
            <a:extLst>
              <a:ext uri="{FF2B5EF4-FFF2-40B4-BE49-F238E27FC236}">
                <a16:creationId xmlns:a16="http://schemas.microsoft.com/office/drawing/2014/main" id="{EE1CA859-1645-2583-CFCD-F62298DE7867}"/>
              </a:ext>
            </a:extLst>
          </p:cNvPr>
          <p:cNvGraphicFramePr>
            <a:graphicFrameLocks noGrp="1"/>
          </p:cNvGraphicFramePr>
          <p:nvPr>
            <p:extLst>
              <p:ext uri="{D42A27DB-BD31-4B8C-83A1-F6EECF244321}">
                <p14:modId xmlns:p14="http://schemas.microsoft.com/office/powerpoint/2010/main" val="3372936006"/>
              </p:ext>
            </p:extLst>
          </p:nvPr>
        </p:nvGraphicFramePr>
        <p:xfrm>
          <a:off x="8009055" y="1055939"/>
          <a:ext cx="3891922" cy="3005980"/>
        </p:xfrm>
        <a:graphic>
          <a:graphicData uri="http://schemas.openxmlformats.org/drawingml/2006/table">
            <a:tbl>
              <a:tblPr firstRow="1" bandRow="1">
                <a:tableStyleId>{5C22544A-7EE6-4342-B048-85BDC9FD1C3A}</a:tableStyleId>
              </a:tblPr>
              <a:tblGrid>
                <a:gridCol w="2631407">
                  <a:extLst>
                    <a:ext uri="{9D8B030D-6E8A-4147-A177-3AD203B41FA5}">
                      <a16:colId xmlns:a16="http://schemas.microsoft.com/office/drawing/2014/main" val="2729036339"/>
                    </a:ext>
                  </a:extLst>
                </a:gridCol>
                <a:gridCol w="1260515">
                  <a:extLst>
                    <a:ext uri="{9D8B030D-6E8A-4147-A177-3AD203B41FA5}">
                      <a16:colId xmlns:a16="http://schemas.microsoft.com/office/drawing/2014/main" val="1433516021"/>
                    </a:ext>
                  </a:extLst>
                </a:gridCol>
              </a:tblGrid>
              <a:tr h="375930">
                <a:tc>
                  <a:txBody>
                    <a:bodyPr/>
                    <a:lstStyle/>
                    <a:p>
                      <a:pPr algn="ctr"/>
                      <a:r>
                        <a:rPr sz="1050" b="1">
                          <a:latin typeface="Calibri"/>
                        </a:rPr>
                        <a:t>Top Locations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a:r>
                        <a:rPr sz="1050" b="1">
                          <a:latin typeface="Calibri"/>
                        </a:rPr>
                        <a:t># of Job Postings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161688019"/>
                  </a:ext>
                </a:extLst>
              </a:tr>
              <a:tr h="237329">
                <a:tc>
                  <a:txBody>
                    <a:bodyPr/>
                    <a:lstStyle/>
                    <a:p>
                      <a:pPr algn="ctr"/>
                      <a:r>
                        <a:rPr sz="1100" b="0">
                          <a:solidFill>
                            <a:srgbClr val="000000"/>
                          </a:solidFill>
                          <a:latin typeface="calibri"/>
                        </a:rPr>
                        <a:t>Houston, Texas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39</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24536762"/>
                  </a:ext>
                </a:extLst>
              </a:tr>
              <a:tr h="237329">
                <a:tc>
                  <a:txBody>
                    <a:bodyPr/>
                    <a:lstStyle/>
                    <a:p>
                      <a:pPr algn="ctr"/>
                      <a:r>
                        <a:rPr sz="1100" b="0">
                          <a:solidFill>
                            <a:srgbClr val="000000"/>
                          </a:solidFill>
                          <a:latin typeface="calibri"/>
                        </a:rPr>
                        <a:t>Odessa-Midland, Texas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38</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1428468"/>
                  </a:ext>
                </a:extLst>
              </a:tr>
              <a:tr h="237329">
                <a:tc>
                  <a:txBody>
                    <a:bodyPr/>
                    <a:lstStyle/>
                    <a:p>
                      <a:pPr algn="ctr"/>
                      <a:r>
                        <a:rPr sz="1100" b="0">
                          <a:solidFill>
                            <a:srgbClr val="000000"/>
                          </a:solidFill>
                          <a:latin typeface="calibri"/>
                        </a:rPr>
                        <a:t>Rio de Janeiro Area, Brazil</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36</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748685650"/>
                  </a:ext>
                </a:extLst>
              </a:tr>
              <a:tr h="237329">
                <a:tc>
                  <a:txBody>
                    <a:bodyPr/>
                    <a:lstStyle/>
                    <a:p>
                      <a:pPr algn="ctr"/>
                      <a:r>
                        <a:rPr sz="1100" b="0">
                          <a:solidFill>
                            <a:srgbClr val="000000"/>
                          </a:solidFill>
                          <a:latin typeface="calibri"/>
                        </a:rPr>
                        <a:t>Hyderabad Area, India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33</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48214868"/>
                  </a:ext>
                </a:extLst>
              </a:tr>
              <a:tr h="237329">
                <a:tc>
                  <a:txBody>
                    <a:bodyPr/>
                    <a:lstStyle/>
                    <a:p>
                      <a:pPr algn="ctr"/>
                      <a:r>
                        <a:rPr sz="1100" b="0">
                          <a:solidFill>
                            <a:srgbClr val="000000"/>
                          </a:solidFill>
                          <a:latin typeface="calibri"/>
                        </a:rPr>
                        <a:t>Abu Dhabi, United Arab Emirates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26</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09914699"/>
                  </a:ext>
                </a:extLst>
              </a:tr>
              <a:tr h="237329">
                <a:tc>
                  <a:txBody>
                    <a:bodyPr/>
                    <a:lstStyle/>
                    <a:p>
                      <a:pPr algn="ctr"/>
                      <a:r>
                        <a:rPr sz="1100" b="0">
                          <a:solidFill>
                            <a:srgbClr val="000000"/>
                          </a:solidFill>
                          <a:latin typeface="calibri"/>
                        </a:rPr>
                        <a:t>Lisbon, Portugal</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20</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74363325"/>
                  </a:ext>
                </a:extLst>
              </a:tr>
              <a:tr h="237329">
                <a:tc>
                  <a:txBody>
                    <a:bodyPr/>
                    <a:lstStyle/>
                    <a:p>
                      <a:pPr algn="ctr"/>
                      <a:r>
                        <a:rPr sz="1100" b="0">
                          <a:solidFill>
                            <a:srgbClr val="000000"/>
                          </a:solidFill>
                          <a:latin typeface="calibri"/>
                        </a:rPr>
                        <a:t>Vestland, Norway</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13</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4209459"/>
                  </a:ext>
                </a:extLst>
              </a:tr>
              <a:tr h="237329">
                <a:tc>
                  <a:txBody>
                    <a:bodyPr/>
                    <a:lstStyle/>
                    <a:p>
                      <a:pPr algn="ctr"/>
                      <a:r>
                        <a:rPr sz="1100" b="0">
                          <a:solidFill>
                            <a:srgbClr val="000000"/>
                          </a:solidFill>
                          <a:latin typeface="calibri"/>
                        </a:rPr>
                        <a:t>Federal Territory of Kuala Lumpur, Malaysia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13</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5323674"/>
                  </a:ext>
                </a:extLst>
              </a:tr>
              <a:tr h="297407">
                <a:tc>
                  <a:txBody>
                    <a:bodyPr/>
                    <a:lstStyle/>
                    <a:p>
                      <a:pPr algn="ctr"/>
                      <a:r>
                        <a:rPr sz="1100" b="0">
                          <a:solidFill>
                            <a:srgbClr val="000000"/>
                          </a:solidFill>
                          <a:latin typeface="calibri"/>
                        </a:rPr>
                        <a:t>Aberdeen, United Kingdom</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13</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31945290"/>
                  </a:ext>
                </a:extLst>
              </a:tr>
              <a:tr h="434011">
                <a:tc>
                  <a:txBody>
                    <a:bodyPr/>
                    <a:lstStyle/>
                    <a:p>
                      <a:pPr algn="ctr"/>
                      <a:r>
                        <a:rPr sz="1100" b="0">
                          <a:solidFill>
                            <a:srgbClr val="000000"/>
                          </a:solidFill>
                          <a:latin typeface="calibri"/>
                        </a:rPr>
                        <a:t>Eastern, Saudi Arabia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12</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99805037"/>
                  </a:ext>
                </a:extLst>
              </a:tr>
            </a:tbl>
          </a:graphicData>
        </a:graphic>
      </p:graphicFrame>
      <p:sp>
        <p:nvSpPr>
          <p:cNvPr id="3" name="Rectangle 2">
            <a:extLst>
              <a:ext uri="{FF2B5EF4-FFF2-40B4-BE49-F238E27FC236}">
                <a16:creationId xmlns:a16="http://schemas.microsoft.com/office/drawing/2014/main" id="{C29E0055-6586-8999-480D-B6E9DD7F7F76}"/>
              </a:ext>
            </a:extLst>
          </p:cNvPr>
          <p:cNvSpPr/>
          <p:nvPr/>
        </p:nvSpPr>
        <p:spPr>
          <a:xfrm>
            <a:off x="132520" y="1047461"/>
            <a:ext cx="7591932" cy="58309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F8D73CD-725A-D338-809A-331DB0B33268}"/>
              </a:ext>
            </a:extLst>
          </p:cNvPr>
          <p:cNvSpPr/>
          <p:nvPr/>
        </p:nvSpPr>
        <p:spPr>
          <a:xfrm>
            <a:off x="571365" y="1125542"/>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kern="0" u="none" i="0">
                <a:solidFill>
                  <a:srgbClr val="FFFF00"/>
                </a:solidFill>
                <a:latin typeface="calibri" panose="020F0502020204030204" pitchFamily="34" charset="0"/>
                <a:ea typeface="Calibri" panose="020F0502020204030204" pitchFamily="34" charset="0"/>
                <a:cs typeface="Calibri" panose="020F0502020204030204" pitchFamily="34" charset="0"/>
              </a:rPr>
              <a:t>398</a:t>
            </a:r>
            <a:endParaRPr kumimoji="0" lang="en-IN" sz="1100" b="1"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AF901A7-6C73-CA01-C92B-A607D6344EB7}"/>
              </a:ext>
            </a:extLst>
          </p:cNvPr>
          <p:cNvSpPr/>
          <p:nvPr/>
        </p:nvSpPr>
        <p:spPr>
          <a:xfrm>
            <a:off x="1583819" y="1094765"/>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Job Postings (in last 12 Months)</a:t>
            </a:r>
            <a:endPar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0269A8DA-1EBF-1443-B103-688B0653C091}"/>
              </a:ext>
            </a:extLst>
          </p:cNvPr>
          <p:cNvSpPr/>
          <p:nvPr/>
        </p:nvSpPr>
        <p:spPr>
          <a:xfrm>
            <a:off x="4134567" y="1125541"/>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u="none" strike="noStrike" kern="0" cap="none" spc="0" normalizeH="0" baseline="0" noProof="0" i="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rPr>
              <a:t>53</a:t>
            </a:r>
          </a:p>
        </p:txBody>
      </p:sp>
      <p:sp>
        <p:nvSpPr>
          <p:cNvPr id="11" name="Rectangle 10">
            <a:extLst>
              <a:ext uri="{FF2B5EF4-FFF2-40B4-BE49-F238E27FC236}">
                <a16:creationId xmlns:a16="http://schemas.microsoft.com/office/drawing/2014/main" id="{E461DA36-AD4B-A720-095B-EAF197DFFCE1}"/>
              </a:ext>
            </a:extLst>
          </p:cNvPr>
          <p:cNvSpPr/>
          <p:nvPr/>
        </p:nvSpPr>
        <p:spPr>
          <a:xfrm>
            <a:off x="5438570" y="1094764"/>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Locations with Job Postings (in last 12 Months)</a:t>
            </a:r>
          </a:p>
        </p:txBody>
      </p:sp>
      <p:cxnSp>
        <p:nvCxnSpPr>
          <p:cNvPr id="12" name="Straight Connector 11">
            <a:extLst>
              <a:ext uri="{FF2B5EF4-FFF2-40B4-BE49-F238E27FC236}">
                <a16:creationId xmlns:a16="http://schemas.microsoft.com/office/drawing/2014/main" id="{53DED7A8-0B1C-A365-C9F1-F2FDB3F4CB6C}"/>
              </a:ext>
            </a:extLst>
          </p:cNvPr>
          <p:cNvCxnSpPr>
            <a:cxnSpLocks/>
            <a:stCxn id="3" idx="0"/>
            <a:endCxn id="3" idx="2"/>
          </p:cNvCxnSpPr>
          <p:nvPr/>
        </p:nvCxnSpPr>
        <p:spPr>
          <a:xfrm>
            <a:off x="3928486" y="1047461"/>
            <a:ext cx="0" cy="5830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E940E9D-5083-A79A-6244-D903606D7844}"/>
              </a:ext>
            </a:extLst>
          </p:cNvPr>
          <p:cNvSpPr/>
          <p:nvPr/>
        </p:nvSpPr>
        <p:spPr>
          <a:xfrm>
            <a:off x="7188115"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16" name="TextBox 15">
            <a:extLst>
              <a:ext uri="{FF2B5EF4-FFF2-40B4-BE49-F238E27FC236}">
                <a16:creationId xmlns:a16="http://schemas.microsoft.com/office/drawing/2014/main" id="{6B1F695D-DD55-FF58-17F8-00050061E47F}"/>
              </a:ext>
            </a:extLst>
          </p:cNvPr>
          <p:cNvSpPr txBox="1"/>
          <p:nvPr/>
        </p:nvSpPr>
        <p:spPr>
          <a:xfrm>
            <a:off x="7647882" y="4178319"/>
            <a:ext cx="1399211"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Job Titles in Demand</a:t>
            </a:r>
          </a:p>
        </p:txBody>
      </p:sp>
      <p:sp>
        <p:nvSpPr>
          <p:cNvPr id="23" name="Rectangle 22">
            <a:extLst>
              <a:ext uri="{FF2B5EF4-FFF2-40B4-BE49-F238E27FC236}">
                <a16:creationId xmlns:a16="http://schemas.microsoft.com/office/drawing/2014/main" id="{2AB01305-02B9-821A-C382-DC969A5334A8}"/>
              </a:ext>
            </a:extLst>
          </p:cNvPr>
          <p:cNvSpPr/>
          <p:nvPr/>
        </p:nvSpPr>
        <p:spPr>
          <a:xfrm>
            <a:off x="7274380"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Field Service Technician
Customer Care Representative
Field Service Technician Iv
Field Service Technician I
Workshop Service Technician Ii</a:t>
            </a:r>
          </a:p>
        </p:txBody>
      </p:sp>
      <p:sp>
        <p:nvSpPr>
          <p:cNvPr id="17" name="TextBox 16">
            <a:extLst>
              <a:ext uri="{FF2B5EF4-FFF2-40B4-BE49-F238E27FC236}">
                <a16:creationId xmlns:a16="http://schemas.microsoft.com/office/drawing/2014/main" id="{E0E997F7-D01E-D0A9-4A20-2FD17794FD5C}"/>
              </a:ext>
            </a:extLst>
          </p:cNvPr>
          <p:cNvSpPr txBox="1"/>
          <p:nvPr/>
        </p:nvSpPr>
        <p:spPr>
          <a:xfrm>
            <a:off x="5277593" y="4178468"/>
            <a:ext cx="145209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Top Workloads</a:t>
            </a:r>
          </a:p>
        </p:txBody>
      </p:sp>
      <p:sp>
        <p:nvSpPr>
          <p:cNvPr id="38" name="Rectangle 37">
            <a:extLst>
              <a:ext uri="{FF2B5EF4-FFF2-40B4-BE49-F238E27FC236}">
                <a16:creationId xmlns:a16="http://schemas.microsoft.com/office/drawing/2014/main" id="{3582F252-B09E-9B60-FF98-88D2AA209A7C}"/>
              </a:ext>
            </a:extLst>
          </p:cNvPr>
          <p:cNvSpPr/>
          <p:nvPr/>
        </p:nvSpPr>
        <p:spPr>
          <a:xfrm>
            <a:off x="4862282" y="4168402"/>
            <a:ext cx="228271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9" name="Rectangle 38">
            <a:extLst>
              <a:ext uri="{FF2B5EF4-FFF2-40B4-BE49-F238E27FC236}">
                <a16:creationId xmlns:a16="http://schemas.microsoft.com/office/drawing/2014/main" id="{733434C1-B3BE-B32B-12FC-10CB349A5AC3}"/>
              </a:ext>
            </a:extLst>
          </p:cNvPr>
          <p:cNvSpPr/>
          <p:nvPr/>
        </p:nvSpPr>
        <p:spPr>
          <a:xfrm>
            <a:off x="4952432" y="4520997"/>
            <a:ext cx="2150478" cy="1800000"/>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Product Installation, Maintenance &amp; Technical Support
Plant Maintenance
Customer Service &amp; Support
Project/Programs Management
Property Management</a:t>
            </a:r>
          </a:p>
        </p:txBody>
      </p:sp>
      <p:sp>
        <p:nvSpPr>
          <p:cNvPr id="62" name="Rectangle 61">
            <a:extLst>
              <a:ext uri="{FF2B5EF4-FFF2-40B4-BE49-F238E27FC236}">
                <a16:creationId xmlns:a16="http://schemas.microsoft.com/office/drawing/2014/main" id="{1D5A2B93-A726-EE26-F715-6E5B0446AF74}"/>
              </a:ext>
            </a:extLst>
          </p:cNvPr>
          <p:cNvSpPr/>
          <p:nvPr/>
        </p:nvSpPr>
        <p:spPr>
          <a:xfrm>
            <a:off x="5303009" y="1668086"/>
            <a:ext cx="2416577" cy="253916"/>
          </a:xfrm>
          <a:prstGeom prst="rect">
            <a:avLst/>
          </a:prstGeom>
          <a:solidFill>
            <a:schemeClr val="tx1">
              <a:lumMod val="65000"/>
              <a:lumOff val="3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strike="noStrike" kern="0" cap="none" spc="0" normalizeH="0" baseline="0" noProof="0">
                <a:ln>
                  <a:noFill/>
                </a:ln>
                <a:solidFill>
                  <a:schemeClr val="bg1"/>
                </a:solidFill>
                <a:effectLst/>
                <a:uLnTx/>
                <a:uFillTx/>
                <a:latin typeface="Calibri" panose="020F0502020204030204" pitchFamily="34" charset="0"/>
                <a:ea typeface="+mn-ea"/>
                <a:cs typeface="Calibri" panose="020F0502020204030204" pitchFamily="34" charset="0"/>
              </a:rPr>
              <a:t>Job Postings Timeline</a:t>
            </a:r>
          </a:p>
        </p:txBody>
      </p:sp>
      <p:sp>
        <p:nvSpPr>
          <p:cNvPr id="74" name="TextBox 73"/>
          <p:cNvSpPr txBox="1"/>
          <p:nvPr/>
        </p:nvSpPr>
        <p:spPr>
          <a:xfrm>
            <a:off x="5230262" y="2057510"/>
            <a:ext cx="2485125" cy="1992299"/>
          </a:xfrm>
          <a:prstGeom prst="rect">
            <a:avLst/>
          </a:prstGeom>
          <a:noFill/>
        </p:spPr>
        <p:txBody>
          <a:bodyPr wrap="none">
            <a:spAutoFit/>
          </a:bodyPr>
          <a:lstStyle/>
          <a:p/>
        </p:txBody>
      </p:sp>
      <p:cxnSp>
        <p:nvCxnSpPr>
          <p:cNvPr id="74" name="Straight Connector 73">
            <a:extLst>
              <a:ext uri="{FF2B5EF4-FFF2-40B4-BE49-F238E27FC236}">
                <a16:creationId xmlns:a16="http://schemas.microsoft.com/office/drawing/2014/main" id="{158806C6-B1C4-34EB-26BD-E7DE502DCD6E}"/>
              </a:ext>
            </a:extLst>
          </p:cNvPr>
          <p:cNvCxnSpPr>
            <a:cxnSpLocks/>
          </p:cNvCxnSpPr>
          <p:nvPr/>
        </p:nvCxnSpPr>
        <p:spPr>
          <a:xfrm>
            <a:off x="234392" y="4174017"/>
            <a:ext cx="4540708" cy="11262"/>
          </a:xfrm>
          <a:prstGeom prst="line">
            <a:avLst/>
          </a:prstGeom>
          <a:ln>
            <a:solidFill>
              <a:srgbClr val="D9D9D9"/>
            </a:solidFill>
            <a:prstDash val="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E6FBC9E9-9EC0-F46B-C1F7-A8C596569459}"/>
              </a:ext>
            </a:extLst>
          </p:cNvPr>
          <p:cNvGrpSpPr/>
          <p:nvPr/>
        </p:nvGrpSpPr>
        <p:grpSpPr>
          <a:xfrm>
            <a:off x="3028465" y="3985310"/>
            <a:ext cx="1798131" cy="180919"/>
            <a:chOff x="2439890" y="3716456"/>
            <a:chExt cx="2168666" cy="200055"/>
          </a:xfrm>
        </p:grpSpPr>
        <p:sp>
          <p:nvSpPr>
            <p:cNvPr id="49" name="Oval 48">
              <a:extLst>
                <a:ext uri="{FF2B5EF4-FFF2-40B4-BE49-F238E27FC236}">
                  <a16:creationId xmlns:a16="http://schemas.microsoft.com/office/drawing/2014/main" id="{EFCD389B-2287-A1BA-71E9-96D0579414EA}"/>
                </a:ext>
              </a:extLst>
            </p:cNvPr>
            <p:cNvSpPr/>
            <p:nvPr/>
          </p:nvSpPr>
          <p:spPr>
            <a:xfrm>
              <a:off x="2439890" y="3758985"/>
              <a:ext cx="159318" cy="145774"/>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0" name="Rectangle 49">
              <a:extLst>
                <a:ext uri="{FF2B5EF4-FFF2-40B4-BE49-F238E27FC236}">
                  <a16:creationId xmlns:a16="http://schemas.microsoft.com/office/drawing/2014/main" id="{EAAD88C3-B6DE-DB4D-2012-4EAECF8D6616}"/>
                </a:ext>
              </a:extLst>
            </p:cNvPr>
            <p:cNvSpPr/>
            <p:nvPr/>
          </p:nvSpPr>
          <p:spPr>
            <a:xfrm>
              <a:off x="2568714" y="3716456"/>
              <a:ext cx="47250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HIGH</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31146B80-C59C-DF40-127E-962EB85E2C0E}"/>
                </a:ext>
              </a:extLst>
            </p:cNvPr>
            <p:cNvSpPr/>
            <p:nvPr/>
          </p:nvSpPr>
          <p:spPr>
            <a:xfrm>
              <a:off x="3185059" y="3771635"/>
              <a:ext cx="131669" cy="120475"/>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2" name="Rectangle 51">
              <a:extLst>
                <a:ext uri="{FF2B5EF4-FFF2-40B4-BE49-F238E27FC236}">
                  <a16:creationId xmlns:a16="http://schemas.microsoft.com/office/drawing/2014/main" id="{46002404-1E99-AA4A-EBD5-AC524144D585}"/>
                </a:ext>
              </a:extLst>
            </p:cNvPr>
            <p:cNvSpPr/>
            <p:nvPr/>
          </p:nvSpPr>
          <p:spPr>
            <a:xfrm>
              <a:off x="3278516" y="3716456"/>
              <a:ext cx="724675"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MEDIUM</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3" name="Oval 52">
              <a:extLst>
                <a:ext uri="{FF2B5EF4-FFF2-40B4-BE49-F238E27FC236}">
                  <a16:creationId xmlns:a16="http://schemas.microsoft.com/office/drawing/2014/main" id="{39B14F57-31F0-9DA4-9426-A06FF21B0F59}"/>
                </a:ext>
              </a:extLst>
            </p:cNvPr>
            <p:cNvSpPr/>
            <p:nvPr/>
          </p:nvSpPr>
          <p:spPr>
            <a:xfrm>
              <a:off x="4067246" y="3782089"/>
              <a:ext cx="108818" cy="99566"/>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4" name="Rectangle 53">
              <a:extLst>
                <a:ext uri="{FF2B5EF4-FFF2-40B4-BE49-F238E27FC236}">
                  <a16:creationId xmlns:a16="http://schemas.microsoft.com/office/drawing/2014/main" id="{396BA48C-3519-0BBD-B8F9-DCC6C29F1D51}"/>
                </a:ext>
              </a:extLst>
            </p:cNvPr>
            <p:cNvSpPr/>
            <p:nvPr/>
          </p:nvSpPr>
          <p:spPr>
            <a:xfrm>
              <a:off x="4113593" y="3716456"/>
              <a:ext cx="49496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LOW</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sp>
        <p:nvSpPr>
          <p:cNvPr id="4" name="Rectangle 3">
            <a:extLst>
              <a:ext uri="{FF2B5EF4-FFF2-40B4-BE49-F238E27FC236}">
                <a16:creationId xmlns:a16="http://schemas.microsoft.com/office/drawing/2014/main" id="{EB5FA755-A830-EE21-28B9-2A592C5AE62E}"/>
              </a:ext>
            </a:extLst>
          </p:cNvPr>
          <p:cNvSpPr/>
          <p:nvPr/>
        </p:nvSpPr>
        <p:spPr>
          <a:xfrm>
            <a:off x="9549978"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7" name="TextBox 6">
            <a:extLst>
              <a:ext uri="{FF2B5EF4-FFF2-40B4-BE49-F238E27FC236}">
                <a16:creationId xmlns:a16="http://schemas.microsoft.com/office/drawing/2014/main" id="{8B50A143-181E-A303-5EBA-44AC0CAFA6A5}"/>
              </a:ext>
            </a:extLst>
          </p:cNvPr>
          <p:cNvSpPr txBox="1"/>
          <p:nvPr/>
        </p:nvSpPr>
        <p:spPr>
          <a:xfrm>
            <a:off x="10009745" y="4178319"/>
            <a:ext cx="147201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Core Skills in Demand</a:t>
            </a:r>
          </a:p>
        </p:txBody>
      </p:sp>
      <p:sp>
        <p:nvSpPr>
          <p:cNvPr id="15" name="Rectangle 14">
            <a:extLst>
              <a:ext uri="{FF2B5EF4-FFF2-40B4-BE49-F238E27FC236}">
                <a16:creationId xmlns:a16="http://schemas.microsoft.com/office/drawing/2014/main" id="{EFDA5CB1-73EA-9C5D-DF2C-58D4CD1FA585}"/>
              </a:ext>
            </a:extLst>
          </p:cNvPr>
          <p:cNvSpPr/>
          <p:nvPr/>
        </p:nvSpPr>
        <p:spPr>
          <a:xfrm>
            <a:off x="9636243"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Project Support
Hydraulics
Microsoft Office
Service Management
Field Service</a:t>
            </a:r>
          </a:p>
        </p:txBody>
      </p:sp>
      <p:sp>
        <p:nvSpPr>
          <p:cNvPr id="20" name="TextBox 19">
            <a:extLst>
              <a:ext uri="{FF2B5EF4-FFF2-40B4-BE49-F238E27FC236}">
                <a16:creationId xmlns:a16="http://schemas.microsoft.com/office/drawing/2014/main" id="{57DB9744-EED6-934B-6A79-5B39B8336982}"/>
              </a:ext>
            </a:extLst>
          </p:cNvPr>
          <p:cNvSpPr txBox="1"/>
          <p:nvPr/>
        </p:nvSpPr>
        <p:spPr>
          <a:xfrm>
            <a:off x="10737402" y="6320594"/>
            <a:ext cx="1224000" cy="288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1100" b="1" u="none" i="0">
                <a:solidFill>
                  <a:srgbClr val="000000"/>
                </a:solidFill>
                <a:latin typeface="calibri"/>
                <a:hlinkClick r:id="rId5"/>
              </a:rPr>
              <a:t>Get more insights</a:t>
            </a:r>
          </a:p>
        </p:txBody>
      </p:sp>
      <p:sp>
        <p:nvSpPr>
          <p:cNvPr id="2" name="TextBox 1">
            <a:extLst>
              <a:ext uri="{FF2B5EF4-FFF2-40B4-BE49-F238E27FC236}">
                <a16:creationId xmlns:a16="http://schemas.microsoft.com/office/drawing/2014/main" id="{E7CF57D9-0224-867D-856A-F06075BDA1EA}"/>
              </a:ext>
            </a:extLst>
          </p:cNvPr>
          <p:cNvSpPr txBox="1"/>
          <p:nvPr/>
        </p:nvSpPr>
        <p:spPr>
          <a:xfrm>
            <a:off x="132520" y="1703764"/>
            <a:ext cx="4694076" cy="2304000"/>
          </a:xfrm>
          <a:prstGeom prst="rect">
            <a:avLst/>
          </a:prstGeom>
          <a:noFill/>
        </p:spPr>
        <p:txBody>
          <a:bodyPr wrap="square" rtlCol="0">
            <a:spAutoFit/>
          </a:bodyPr>
          <a:lstStyle/>
          <a:p/>
        </p:txBody>
      </p:sp>
      <p:pic>
        <p:nvPicPr>
          <p:cNvPr id="75" name="Picture 74" descr="image.png"/>
          <p:cNvPicPr>
            <a:picLocks noChangeAspect="1"/>
          </p:cNvPicPr>
          <p:nvPr/>
        </p:nvPicPr>
        <p:blipFill>
          <a:blip r:embed="rId3"/>
          <a:stretch>
            <a:fillRect/>
          </a:stretch>
        </p:blipFill>
        <p:spPr>
          <a:xfrm>
            <a:off x="136408" y="2036614"/>
            <a:ext cx="4686300" cy="1638300"/>
          </a:xfrm>
          <a:prstGeom prst="rect">
            <a:avLst/>
          </a:prstGeom>
        </p:spPr>
      </p:pic>
      <p:graphicFrame>
        <p:nvGraphicFramePr>
          <p:cNvPr id="76" name="Chart 75"/>
          <p:cNvGraphicFramePr>
            <a:graphicFrameLocks noGrp="1"/>
          </p:cNvGraphicFramePr>
          <p:nvPr/>
        </p:nvGraphicFramePr>
        <p:xfrm>
          <a:off x="5230262" y="2057510"/>
          <a:ext cx="2485125" cy="1992299"/>
        </p:xfrm>
        <a:graphic>
          <a:graphicData uri="http://schemas.openxmlformats.org/drawingml/2006/chart">
            <c:chart xmlns:c="http://schemas.openxmlformats.org/drawingml/2006/chart" r:id="rId4"/>
          </a:graphicData>
        </a:graphic>
      </p:graphicFrame>
    </p:spTree>
  </p:cSld>
  <p:clrMapOvr>
    <a:masterClrMapping/>
  </p:clrMapOvr>
</p:sld>
</file>

<file path=ppt/slides/slide9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lang="en-IN" sz="1600" b="1" u="none" i="0">
                <a:solidFill>
                  <a:srgbClr val="C00000"/>
                </a:solidFill>
                <a:latin typeface="Calibri" panose="020F0502020204030204" pitchFamily="34" charset="0"/>
                <a:cs typeface="Calibri" panose="020F0502020204030204" pitchFamily="34" charset="0"/>
              </a:rPr>
              <a:t>Hiring Analysis – Management &amp; Strategy</a:t>
            </a:r>
          </a:p>
        </p:txBody>
      </p:sp>
      <p:sp>
        <p:nvSpPr>
          <p:cNvPr id="40" name="TextBox 39">
            <a:extLst>
              <a:ext uri="{FF2B5EF4-FFF2-40B4-BE49-F238E27FC236}">
                <a16:creationId xmlns:a16="http://schemas.microsoft.com/office/drawing/2014/main" id="{DA511D22-D519-F004-5A2F-D16836396E25}"/>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insights as mentioned above are based on job postings data for the last 12 months and are not exhaustive</a:t>
            </a:r>
          </a:p>
        </p:txBody>
      </p:sp>
      <p:graphicFrame>
        <p:nvGraphicFramePr>
          <p:cNvPr id="42" name="Table 41">
            <a:extLst>
              <a:ext uri="{FF2B5EF4-FFF2-40B4-BE49-F238E27FC236}">
                <a16:creationId xmlns:a16="http://schemas.microsoft.com/office/drawing/2014/main" id="{EE1CA859-1645-2583-CFCD-F62298DE7867}"/>
              </a:ext>
            </a:extLst>
          </p:cNvPr>
          <p:cNvGraphicFramePr>
            <a:graphicFrameLocks noGrp="1"/>
          </p:cNvGraphicFramePr>
          <p:nvPr>
            <p:extLst>
              <p:ext uri="{D42A27DB-BD31-4B8C-83A1-F6EECF244321}">
                <p14:modId xmlns:p14="http://schemas.microsoft.com/office/powerpoint/2010/main" val="3372936006"/>
              </p:ext>
            </p:extLst>
          </p:nvPr>
        </p:nvGraphicFramePr>
        <p:xfrm>
          <a:off x="8009055" y="1055939"/>
          <a:ext cx="3891922" cy="3005980"/>
        </p:xfrm>
        <a:graphic>
          <a:graphicData uri="http://schemas.openxmlformats.org/drawingml/2006/table">
            <a:tbl>
              <a:tblPr firstRow="1" bandRow="1">
                <a:tableStyleId>{5C22544A-7EE6-4342-B048-85BDC9FD1C3A}</a:tableStyleId>
              </a:tblPr>
              <a:tblGrid>
                <a:gridCol w="2631407">
                  <a:extLst>
                    <a:ext uri="{9D8B030D-6E8A-4147-A177-3AD203B41FA5}">
                      <a16:colId xmlns:a16="http://schemas.microsoft.com/office/drawing/2014/main" val="2729036339"/>
                    </a:ext>
                  </a:extLst>
                </a:gridCol>
                <a:gridCol w="1260515">
                  <a:extLst>
                    <a:ext uri="{9D8B030D-6E8A-4147-A177-3AD203B41FA5}">
                      <a16:colId xmlns:a16="http://schemas.microsoft.com/office/drawing/2014/main" val="1433516021"/>
                    </a:ext>
                  </a:extLst>
                </a:gridCol>
              </a:tblGrid>
              <a:tr h="375930">
                <a:tc>
                  <a:txBody>
                    <a:bodyPr/>
                    <a:lstStyle/>
                    <a:p>
                      <a:pPr algn="ctr"/>
                      <a:r>
                        <a:rPr sz="1050" b="1">
                          <a:latin typeface="Calibri"/>
                        </a:rPr>
                        <a:t>Top Locations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a:r>
                        <a:rPr sz="1050" b="1">
                          <a:latin typeface="Calibri"/>
                        </a:rPr>
                        <a:t># of Job Postings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161688019"/>
                  </a:ext>
                </a:extLst>
              </a:tr>
              <a:tr h="237329">
                <a:tc>
                  <a:txBody>
                    <a:bodyPr/>
                    <a:lstStyle/>
                    <a:p>
                      <a:pPr algn="ctr"/>
                      <a:r>
                        <a:rPr sz="1100" b="0">
                          <a:solidFill>
                            <a:srgbClr val="000000"/>
                          </a:solidFill>
                          <a:latin typeface="calibri"/>
                        </a:rPr>
                        <a:t>Houston, Texas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58</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24536762"/>
                  </a:ext>
                </a:extLst>
              </a:tr>
              <a:tr h="237329">
                <a:tc>
                  <a:txBody>
                    <a:bodyPr/>
                    <a:lstStyle/>
                    <a:p>
                      <a:pPr algn="ctr"/>
                      <a:r>
                        <a:rPr sz="1100" b="0">
                          <a:solidFill>
                            <a:srgbClr val="000000"/>
                          </a:solidFill>
                          <a:latin typeface="calibri"/>
                        </a:rPr>
                        <a:t>Rio de Janeiro Area, Brazil</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54</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1428468"/>
                  </a:ext>
                </a:extLst>
              </a:tr>
              <a:tr h="237329">
                <a:tc>
                  <a:txBody>
                    <a:bodyPr/>
                    <a:lstStyle/>
                    <a:p>
                      <a:pPr algn="ctr"/>
                      <a:r>
                        <a:rPr sz="1100" b="0">
                          <a:solidFill>
                            <a:srgbClr val="000000"/>
                          </a:solidFill>
                          <a:latin typeface="calibri"/>
                        </a:rPr>
                        <a:t>Seine-Maritime Area, France</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27</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748685650"/>
                  </a:ext>
                </a:extLst>
              </a:tr>
              <a:tr h="237329">
                <a:tc>
                  <a:txBody>
                    <a:bodyPr/>
                    <a:lstStyle/>
                    <a:p>
                      <a:pPr algn="ctr"/>
                      <a:r>
                        <a:rPr sz="1100" b="0">
                          <a:solidFill>
                            <a:srgbClr val="000000"/>
                          </a:solidFill>
                          <a:latin typeface="calibri"/>
                        </a:rPr>
                        <a:t>Krakow, Poland</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24</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48214868"/>
                  </a:ext>
                </a:extLst>
              </a:tr>
              <a:tr h="237329">
                <a:tc>
                  <a:txBody>
                    <a:bodyPr/>
                    <a:lstStyle/>
                    <a:p>
                      <a:pPr algn="ctr"/>
                      <a:r>
                        <a:rPr sz="1100" b="0">
                          <a:solidFill>
                            <a:srgbClr val="000000"/>
                          </a:solidFill>
                          <a:latin typeface="calibri"/>
                        </a:rPr>
                        <a:t>Aberdeen, United Kingdom</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16</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09914699"/>
                  </a:ext>
                </a:extLst>
              </a:tr>
              <a:tr h="237329">
                <a:tc>
                  <a:txBody>
                    <a:bodyPr/>
                    <a:lstStyle/>
                    <a:p>
                      <a:pPr algn="ctr"/>
                      <a:r>
                        <a:rPr sz="1100" b="0">
                          <a:solidFill>
                            <a:srgbClr val="000000"/>
                          </a:solidFill>
                          <a:latin typeface="calibri"/>
                        </a:rPr>
                        <a:t>Vestland, Norway</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12</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74363325"/>
                  </a:ext>
                </a:extLst>
              </a:tr>
              <a:tr h="237329">
                <a:tc>
                  <a:txBody>
                    <a:bodyPr/>
                    <a:lstStyle/>
                    <a:p>
                      <a:pPr algn="ctr"/>
                      <a:r>
                        <a:rPr sz="1100" b="0">
                          <a:solidFill>
                            <a:srgbClr val="000000"/>
                          </a:solidFill>
                          <a:latin typeface="calibri"/>
                        </a:rPr>
                        <a:t>Paris Area, France</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12</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4209459"/>
                  </a:ext>
                </a:extLst>
              </a:tr>
              <a:tr h="237329">
                <a:tc>
                  <a:txBody>
                    <a:bodyPr/>
                    <a:lstStyle/>
                    <a:p>
                      <a:pPr algn="ctr"/>
                      <a:r>
                        <a:rPr sz="1100" b="0">
                          <a:solidFill>
                            <a:srgbClr val="000000"/>
                          </a:solidFill>
                          <a:latin typeface="calibri"/>
                        </a:rPr>
                        <a:t>Buskerud, Norway</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11</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5323674"/>
                  </a:ext>
                </a:extLst>
              </a:tr>
              <a:tr h="297407">
                <a:tc>
                  <a:txBody>
                    <a:bodyPr/>
                    <a:lstStyle/>
                    <a:p>
                      <a:pPr algn="ctr"/>
                      <a:r>
                        <a:rPr sz="1100" b="0">
                          <a:solidFill>
                            <a:srgbClr val="000000"/>
                          </a:solidFill>
                          <a:latin typeface="calibri"/>
                        </a:rPr>
                        <a:t>Johore, Malaysia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7</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31945290"/>
                  </a:ext>
                </a:extLst>
              </a:tr>
              <a:tr h="434011">
                <a:tc>
                  <a:txBody>
                    <a:bodyPr/>
                    <a:lstStyle/>
                    <a:p>
                      <a:pPr algn="ctr"/>
                      <a:r>
                        <a:rPr sz="1100" b="0">
                          <a:solidFill>
                            <a:srgbClr val="000000"/>
                          </a:solidFill>
                          <a:latin typeface="calibri"/>
                        </a:rPr>
                        <a:t>Hyderabad Area, India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7</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99805037"/>
                  </a:ext>
                </a:extLst>
              </a:tr>
            </a:tbl>
          </a:graphicData>
        </a:graphic>
      </p:graphicFrame>
      <p:sp>
        <p:nvSpPr>
          <p:cNvPr id="3" name="Rectangle 2">
            <a:extLst>
              <a:ext uri="{FF2B5EF4-FFF2-40B4-BE49-F238E27FC236}">
                <a16:creationId xmlns:a16="http://schemas.microsoft.com/office/drawing/2014/main" id="{C29E0055-6586-8999-480D-B6E9DD7F7F76}"/>
              </a:ext>
            </a:extLst>
          </p:cNvPr>
          <p:cNvSpPr/>
          <p:nvPr/>
        </p:nvSpPr>
        <p:spPr>
          <a:xfrm>
            <a:off x="132520" y="1047461"/>
            <a:ext cx="7591932" cy="58309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F8D73CD-725A-D338-809A-331DB0B33268}"/>
              </a:ext>
            </a:extLst>
          </p:cNvPr>
          <p:cNvSpPr/>
          <p:nvPr/>
        </p:nvSpPr>
        <p:spPr>
          <a:xfrm>
            <a:off x="571365" y="1125542"/>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kern="0" u="none" i="0">
                <a:solidFill>
                  <a:srgbClr val="FFFF00"/>
                </a:solidFill>
                <a:latin typeface="calibri" panose="020F0502020204030204" pitchFamily="34" charset="0"/>
                <a:ea typeface="Calibri" panose="020F0502020204030204" pitchFamily="34" charset="0"/>
                <a:cs typeface="Calibri" panose="020F0502020204030204" pitchFamily="34" charset="0"/>
              </a:rPr>
              <a:t>300</a:t>
            </a:r>
            <a:endParaRPr kumimoji="0" lang="en-IN" sz="1100" b="1"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AF901A7-6C73-CA01-C92B-A607D6344EB7}"/>
              </a:ext>
            </a:extLst>
          </p:cNvPr>
          <p:cNvSpPr/>
          <p:nvPr/>
        </p:nvSpPr>
        <p:spPr>
          <a:xfrm>
            <a:off x="1583819" y="1094765"/>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Job Postings (in last 12 Months)</a:t>
            </a:r>
            <a:endPar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0269A8DA-1EBF-1443-B103-688B0653C091}"/>
              </a:ext>
            </a:extLst>
          </p:cNvPr>
          <p:cNvSpPr/>
          <p:nvPr/>
        </p:nvSpPr>
        <p:spPr>
          <a:xfrm>
            <a:off x="4134567" y="1125541"/>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u="none" strike="noStrike" kern="0" cap="none" spc="0" normalizeH="0" baseline="0" noProof="0" i="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rPr>
              <a:t>29</a:t>
            </a:r>
          </a:p>
        </p:txBody>
      </p:sp>
      <p:sp>
        <p:nvSpPr>
          <p:cNvPr id="11" name="Rectangle 10">
            <a:extLst>
              <a:ext uri="{FF2B5EF4-FFF2-40B4-BE49-F238E27FC236}">
                <a16:creationId xmlns:a16="http://schemas.microsoft.com/office/drawing/2014/main" id="{E461DA36-AD4B-A720-095B-EAF197DFFCE1}"/>
              </a:ext>
            </a:extLst>
          </p:cNvPr>
          <p:cNvSpPr/>
          <p:nvPr/>
        </p:nvSpPr>
        <p:spPr>
          <a:xfrm>
            <a:off x="5438570" y="1094764"/>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Locations with Job Postings (in last 12 Months)</a:t>
            </a:r>
          </a:p>
        </p:txBody>
      </p:sp>
      <p:cxnSp>
        <p:nvCxnSpPr>
          <p:cNvPr id="12" name="Straight Connector 11">
            <a:extLst>
              <a:ext uri="{FF2B5EF4-FFF2-40B4-BE49-F238E27FC236}">
                <a16:creationId xmlns:a16="http://schemas.microsoft.com/office/drawing/2014/main" id="{53DED7A8-0B1C-A365-C9F1-F2FDB3F4CB6C}"/>
              </a:ext>
            </a:extLst>
          </p:cNvPr>
          <p:cNvCxnSpPr>
            <a:cxnSpLocks/>
            <a:stCxn id="3" idx="0"/>
            <a:endCxn id="3" idx="2"/>
          </p:cNvCxnSpPr>
          <p:nvPr/>
        </p:nvCxnSpPr>
        <p:spPr>
          <a:xfrm>
            <a:off x="3928486" y="1047461"/>
            <a:ext cx="0" cy="5830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E940E9D-5083-A79A-6244-D903606D7844}"/>
              </a:ext>
            </a:extLst>
          </p:cNvPr>
          <p:cNvSpPr/>
          <p:nvPr/>
        </p:nvSpPr>
        <p:spPr>
          <a:xfrm>
            <a:off x="7188115"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16" name="TextBox 15">
            <a:extLst>
              <a:ext uri="{FF2B5EF4-FFF2-40B4-BE49-F238E27FC236}">
                <a16:creationId xmlns:a16="http://schemas.microsoft.com/office/drawing/2014/main" id="{6B1F695D-DD55-FF58-17F8-00050061E47F}"/>
              </a:ext>
            </a:extLst>
          </p:cNvPr>
          <p:cNvSpPr txBox="1"/>
          <p:nvPr/>
        </p:nvSpPr>
        <p:spPr>
          <a:xfrm>
            <a:off x="7647882" y="4178319"/>
            <a:ext cx="1399211"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Job Titles in Demand</a:t>
            </a:r>
          </a:p>
        </p:txBody>
      </p:sp>
      <p:sp>
        <p:nvSpPr>
          <p:cNvPr id="23" name="Rectangle 22">
            <a:extLst>
              <a:ext uri="{FF2B5EF4-FFF2-40B4-BE49-F238E27FC236}">
                <a16:creationId xmlns:a16="http://schemas.microsoft.com/office/drawing/2014/main" id="{2AB01305-02B9-821A-C382-DC969A5334A8}"/>
              </a:ext>
            </a:extLst>
          </p:cNvPr>
          <p:cNvSpPr/>
          <p:nvPr/>
        </p:nvSpPr>
        <p:spPr>
          <a:xfrm>
            <a:off x="7274380"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Project Engineer
Senior Project Engineer
Commercial Project Manager
Project Manager
Project Engineering Manager</a:t>
            </a:r>
          </a:p>
        </p:txBody>
      </p:sp>
      <p:sp>
        <p:nvSpPr>
          <p:cNvPr id="17" name="TextBox 16">
            <a:extLst>
              <a:ext uri="{FF2B5EF4-FFF2-40B4-BE49-F238E27FC236}">
                <a16:creationId xmlns:a16="http://schemas.microsoft.com/office/drawing/2014/main" id="{E0E997F7-D01E-D0A9-4A20-2FD17794FD5C}"/>
              </a:ext>
            </a:extLst>
          </p:cNvPr>
          <p:cNvSpPr txBox="1"/>
          <p:nvPr/>
        </p:nvSpPr>
        <p:spPr>
          <a:xfrm>
            <a:off x="5277593" y="4178468"/>
            <a:ext cx="145209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Top Workloads</a:t>
            </a:r>
          </a:p>
        </p:txBody>
      </p:sp>
      <p:sp>
        <p:nvSpPr>
          <p:cNvPr id="38" name="Rectangle 37">
            <a:extLst>
              <a:ext uri="{FF2B5EF4-FFF2-40B4-BE49-F238E27FC236}">
                <a16:creationId xmlns:a16="http://schemas.microsoft.com/office/drawing/2014/main" id="{3582F252-B09E-9B60-FF98-88D2AA209A7C}"/>
              </a:ext>
            </a:extLst>
          </p:cNvPr>
          <p:cNvSpPr/>
          <p:nvPr/>
        </p:nvSpPr>
        <p:spPr>
          <a:xfrm>
            <a:off x="4862282" y="4168402"/>
            <a:ext cx="228271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9" name="Rectangle 38">
            <a:extLst>
              <a:ext uri="{FF2B5EF4-FFF2-40B4-BE49-F238E27FC236}">
                <a16:creationId xmlns:a16="http://schemas.microsoft.com/office/drawing/2014/main" id="{733434C1-B3BE-B32B-12FC-10CB349A5AC3}"/>
              </a:ext>
            </a:extLst>
          </p:cNvPr>
          <p:cNvSpPr/>
          <p:nvPr/>
        </p:nvSpPr>
        <p:spPr>
          <a:xfrm>
            <a:off x="4952432" y="4520997"/>
            <a:ext cx="2150478" cy="1800000"/>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Project/Programs Management
Corporate Strategy &amp; Management Consulting
Product Management
Governance, Risk &amp; Compliance
Contract Management &amp; Transaction</a:t>
            </a:r>
          </a:p>
        </p:txBody>
      </p:sp>
      <p:sp>
        <p:nvSpPr>
          <p:cNvPr id="62" name="Rectangle 61">
            <a:extLst>
              <a:ext uri="{FF2B5EF4-FFF2-40B4-BE49-F238E27FC236}">
                <a16:creationId xmlns:a16="http://schemas.microsoft.com/office/drawing/2014/main" id="{1D5A2B93-A726-EE26-F715-6E5B0446AF74}"/>
              </a:ext>
            </a:extLst>
          </p:cNvPr>
          <p:cNvSpPr/>
          <p:nvPr/>
        </p:nvSpPr>
        <p:spPr>
          <a:xfrm>
            <a:off x="5303009" y="1668086"/>
            <a:ext cx="2416577" cy="253916"/>
          </a:xfrm>
          <a:prstGeom prst="rect">
            <a:avLst/>
          </a:prstGeom>
          <a:solidFill>
            <a:schemeClr val="tx1">
              <a:lumMod val="65000"/>
              <a:lumOff val="3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strike="noStrike" kern="0" cap="none" spc="0" normalizeH="0" baseline="0" noProof="0">
                <a:ln>
                  <a:noFill/>
                </a:ln>
                <a:solidFill>
                  <a:schemeClr val="bg1"/>
                </a:solidFill>
                <a:effectLst/>
                <a:uLnTx/>
                <a:uFillTx/>
                <a:latin typeface="Calibri" panose="020F0502020204030204" pitchFamily="34" charset="0"/>
                <a:ea typeface="+mn-ea"/>
                <a:cs typeface="Calibri" panose="020F0502020204030204" pitchFamily="34" charset="0"/>
              </a:rPr>
              <a:t>Job Postings Timeline</a:t>
            </a:r>
          </a:p>
        </p:txBody>
      </p:sp>
      <p:sp>
        <p:nvSpPr>
          <p:cNvPr id="74" name="TextBox 73"/>
          <p:cNvSpPr txBox="1"/>
          <p:nvPr/>
        </p:nvSpPr>
        <p:spPr>
          <a:xfrm>
            <a:off x="5230262" y="2057510"/>
            <a:ext cx="2485125" cy="1992299"/>
          </a:xfrm>
          <a:prstGeom prst="rect">
            <a:avLst/>
          </a:prstGeom>
          <a:noFill/>
        </p:spPr>
        <p:txBody>
          <a:bodyPr wrap="none">
            <a:spAutoFit/>
          </a:bodyPr>
          <a:lstStyle/>
          <a:p/>
        </p:txBody>
      </p:sp>
      <p:sp>
        <p:nvSpPr>
          <p:cNvPr id="69" name="custom_name=&quot;exec_move_heading&quot;">
            <a:extLst>
              <a:ext uri="{FF2B5EF4-FFF2-40B4-BE49-F238E27FC236}">
                <a16:creationId xmlns:a16="http://schemas.microsoft.com/office/drawing/2014/main" id="{BC490751-78B7-C930-C129-143A83115046}"/>
              </a:ext>
            </a:extLst>
          </p:cNvPr>
          <p:cNvSpPr txBox="1"/>
          <p:nvPr/>
        </p:nvSpPr>
        <p:spPr>
          <a:xfrm>
            <a:off x="1491194" y="4219039"/>
            <a:ext cx="191911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Recent Executive Movements</a:t>
            </a:r>
          </a:p>
        </p:txBody>
      </p:sp>
      <p:cxnSp>
        <p:nvCxnSpPr>
          <p:cNvPr id="74" name="Straight Connector 73">
            <a:extLst>
              <a:ext uri="{FF2B5EF4-FFF2-40B4-BE49-F238E27FC236}">
                <a16:creationId xmlns:a16="http://schemas.microsoft.com/office/drawing/2014/main" id="{158806C6-B1C4-34EB-26BD-E7DE502DCD6E}"/>
              </a:ext>
            </a:extLst>
          </p:cNvPr>
          <p:cNvCxnSpPr>
            <a:cxnSpLocks/>
          </p:cNvCxnSpPr>
          <p:nvPr/>
        </p:nvCxnSpPr>
        <p:spPr>
          <a:xfrm>
            <a:off x="234392" y="4174017"/>
            <a:ext cx="4540708" cy="11262"/>
          </a:xfrm>
          <a:prstGeom prst="line">
            <a:avLst/>
          </a:prstGeom>
          <a:ln>
            <a:solidFill>
              <a:srgbClr val="D9D9D9"/>
            </a:solidFill>
            <a:prstDash val="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E6FBC9E9-9EC0-F46B-C1F7-A8C596569459}"/>
              </a:ext>
            </a:extLst>
          </p:cNvPr>
          <p:cNvGrpSpPr/>
          <p:nvPr/>
        </p:nvGrpSpPr>
        <p:grpSpPr>
          <a:xfrm>
            <a:off x="3028465" y="3985310"/>
            <a:ext cx="1798131" cy="180919"/>
            <a:chOff x="2439890" y="3716456"/>
            <a:chExt cx="2168666" cy="200055"/>
          </a:xfrm>
        </p:grpSpPr>
        <p:sp>
          <p:nvSpPr>
            <p:cNvPr id="49" name="Oval 48">
              <a:extLst>
                <a:ext uri="{FF2B5EF4-FFF2-40B4-BE49-F238E27FC236}">
                  <a16:creationId xmlns:a16="http://schemas.microsoft.com/office/drawing/2014/main" id="{EFCD389B-2287-A1BA-71E9-96D0579414EA}"/>
                </a:ext>
              </a:extLst>
            </p:cNvPr>
            <p:cNvSpPr/>
            <p:nvPr/>
          </p:nvSpPr>
          <p:spPr>
            <a:xfrm>
              <a:off x="2439890" y="3758985"/>
              <a:ext cx="159318" cy="145774"/>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0" name="Rectangle 49">
              <a:extLst>
                <a:ext uri="{FF2B5EF4-FFF2-40B4-BE49-F238E27FC236}">
                  <a16:creationId xmlns:a16="http://schemas.microsoft.com/office/drawing/2014/main" id="{EAAD88C3-B6DE-DB4D-2012-4EAECF8D6616}"/>
                </a:ext>
              </a:extLst>
            </p:cNvPr>
            <p:cNvSpPr/>
            <p:nvPr/>
          </p:nvSpPr>
          <p:spPr>
            <a:xfrm>
              <a:off x="2568714" y="3716456"/>
              <a:ext cx="47250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HIGH</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31146B80-C59C-DF40-127E-962EB85E2C0E}"/>
                </a:ext>
              </a:extLst>
            </p:cNvPr>
            <p:cNvSpPr/>
            <p:nvPr/>
          </p:nvSpPr>
          <p:spPr>
            <a:xfrm>
              <a:off x="3185059" y="3771635"/>
              <a:ext cx="131669" cy="120475"/>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2" name="Rectangle 51">
              <a:extLst>
                <a:ext uri="{FF2B5EF4-FFF2-40B4-BE49-F238E27FC236}">
                  <a16:creationId xmlns:a16="http://schemas.microsoft.com/office/drawing/2014/main" id="{46002404-1E99-AA4A-EBD5-AC524144D585}"/>
                </a:ext>
              </a:extLst>
            </p:cNvPr>
            <p:cNvSpPr/>
            <p:nvPr/>
          </p:nvSpPr>
          <p:spPr>
            <a:xfrm>
              <a:off x="3278516" y="3716456"/>
              <a:ext cx="724675"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MEDIUM</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3" name="Oval 52">
              <a:extLst>
                <a:ext uri="{FF2B5EF4-FFF2-40B4-BE49-F238E27FC236}">
                  <a16:creationId xmlns:a16="http://schemas.microsoft.com/office/drawing/2014/main" id="{39B14F57-31F0-9DA4-9426-A06FF21B0F59}"/>
                </a:ext>
              </a:extLst>
            </p:cNvPr>
            <p:cNvSpPr/>
            <p:nvPr/>
          </p:nvSpPr>
          <p:spPr>
            <a:xfrm>
              <a:off x="4067246" y="3782089"/>
              <a:ext cx="108818" cy="99566"/>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4" name="Rectangle 53">
              <a:extLst>
                <a:ext uri="{FF2B5EF4-FFF2-40B4-BE49-F238E27FC236}">
                  <a16:creationId xmlns:a16="http://schemas.microsoft.com/office/drawing/2014/main" id="{396BA48C-3519-0BBD-B8F9-DCC6C29F1D51}"/>
                </a:ext>
              </a:extLst>
            </p:cNvPr>
            <p:cNvSpPr/>
            <p:nvPr/>
          </p:nvSpPr>
          <p:spPr>
            <a:xfrm>
              <a:off x="4113593" y="3716456"/>
              <a:ext cx="49496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LOW</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sp>
        <p:nvSpPr>
          <p:cNvPr id="19" name="custom_name=&quot;exec_current1&quot;">
            <a:extLst>
              <a:ext uri="{FF2B5EF4-FFF2-40B4-BE49-F238E27FC236}">
                <a16:creationId xmlns:a16="http://schemas.microsoft.com/office/drawing/2014/main" id="{72E67B81-235E-7BEF-4DE5-A82F31DE4CA2}"/>
              </a:ext>
            </a:extLst>
          </p:cNvPr>
          <p:cNvSpPr/>
          <p:nvPr/>
        </p:nvSpPr>
        <p:spPr>
          <a:xfrm>
            <a:off x="234392" y="4534963"/>
            <a:ext cx="2160267" cy="1022716"/>
          </a:xfrm>
          <a:prstGeom prst="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100" b="1" u="none" i="0">
                <a:solidFill>
                  <a:srgbClr val="000000"/>
                </a:solidFill>
                <a:latin typeface="calibri"/>
              </a:rPr>
              <a:t>Lisa Bryant</a:t>
            </a:r>
            <a:r>
              <a:rPr sz="1100" b="1" u="none" i="0">
                <a:solidFill>
                  <a:srgbClr val="9B51E0"/>
                </a:solidFill>
                <a:latin typeface="calibri"/>
              </a:rPr>
              <a:t>
Promoted</a:t>
            </a:r>
            <a:r>
              <a:rPr sz="1100" b="0" u="none" i="0">
                <a:solidFill>
                  <a:srgbClr val="000000"/>
                </a:solidFill>
                <a:latin typeface="calibri"/>
              </a:rPr>
              <a:t> as Global Hr Shared Services Director, TechnipFMC PLC</a:t>
            </a:r>
            <a:r>
              <a:rPr sz="1100" b="0" u="none" i="0">
                <a:solidFill>
                  <a:srgbClr val="000000"/>
                </a:solidFill>
                <a:latin typeface="calibri"/>
              </a:rPr>
              <a:t>
Apr. 2025</a:t>
            </a:r>
            <a:endParaRPr lang="en-US" sz="110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2" name="custom_name=&quot;exec_current2&quot;">
            <a:extLst>
              <a:ext uri="{FF2B5EF4-FFF2-40B4-BE49-F238E27FC236}">
                <a16:creationId xmlns:a16="http://schemas.microsoft.com/office/drawing/2014/main" id="{91F84F3C-C7A9-9589-6366-F362E069EFA7}"/>
              </a:ext>
            </a:extLst>
          </p:cNvPr>
          <p:cNvSpPr/>
          <p:nvPr/>
        </p:nvSpPr>
        <p:spPr>
          <a:xfrm>
            <a:off x="2571592" y="4531567"/>
            <a:ext cx="2160267" cy="1022716"/>
          </a:xfrm>
          <a:prstGeom prst="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100" b="1" u="none" i="0">
                <a:solidFill>
                  <a:srgbClr val="000000"/>
                </a:solidFill>
                <a:latin typeface="calibri"/>
              </a:rPr>
              <a:t>Peter Sharp</a:t>
            </a:r>
            <a:r>
              <a:rPr sz="1100" b="1" u="none" i="0">
                <a:solidFill>
                  <a:srgbClr val="9B51E0"/>
                </a:solidFill>
                <a:latin typeface="calibri"/>
              </a:rPr>
              <a:t>
Promoted</a:t>
            </a:r>
            <a:r>
              <a:rPr sz="1100" b="0" u="none" i="0">
                <a:solidFill>
                  <a:srgbClr val="000000"/>
                </a:solidFill>
                <a:latin typeface="calibri"/>
              </a:rPr>
              <a:t> as Director Of Projects &amp; Country Manager, TechnipFMC PLC</a:t>
            </a:r>
            <a:r>
              <a:rPr sz="1100" b="0" u="none" i="0">
                <a:solidFill>
                  <a:srgbClr val="000000"/>
                </a:solidFill>
                <a:latin typeface="calibri"/>
              </a:rPr>
              <a:t>
Mar. 2025</a:t>
            </a:r>
            <a:endParaRPr lang="en-US" sz="110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9" name="custom_name=&quot;exec_prev1&quot;">
            <a:extLst>
              <a:ext uri="{FF2B5EF4-FFF2-40B4-BE49-F238E27FC236}">
                <a16:creationId xmlns:a16="http://schemas.microsoft.com/office/drawing/2014/main" id="{B7DE9187-FCA5-D8DB-35E7-7AF768C5744E}"/>
              </a:ext>
            </a:extLst>
          </p:cNvPr>
          <p:cNvSpPr/>
          <p:nvPr/>
        </p:nvSpPr>
        <p:spPr>
          <a:xfrm>
            <a:off x="234392" y="5557679"/>
            <a:ext cx="2160267" cy="776529"/>
          </a:xfrm>
          <a:prstGeom prst="rect">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0" u="none" i="0">
                <a:solidFill>
                  <a:srgbClr val="000000"/>
                </a:solidFill>
                <a:latin typeface="calibri" panose="020F0502020204030204" pitchFamily="34" charset="0"/>
                <a:ea typeface="Calibri" panose="020F0502020204030204" pitchFamily="34" charset="0"/>
                <a:cs typeface="Calibri" panose="020F0502020204030204" pitchFamily="34" charset="0"/>
              </a:rPr>
              <a:t>Hr Director Subsea North America And Global Projects, TechnipFMC PLC</a:t>
            </a:r>
          </a:p>
        </p:txBody>
      </p:sp>
      <p:sp>
        <p:nvSpPr>
          <p:cNvPr id="30" name="custom_name=&quot;exec_prev2&quot;">
            <a:extLst>
              <a:ext uri="{FF2B5EF4-FFF2-40B4-BE49-F238E27FC236}">
                <a16:creationId xmlns:a16="http://schemas.microsoft.com/office/drawing/2014/main" id="{C00DCFB4-F42D-3232-5BD8-F59826A03D1C}"/>
              </a:ext>
            </a:extLst>
          </p:cNvPr>
          <p:cNvSpPr/>
          <p:nvPr/>
        </p:nvSpPr>
        <p:spPr>
          <a:xfrm>
            <a:off x="2571592" y="5554283"/>
            <a:ext cx="2160267" cy="776529"/>
          </a:xfrm>
          <a:prstGeom prst="rect">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0" u="none" i="0">
                <a:solidFill>
                  <a:srgbClr val="000000"/>
                </a:solidFill>
                <a:latin typeface="calibri" panose="020F0502020204030204" pitchFamily="34" charset="0"/>
                <a:ea typeface="Calibri" panose="020F0502020204030204" pitchFamily="34" charset="0"/>
                <a:cs typeface="Calibri" panose="020F0502020204030204" pitchFamily="34" charset="0"/>
              </a:rPr>
              <a:t>Director - Tendering &amp; Estimating Apac, TechnipFMC PLC</a:t>
            </a:r>
          </a:p>
        </p:txBody>
      </p:sp>
      <p:sp>
        <p:nvSpPr>
          <p:cNvPr id="35" name="custom_name=&quot;exec_arrow2&quot;">
            <a:extLst>
              <a:ext uri="{FF2B5EF4-FFF2-40B4-BE49-F238E27FC236}">
                <a16:creationId xmlns:a16="http://schemas.microsoft.com/office/drawing/2014/main" id="{8478CE13-8A64-5DE1-D7C3-5BFD57F655CE}"/>
              </a:ext>
            </a:extLst>
          </p:cNvPr>
          <p:cNvSpPr/>
          <p:nvPr/>
        </p:nvSpPr>
        <p:spPr>
          <a:xfrm rot="10800000">
            <a:off x="2584289" y="5440564"/>
            <a:ext cx="271637" cy="239074"/>
          </a:xfrm>
          <a:prstGeom prst="downArrow">
            <a:avLst/>
          </a:prstGeom>
          <a:solidFill>
            <a:schemeClr val="accent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EB5FA755-A830-EE21-28B9-2A592C5AE62E}"/>
              </a:ext>
            </a:extLst>
          </p:cNvPr>
          <p:cNvSpPr/>
          <p:nvPr/>
        </p:nvSpPr>
        <p:spPr>
          <a:xfrm>
            <a:off x="9549978"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7" name="TextBox 6">
            <a:extLst>
              <a:ext uri="{FF2B5EF4-FFF2-40B4-BE49-F238E27FC236}">
                <a16:creationId xmlns:a16="http://schemas.microsoft.com/office/drawing/2014/main" id="{8B50A143-181E-A303-5EBA-44AC0CAFA6A5}"/>
              </a:ext>
            </a:extLst>
          </p:cNvPr>
          <p:cNvSpPr txBox="1"/>
          <p:nvPr/>
        </p:nvSpPr>
        <p:spPr>
          <a:xfrm>
            <a:off x="10009745" y="4178319"/>
            <a:ext cx="147201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Core Skills in Demand</a:t>
            </a:r>
          </a:p>
        </p:txBody>
      </p:sp>
      <p:sp>
        <p:nvSpPr>
          <p:cNvPr id="15" name="Rectangle 14">
            <a:extLst>
              <a:ext uri="{FF2B5EF4-FFF2-40B4-BE49-F238E27FC236}">
                <a16:creationId xmlns:a16="http://schemas.microsoft.com/office/drawing/2014/main" id="{EFDA5CB1-73EA-9C5D-DF2C-58D4CD1FA585}"/>
              </a:ext>
            </a:extLst>
          </p:cNvPr>
          <p:cNvSpPr/>
          <p:nvPr/>
        </p:nvSpPr>
        <p:spPr>
          <a:xfrm>
            <a:off x="9636243"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Project Management
Continuous Improvement Management
Project Scheduling
Microsoft Office
Cost Control</a:t>
            </a:r>
          </a:p>
        </p:txBody>
      </p:sp>
      <p:sp>
        <p:nvSpPr>
          <p:cNvPr id="24" name="custom_name=&quot;exec_arrow1&quot;">
            <a:extLst>
              <a:ext uri="{FF2B5EF4-FFF2-40B4-BE49-F238E27FC236}">
                <a16:creationId xmlns:a16="http://schemas.microsoft.com/office/drawing/2014/main" id="{4F698ACF-10D4-982C-9C36-01FA8ABCF958}"/>
              </a:ext>
            </a:extLst>
          </p:cNvPr>
          <p:cNvSpPr/>
          <p:nvPr/>
        </p:nvSpPr>
        <p:spPr>
          <a:xfrm rot="10800000">
            <a:off x="234392" y="5438368"/>
            <a:ext cx="271637" cy="239074"/>
          </a:xfrm>
          <a:prstGeom prst="downArrow">
            <a:avLst/>
          </a:prstGeom>
          <a:solidFill>
            <a:schemeClr val="accent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7DB9744-EED6-934B-6A79-5B39B8336982}"/>
              </a:ext>
            </a:extLst>
          </p:cNvPr>
          <p:cNvSpPr txBox="1"/>
          <p:nvPr/>
        </p:nvSpPr>
        <p:spPr>
          <a:xfrm>
            <a:off x="10737402" y="6320594"/>
            <a:ext cx="1224000" cy="288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1100" b="1" u="none" i="0">
                <a:solidFill>
                  <a:srgbClr val="000000"/>
                </a:solidFill>
                <a:latin typeface="calibri"/>
                <a:hlinkClick r:id="rId5"/>
              </a:rPr>
              <a:t>Get more insights</a:t>
            </a:r>
          </a:p>
        </p:txBody>
      </p:sp>
      <p:sp>
        <p:nvSpPr>
          <p:cNvPr id="2" name="TextBox 1">
            <a:extLst>
              <a:ext uri="{FF2B5EF4-FFF2-40B4-BE49-F238E27FC236}">
                <a16:creationId xmlns:a16="http://schemas.microsoft.com/office/drawing/2014/main" id="{E7CF57D9-0224-867D-856A-F06075BDA1EA}"/>
              </a:ext>
            </a:extLst>
          </p:cNvPr>
          <p:cNvSpPr txBox="1"/>
          <p:nvPr/>
        </p:nvSpPr>
        <p:spPr>
          <a:xfrm>
            <a:off x="132520" y="1703764"/>
            <a:ext cx="4694076" cy="2304000"/>
          </a:xfrm>
          <a:prstGeom prst="rect">
            <a:avLst/>
          </a:prstGeom>
          <a:noFill/>
        </p:spPr>
        <p:txBody>
          <a:bodyPr wrap="square" rtlCol="0">
            <a:spAutoFit/>
          </a:bodyPr>
          <a:lstStyle/>
          <a:p/>
        </p:txBody>
      </p:sp>
      <p:pic>
        <p:nvPicPr>
          <p:cNvPr id="75" name="Picture 74" descr="image.png"/>
          <p:cNvPicPr>
            <a:picLocks noChangeAspect="1"/>
          </p:cNvPicPr>
          <p:nvPr/>
        </p:nvPicPr>
        <p:blipFill>
          <a:blip r:embed="rId3"/>
          <a:stretch>
            <a:fillRect/>
          </a:stretch>
        </p:blipFill>
        <p:spPr>
          <a:xfrm>
            <a:off x="136408" y="2036614"/>
            <a:ext cx="4686300" cy="1638300"/>
          </a:xfrm>
          <a:prstGeom prst="rect">
            <a:avLst/>
          </a:prstGeom>
        </p:spPr>
      </p:pic>
      <p:graphicFrame>
        <p:nvGraphicFramePr>
          <p:cNvPr id="76" name="Chart 75"/>
          <p:cNvGraphicFramePr>
            <a:graphicFrameLocks noGrp="1"/>
          </p:cNvGraphicFramePr>
          <p:nvPr/>
        </p:nvGraphicFramePr>
        <p:xfrm>
          <a:off x="5230262" y="2057510"/>
          <a:ext cx="2485125" cy="1992299"/>
        </p:xfrm>
        <a:graphic>
          <a:graphicData uri="http://schemas.openxmlformats.org/drawingml/2006/chart">
            <c:chart xmlns:c="http://schemas.openxmlformats.org/drawingml/2006/chart" r:id="rId4"/>
          </a:graphicData>
        </a:graphic>
      </p:graphicFrame>
    </p:spTree>
  </p:cSld>
  <p:clrMapOvr>
    <a:masterClrMapping/>
  </p:clrMapOvr>
</p:sld>
</file>

<file path=ppt/slides/slide9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lang="en-IN" sz="1600" b="1" u="none" i="0">
                <a:solidFill>
                  <a:srgbClr val="C00000"/>
                </a:solidFill>
                <a:latin typeface="Calibri" panose="020F0502020204030204" pitchFamily="34" charset="0"/>
                <a:cs typeface="Calibri" panose="020F0502020204030204" pitchFamily="34" charset="0"/>
              </a:rPr>
              <a:t>Hiring Analysis – Manufacturing &amp; Production</a:t>
            </a:r>
          </a:p>
        </p:txBody>
      </p:sp>
      <p:sp>
        <p:nvSpPr>
          <p:cNvPr id="40" name="TextBox 39">
            <a:extLst>
              <a:ext uri="{FF2B5EF4-FFF2-40B4-BE49-F238E27FC236}">
                <a16:creationId xmlns:a16="http://schemas.microsoft.com/office/drawing/2014/main" id="{DA511D22-D519-F004-5A2F-D16836396E25}"/>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insights as mentioned above are based on job postings data for the last 12 months and are not exhaustive</a:t>
            </a:r>
          </a:p>
        </p:txBody>
      </p:sp>
      <p:graphicFrame>
        <p:nvGraphicFramePr>
          <p:cNvPr id="42" name="Table 41">
            <a:extLst>
              <a:ext uri="{FF2B5EF4-FFF2-40B4-BE49-F238E27FC236}">
                <a16:creationId xmlns:a16="http://schemas.microsoft.com/office/drawing/2014/main" id="{EE1CA859-1645-2583-CFCD-F62298DE7867}"/>
              </a:ext>
            </a:extLst>
          </p:cNvPr>
          <p:cNvGraphicFramePr>
            <a:graphicFrameLocks noGrp="1"/>
          </p:cNvGraphicFramePr>
          <p:nvPr>
            <p:extLst>
              <p:ext uri="{D42A27DB-BD31-4B8C-83A1-F6EECF244321}">
                <p14:modId xmlns:p14="http://schemas.microsoft.com/office/powerpoint/2010/main" val="3372936006"/>
              </p:ext>
            </p:extLst>
          </p:nvPr>
        </p:nvGraphicFramePr>
        <p:xfrm>
          <a:off x="8009055" y="1055939"/>
          <a:ext cx="3891922" cy="3005980"/>
        </p:xfrm>
        <a:graphic>
          <a:graphicData uri="http://schemas.openxmlformats.org/drawingml/2006/table">
            <a:tbl>
              <a:tblPr firstRow="1" bandRow="1">
                <a:tableStyleId>{5C22544A-7EE6-4342-B048-85BDC9FD1C3A}</a:tableStyleId>
              </a:tblPr>
              <a:tblGrid>
                <a:gridCol w="2631407">
                  <a:extLst>
                    <a:ext uri="{9D8B030D-6E8A-4147-A177-3AD203B41FA5}">
                      <a16:colId xmlns:a16="http://schemas.microsoft.com/office/drawing/2014/main" val="2729036339"/>
                    </a:ext>
                  </a:extLst>
                </a:gridCol>
                <a:gridCol w="1260515">
                  <a:extLst>
                    <a:ext uri="{9D8B030D-6E8A-4147-A177-3AD203B41FA5}">
                      <a16:colId xmlns:a16="http://schemas.microsoft.com/office/drawing/2014/main" val="1433516021"/>
                    </a:ext>
                  </a:extLst>
                </a:gridCol>
              </a:tblGrid>
              <a:tr h="375930">
                <a:tc>
                  <a:txBody>
                    <a:bodyPr/>
                    <a:lstStyle/>
                    <a:p>
                      <a:pPr algn="ctr"/>
                      <a:r>
                        <a:rPr sz="1050" b="1">
                          <a:latin typeface="Calibri"/>
                        </a:rPr>
                        <a:t>Top Locations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a:r>
                        <a:rPr sz="1050" b="1">
                          <a:latin typeface="Calibri"/>
                        </a:rPr>
                        <a:t># of Job Postings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161688019"/>
                  </a:ext>
                </a:extLst>
              </a:tr>
              <a:tr h="237329">
                <a:tc>
                  <a:txBody>
                    <a:bodyPr/>
                    <a:lstStyle/>
                    <a:p>
                      <a:pPr algn="ctr"/>
                      <a:r>
                        <a:rPr sz="1100" b="0">
                          <a:solidFill>
                            <a:srgbClr val="000000"/>
                          </a:solidFill>
                          <a:latin typeface="calibri"/>
                        </a:rPr>
                        <a:t>Hyderabad Area, India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64</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24536762"/>
                  </a:ext>
                </a:extLst>
              </a:tr>
              <a:tr h="237329">
                <a:tc>
                  <a:txBody>
                    <a:bodyPr/>
                    <a:lstStyle/>
                    <a:p>
                      <a:pPr algn="ctr"/>
                      <a:r>
                        <a:rPr sz="1100" b="0">
                          <a:solidFill>
                            <a:srgbClr val="000000"/>
                          </a:solidFill>
                          <a:latin typeface="calibri"/>
                        </a:rPr>
                        <a:t>Johore, Malaysia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36</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1428468"/>
                  </a:ext>
                </a:extLst>
              </a:tr>
              <a:tr h="237329">
                <a:tc>
                  <a:txBody>
                    <a:bodyPr/>
                    <a:lstStyle/>
                    <a:p>
                      <a:pPr algn="ctr"/>
                      <a:r>
                        <a:rPr sz="1100" b="0">
                          <a:solidFill>
                            <a:srgbClr val="000000"/>
                          </a:solidFill>
                          <a:latin typeface="calibri"/>
                        </a:rPr>
                        <a:t>Rio de Janeiro Area, Brazil</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22</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748685650"/>
                  </a:ext>
                </a:extLst>
              </a:tr>
              <a:tr h="237329">
                <a:tc>
                  <a:txBody>
                    <a:bodyPr/>
                    <a:lstStyle/>
                    <a:p>
                      <a:pPr algn="ctr"/>
                      <a:r>
                        <a:rPr sz="1100" b="0">
                          <a:solidFill>
                            <a:srgbClr val="000000"/>
                          </a:solidFill>
                          <a:latin typeface="calibri"/>
                        </a:rPr>
                        <a:t>Eastern, Saudi Arabia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21</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48214868"/>
                  </a:ext>
                </a:extLst>
              </a:tr>
              <a:tr h="237329">
                <a:tc>
                  <a:txBody>
                    <a:bodyPr/>
                    <a:lstStyle/>
                    <a:p>
                      <a:pPr algn="ctr"/>
                      <a:r>
                        <a:rPr sz="1100" b="0">
                          <a:solidFill>
                            <a:srgbClr val="000000"/>
                          </a:solidFill>
                          <a:latin typeface="calibri"/>
                        </a:rPr>
                        <a:t>Stephenville, Texas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14</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09914699"/>
                  </a:ext>
                </a:extLst>
              </a:tr>
              <a:tr h="237329">
                <a:tc>
                  <a:txBody>
                    <a:bodyPr/>
                    <a:lstStyle/>
                    <a:p>
                      <a:pPr algn="ctr"/>
                      <a:r>
                        <a:rPr sz="1100" b="0">
                          <a:solidFill>
                            <a:srgbClr val="000000"/>
                          </a:solidFill>
                          <a:latin typeface="calibri"/>
                        </a:rPr>
                        <a:t>Seine-Maritime Area, France</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14</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74363325"/>
                  </a:ext>
                </a:extLst>
              </a:tr>
              <a:tr h="237329">
                <a:tc>
                  <a:txBody>
                    <a:bodyPr/>
                    <a:lstStyle/>
                    <a:p>
                      <a:pPr algn="ctr"/>
                      <a:r>
                        <a:rPr sz="1100" b="0">
                          <a:solidFill>
                            <a:srgbClr val="000000"/>
                          </a:solidFill>
                          <a:latin typeface="calibri"/>
                        </a:rPr>
                        <a:t>Abu Dhabi, United Arab Emirates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14</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4209459"/>
                  </a:ext>
                </a:extLst>
              </a:tr>
              <a:tr h="237329">
                <a:tc>
                  <a:txBody>
                    <a:bodyPr/>
                    <a:lstStyle/>
                    <a:p>
                      <a:pPr algn="ctr"/>
                      <a:r>
                        <a:rPr sz="1100" b="0">
                          <a:solidFill>
                            <a:srgbClr val="000000"/>
                          </a:solidFill>
                          <a:latin typeface="calibri"/>
                        </a:rPr>
                        <a:t>Rogaland, Norway</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10</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5323674"/>
                  </a:ext>
                </a:extLst>
              </a:tr>
              <a:tr h="297407">
                <a:tc>
                  <a:txBody>
                    <a:bodyPr/>
                    <a:lstStyle/>
                    <a:p>
                      <a:pPr algn="ctr"/>
                      <a:r>
                        <a:rPr sz="1100" b="0">
                          <a:solidFill>
                            <a:srgbClr val="000000"/>
                          </a:solidFill>
                          <a:latin typeface="calibri"/>
                        </a:rPr>
                        <a:t>Buskerud, Norway</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10</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31945290"/>
                  </a:ext>
                </a:extLst>
              </a:tr>
              <a:tr h="434011">
                <a:tc>
                  <a:txBody>
                    <a:bodyPr/>
                    <a:lstStyle/>
                    <a:p>
                      <a:pPr algn="ctr"/>
                      <a:r>
                        <a:rPr sz="1100" b="0">
                          <a:solidFill>
                            <a:srgbClr val="000000"/>
                          </a:solidFill>
                          <a:latin typeface="calibri"/>
                        </a:rPr>
                        <a:t>Krakow, Poland</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9</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99805037"/>
                  </a:ext>
                </a:extLst>
              </a:tr>
            </a:tbl>
          </a:graphicData>
        </a:graphic>
      </p:graphicFrame>
      <p:sp>
        <p:nvSpPr>
          <p:cNvPr id="3" name="Rectangle 2">
            <a:extLst>
              <a:ext uri="{FF2B5EF4-FFF2-40B4-BE49-F238E27FC236}">
                <a16:creationId xmlns:a16="http://schemas.microsoft.com/office/drawing/2014/main" id="{C29E0055-6586-8999-480D-B6E9DD7F7F76}"/>
              </a:ext>
            </a:extLst>
          </p:cNvPr>
          <p:cNvSpPr/>
          <p:nvPr/>
        </p:nvSpPr>
        <p:spPr>
          <a:xfrm>
            <a:off x="132520" y="1047461"/>
            <a:ext cx="7591932" cy="58309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F8D73CD-725A-D338-809A-331DB0B33268}"/>
              </a:ext>
            </a:extLst>
          </p:cNvPr>
          <p:cNvSpPr/>
          <p:nvPr/>
        </p:nvSpPr>
        <p:spPr>
          <a:xfrm>
            <a:off x="571365" y="1125542"/>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kern="0" u="none" i="0">
                <a:solidFill>
                  <a:srgbClr val="FFFF00"/>
                </a:solidFill>
                <a:latin typeface="calibri" panose="020F0502020204030204" pitchFamily="34" charset="0"/>
                <a:ea typeface="Calibri" panose="020F0502020204030204" pitchFamily="34" charset="0"/>
                <a:cs typeface="Calibri" panose="020F0502020204030204" pitchFamily="34" charset="0"/>
              </a:rPr>
              <a:t>278</a:t>
            </a:r>
            <a:endParaRPr kumimoji="0" lang="en-IN" sz="1100" b="1"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AF901A7-6C73-CA01-C92B-A607D6344EB7}"/>
              </a:ext>
            </a:extLst>
          </p:cNvPr>
          <p:cNvSpPr/>
          <p:nvPr/>
        </p:nvSpPr>
        <p:spPr>
          <a:xfrm>
            <a:off x="1583819" y="1094765"/>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Job Postings (in last 12 Months)</a:t>
            </a:r>
            <a:endPar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0269A8DA-1EBF-1443-B103-688B0653C091}"/>
              </a:ext>
            </a:extLst>
          </p:cNvPr>
          <p:cNvSpPr/>
          <p:nvPr/>
        </p:nvSpPr>
        <p:spPr>
          <a:xfrm>
            <a:off x="4134567" y="1125541"/>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u="none" strike="noStrike" kern="0" cap="none" spc="0" normalizeH="0" baseline="0" noProof="0" i="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rPr>
              <a:t>33</a:t>
            </a:r>
          </a:p>
        </p:txBody>
      </p:sp>
      <p:sp>
        <p:nvSpPr>
          <p:cNvPr id="11" name="Rectangle 10">
            <a:extLst>
              <a:ext uri="{FF2B5EF4-FFF2-40B4-BE49-F238E27FC236}">
                <a16:creationId xmlns:a16="http://schemas.microsoft.com/office/drawing/2014/main" id="{E461DA36-AD4B-A720-095B-EAF197DFFCE1}"/>
              </a:ext>
            </a:extLst>
          </p:cNvPr>
          <p:cNvSpPr/>
          <p:nvPr/>
        </p:nvSpPr>
        <p:spPr>
          <a:xfrm>
            <a:off x="5438570" y="1094764"/>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Locations with Job Postings (in last 12 Months)</a:t>
            </a:r>
          </a:p>
        </p:txBody>
      </p:sp>
      <p:cxnSp>
        <p:nvCxnSpPr>
          <p:cNvPr id="12" name="Straight Connector 11">
            <a:extLst>
              <a:ext uri="{FF2B5EF4-FFF2-40B4-BE49-F238E27FC236}">
                <a16:creationId xmlns:a16="http://schemas.microsoft.com/office/drawing/2014/main" id="{53DED7A8-0B1C-A365-C9F1-F2FDB3F4CB6C}"/>
              </a:ext>
            </a:extLst>
          </p:cNvPr>
          <p:cNvCxnSpPr>
            <a:cxnSpLocks/>
            <a:stCxn id="3" idx="0"/>
            <a:endCxn id="3" idx="2"/>
          </p:cNvCxnSpPr>
          <p:nvPr/>
        </p:nvCxnSpPr>
        <p:spPr>
          <a:xfrm>
            <a:off x="3928486" y="1047461"/>
            <a:ext cx="0" cy="5830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E940E9D-5083-A79A-6244-D903606D7844}"/>
              </a:ext>
            </a:extLst>
          </p:cNvPr>
          <p:cNvSpPr/>
          <p:nvPr/>
        </p:nvSpPr>
        <p:spPr>
          <a:xfrm>
            <a:off x="7188115"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16" name="TextBox 15">
            <a:extLst>
              <a:ext uri="{FF2B5EF4-FFF2-40B4-BE49-F238E27FC236}">
                <a16:creationId xmlns:a16="http://schemas.microsoft.com/office/drawing/2014/main" id="{6B1F695D-DD55-FF58-17F8-00050061E47F}"/>
              </a:ext>
            </a:extLst>
          </p:cNvPr>
          <p:cNvSpPr txBox="1"/>
          <p:nvPr/>
        </p:nvSpPr>
        <p:spPr>
          <a:xfrm>
            <a:off x="7647882" y="4178319"/>
            <a:ext cx="1399211"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Job Titles in Demand</a:t>
            </a:r>
          </a:p>
        </p:txBody>
      </p:sp>
      <p:sp>
        <p:nvSpPr>
          <p:cNvPr id="23" name="Rectangle 22">
            <a:extLst>
              <a:ext uri="{FF2B5EF4-FFF2-40B4-BE49-F238E27FC236}">
                <a16:creationId xmlns:a16="http://schemas.microsoft.com/office/drawing/2014/main" id="{2AB01305-02B9-821A-C382-DC969A5334A8}"/>
              </a:ext>
            </a:extLst>
          </p:cNvPr>
          <p:cNvSpPr/>
          <p:nvPr/>
        </p:nvSpPr>
        <p:spPr>
          <a:xfrm>
            <a:off x="7274380"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Production Planner Ii
Senior Welding Engineer
Assembly &amp; Test Technician
Assembler Iii
Quality Inspector</a:t>
            </a:r>
          </a:p>
        </p:txBody>
      </p:sp>
      <p:sp>
        <p:nvSpPr>
          <p:cNvPr id="17" name="TextBox 16">
            <a:extLst>
              <a:ext uri="{FF2B5EF4-FFF2-40B4-BE49-F238E27FC236}">
                <a16:creationId xmlns:a16="http://schemas.microsoft.com/office/drawing/2014/main" id="{E0E997F7-D01E-D0A9-4A20-2FD17794FD5C}"/>
              </a:ext>
            </a:extLst>
          </p:cNvPr>
          <p:cNvSpPr txBox="1"/>
          <p:nvPr/>
        </p:nvSpPr>
        <p:spPr>
          <a:xfrm>
            <a:off x="5277593" y="4178468"/>
            <a:ext cx="145209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Top Workloads</a:t>
            </a:r>
          </a:p>
        </p:txBody>
      </p:sp>
      <p:sp>
        <p:nvSpPr>
          <p:cNvPr id="38" name="Rectangle 37">
            <a:extLst>
              <a:ext uri="{FF2B5EF4-FFF2-40B4-BE49-F238E27FC236}">
                <a16:creationId xmlns:a16="http://schemas.microsoft.com/office/drawing/2014/main" id="{3582F252-B09E-9B60-FF98-88D2AA209A7C}"/>
              </a:ext>
            </a:extLst>
          </p:cNvPr>
          <p:cNvSpPr/>
          <p:nvPr/>
        </p:nvSpPr>
        <p:spPr>
          <a:xfrm>
            <a:off x="4862282" y="4168402"/>
            <a:ext cx="228271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9" name="Rectangle 38">
            <a:extLst>
              <a:ext uri="{FF2B5EF4-FFF2-40B4-BE49-F238E27FC236}">
                <a16:creationId xmlns:a16="http://schemas.microsoft.com/office/drawing/2014/main" id="{733434C1-B3BE-B32B-12FC-10CB349A5AC3}"/>
              </a:ext>
            </a:extLst>
          </p:cNvPr>
          <p:cNvSpPr/>
          <p:nvPr/>
        </p:nvSpPr>
        <p:spPr>
          <a:xfrm>
            <a:off x="4952432" y="4520997"/>
            <a:ext cx="2150478" cy="1800000"/>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Production
Quality Control
Production Planning
Project/Programs Management
Packaging</a:t>
            </a:r>
          </a:p>
        </p:txBody>
      </p:sp>
      <p:sp>
        <p:nvSpPr>
          <p:cNvPr id="62" name="Rectangle 61">
            <a:extLst>
              <a:ext uri="{FF2B5EF4-FFF2-40B4-BE49-F238E27FC236}">
                <a16:creationId xmlns:a16="http://schemas.microsoft.com/office/drawing/2014/main" id="{1D5A2B93-A726-EE26-F715-6E5B0446AF74}"/>
              </a:ext>
            </a:extLst>
          </p:cNvPr>
          <p:cNvSpPr/>
          <p:nvPr/>
        </p:nvSpPr>
        <p:spPr>
          <a:xfrm>
            <a:off x="5303009" y="1668086"/>
            <a:ext cx="2416577" cy="253916"/>
          </a:xfrm>
          <a:prstGeom prst="rect">
            <a:avLst/>
          </a:prstGeom>
          <a:solidFill>
            <a:schemeClr val="tx1">
              <a:lumMod val="65000"/>
              <a:lumOff val="3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strike="noStrike" kern="0" cap="none" spc="0" normalizeH="0" baseline="0" noProof="0">
                <a:ln>
                  <a:noFill/>
                </a:ln>
                <a:solidFill>
                  <a:schemeClr val="bg1"/>
                </a:solidFill>
                <a:effectLst/>
                <a:uLnTx/>
                <a:uFillTx/>
                <a:latin typeface="Calibri" panose="020F0502020204030204" pitchFamily="34" charset="0"/>
                <a:ea typeface="+mn-ea"/>
                <a:cs typeface="Calibri" panose="020F0502020204030204" pitchFamily="34" charset="0"/>
              </a:rPr>
              <a:t>Job Postings Timeline</a:t>
            </a:r>
          </a:p>
        </p:txBody>
      </p:sp>
      <p:sp>
        <p:nvSpPr>
          <p:cNvPr id="74" name="TextBox 73"/>
          <p:cNvSpPr txBox="1"/>
          <p:nvPr/>
        </p:nvSpPr>
        <p:spPr>
          <a:xfrm>
            <a:off x="5230262" y="2057510"/>
            <a:ext cx="2485125" cy="1992299"/>
          </a:xfrm>
          <a:prstGeom prst="rect">
            <a:avLst/>
          </a:prstGeom>
          <a:noFill/>
        </p:spPr>
        <p:txBody>
          <a:bodyPr wrap="none">
            <a:spAutoFit/>
          </a:bodyPr>
          <a:lstStyle/>
          <a:p/>
        </p:txBody>
      </p:sp>
      <p:cxnSp>
        <p:nvCxnSpPr>
          <p:cNvPr id="74" name="Straight Connector 73">
            <a:extLst>
              <a:ext uri="{FF2B5EF4-FFF2-40B4-BE49-F238E27FC236}">
                <a16:creationId xmlns:a16="http://schemas.microsoft.com/office/drawing/2014/main" id="{158806C6-B1C4-34EB-26BD-E7DE502DCD6E}"/>
              </a:ext>
            </a:extLst>
          </p:cNvPr>
          <p:cNvCxnSpPr>
            <a:cxnSpLocks/>
          </p:cNvCxnSpPr>
          <p:nvPr/>
        </p:nvCxnSpPr>
        <p:spPr>
          <a:xfrm>
            <a:off x="234392" y="4174017"/>
            <a:ext cx="4540708" cy="11262"/>
          </a:xfrm>
          <a:prstGeom prst="line">
            <a:avLst/>
          </a:prstGeom>
          <a:ln>
            <a:solidFill>
              <a:srgbClr val="D9D9D9"/>
            </a:solidFill>
            <a:prstDash val="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E6FBC9E9-9EC0-F46B-C1F7-A8C596569459}"/>
              </a:ext>
            </a:extLst>
          </p:cNvPr>
          <p:cNvGrpSpPr/>
          <p:nvPr/>
        </p:nvGrpSpPr>
        <p:grpSpPr>
          <a:xfrm>
            <a:off x="3028465" y="3985310"/>
            <a:ext cx="1798131" cy="180919"/>
            <a:chOff x="2439890" y="3716456"/>
            <a:chExt cx="2168666" cy="200055"/>
          </a:xfrm>
        </p:grpSpPr>
        <p:sp>
          <p:nvSpPr>
            <p:cNvPr id="49" name="Oval 48">
              <a:extLst>
                <a:ext uri="{FF2B5EF4-FFF2-40B4-BE49-F238E27FC236}">
                  <a16:creationId xmlns:a16="http://schemas.microsoft.com/office/drawing/2014/main" id="{EFCD389B-2287-A1BA-71E9-96D0579414EA}"/>
                </a:ext>
              </a:extLst>
            </p:cNvPr>
            <p:cNvSpPr/>
            <p:nvPr/>
          </p:nvSpPr>
          <p:spPr>
            <a:xfrm>
              <a:off x="2439890" y="3758985"/>
              <a:ext cx="159318" cy="145774"/>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0" name="Rectangle 49">
              <a:extLst>
                <a:ext uri="{FF2B5EF4-FFF2-40B4-BE49-F238E27FC236}">
                  <a16:creationId xmlns:a16="http://schemas.microsoft.com/office/drawing/2014/main" id="{EAAD88C3-B6DE-DB4D-2012-4EAECF8D6616}"/>
                </a:ext>
              </a:extLst>
            </p:cNvPr>
            <p:cNvSpPr/>
            <p:nvPr/>
          </p:nvSpPr>
          <p:spPr>
            <a:xfrm>
              <a:off x="2568714" y="3716456"/>
              <a:ext cx="47250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HIGH</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31146B80-C59C-DF40-127E-962EB85E2C0E}"/>
                </a:ext>
              </a:extLst>
            </p:cNvPr>
            <p:cNvSpPr/>
            <p:nvPr/>
          </p:nvSpPr>
          <p:spPr>
            <a:xfrm>
              <a:off x="3185059" y="3771635"/>
              <a:ext cx="131669" cy="120475"/>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2" name="Rectangle 51">
              <a:extLst>
                <a:ext uri="{FF2B5EF4-FFF2-40B4-BE49-F238E27FC236}">
                  <a16:creationId xmlns:a16="http://schemas.microsoft.com/office/drawing/2014/main" id="{46002404-1E99-AA4A-EBD5-AC524144D585}"/>
                </a:ext>
              </a:extLst>
            </p:cNvPr>
            <p:cNvSpPr/>
            <p:nvPr/>
          </p:nvSpPr>
          <p:spPr>
            <a:xfrm>
              <a:off x="3278516" y="3716456"/>
              <a:ext cx="724675"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MEDIUM</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3" name="Oval 52">
              <a:extLst>
                <a:ext uri="{FF2B5EF4-FFF2-40B4-BE49-F238E27FC236}">
                  <a16:creationId xmlns:a16="http://schemas.microsoft.com/office/drawing/2014/main" id="{39B14F57-31F0-9DA4-9426-A06FF21B0F59}"/>
                </a:ext>
              </a:extLst>
            </p:cNvPr>
            <p:cNvSpPr/>
            <p:nvPr/>
          </p:nvSpPr>
          <p:spPr>
            <a:xfrm>
              <a:off x="4067246" y="3782089"/>
              <a:ext cx="108818" cy="99566"/>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4" name="Rectangle 53">
              <a:extLst>
                <a:ext uri="{FF2B5EF4-FFF2-40B4-BE49-F238E27FC236}">
                  <a16:creationId xmlns:a16="http://schemas.microsoft.com/office/drawing/2014/main" id="{396BA48C-3519-0BBD-B8F9-DCC6C29F1D51}"/>
                </a:ext>
              </a:extLst>
            </p:cNvPr>
            <p:cNvSpPr/>
            <p:nvPr/>
          </p:nvSpPr>
          <p:spPr>
            <a:xfrm>
              <a:off x="4113593" y="3716456"/>
              <a:ext cx="49496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LOW</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sp>
        <p:nvSpPr>
          <p:cNvPr id="4" name="Rectangle 3">
            <a:extLst>
              <a:ext uri="{FF2B5EF4-FFF2-40B4-BE49-F238E27FC236}">
                <a16:creationId xmlns:a16="http://schemas.microsoft.com/office/drawing/2014/main" id="{EB5FA755-A830-EE21-28B9-2A592C5AE62E}"/>
              </a:ext>
            </a:extLst>
          </p:cNvPr>
          <p:cNvSpPr/>
          <p:nvPr/>
        </p:nvSpPr>
        <p:spPr>
          <a:xfrm>
            <a:off x="9549978"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7" name="TextBox 6">
            <a:extLst>
              <a:ext uri="{FF2B5EF4-FFF2-40B4-BE49-F238E27FC236}">
                <a16:creationId xmlns:a16="http://schemas.microsoft.com/office/drawing/2014/main" id="{8B50A143-181E-A303-5EBA-44AC0CAFA6A5}"/>
              </a:ext>
            </a:extLst>
          </p:cNvPr>
          <p:cNvSpPr txBox="1"/>
          <p:nvPr/>
        </p:nvSpPr>
        <p:spPr>
          <a:xfrm>
            <a:off x="10009745" y="4178319"/>
            <a:ext cx="147201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Core Skills in Demand</a:t>
            </a:r>
          </a:p>
        </p:txBody>
      </p:sp>
      <p:sp>
        <p:nvSpPr>
          <p:cNvPr id="15" name="Rectangle 14">
            <a:extLst>
              <a:ext uri="{FF2B5EF4-FFF2-40B4-BE49-F238E27FC236}">
                <a16:creationId xmlns:a16="http://schemas.microsoft.com/office/drawing/2014/main" id="{EFDA5CB1-73EA-9C5D-DF2C-58D4CD1FA585}"/>
              </a:ext>
            </a:extLst>
          </p:cNvPr>
          <p:cNvSpPr/>
          <p:nvPr/>
        </p:nvSpPr>
        <p:spPr>
          <a:xfrm>
            <a:off x="9636243"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Test Reporting
Continuous Improvement Management
Microsoft Office
5S Methodology
Project Management</a:t>
            </a:r>
          </a:p>
        </p:txBody>
      </p:sp>
      <p:sp>
        <p:nvSpPr>
          <p:cNvPr id="20" name="TextBox 19">
            <a:extLst>
              <a:ext uri="{FF2B5EF4-FFF2-40B4-BE49-F238E27FC236}">
                <a16:creationId xmlns:a16="http://schemas.microsoft.com/office/drawing/2014/main" id="{57DB9744-EED6-934B-6A79-5B39B8336982}"/>
              </a:ext>
            </a:extLst>
          </p:cNvPr>
          <p:cNvSpPr txBox="1"/>
          <p:nvPr/>
        </p:nvSpPr>
        <p:spPr>
          <a:xfrm>
            <a:off x="10737402" y="6320594"/>
            <a:ext cx="1224000" cy="288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1100" b="1" u="none" i="0">
                <a:solidFill>
                  <a:srgbClr val="000000"/>
                </a:solidFill>
                <a:latin typeface="calibri"/>
                <a:hlinkClick r:id="rId5"/>
              </a:rPr>
              <a:t>Get more insights</a:t>
            </a:r>
          </a:p>
        </p:txBody>
      </p:sp>
      <p:sp>
        <p:nvSpPr>
          <p:cNvPr id="2" name="TextBox 1">
            <a:extLst>
              <a:ext uri="{FF2B5EF4-FFF2-40B4-BE49-F238E27FC236}">
                <a16:creationId xmlns:a16="http://schemas.microsoft.com/office/drawing/2014/main" id="{E7CF57D9-0224-867D-856A-F06075BDA1EA}"/>
              </a:ext>
            </a:extLst>
          </p:cNvPr>
          <p:cNvSpPr txBox="1"/>
          <p:nvPr/>
        </p:nvSpPr>
        <p:spPr>
          <a:xfrm>
            <a:off x="132520" y="1703764"/>
            <a:ext cx="4694076" cy="2304000"/>
          </a:xfrm>
          <a:prstGeom prst="rect">
            <a:avLst/>
          </a:prstGeom>
          <a:noFill/>
        </p:spPr>
        <p:txBody>
          <a:bodyPr wrap="square" rtlCol="0">
            <a:spAutoFit/>
          </a:bodyPr>
          <a:lstStyle/>
          <a:p/>
        </p:txBody>
      </p:sp>
      <p:pic>
        <p:nvPicPr>
          <p:cNvPr id="75" name="Picture 74" descr="image.png"/>
          <p:cNvPicPr>
            <a:picLocks noChangeAspect="1"/>
          </p:cNvPicPr>
          <p:nvPr/>
        </p:nvPicPr>
        <p:blipFill>
          <a:blip r:embed="rId3"/>
          <a:stretch>
            <a:fillRect/>
          </a:stretch>
        </p:blipFill>
        <p:spPr>
          <a:xfrm>
            <a:off x="136408" y="2036614"/>
            <a:ext cx="4686300" cy="1638300"/>
          </a:xfrm>
          <a:prstGeom prst="rect">
            <a:avLst/>
          </a:prstGeom>
        </p:spPr>
      </p:pic>
      <p:graphicFrame>
        <p:nvGraphicFramePr>
          <p:cNvPr id="76" name="Chart 75"/>
          <p:cNvGraphicFramePr>
            <a:graphicFrameLocks noGrp="1"/>
          </p:cNvGraphicFramePr>
          <p:nvPr/>
        </p:nvGraphicFramePr>
        <p:xfrm>
          <a:off x="5230262" y="2057510"/>
          <a:ext cx="2485125" cy="1992299"/>
        </p:xfrm>
        <a:graphic>
          <a:graphicData uri="http://schemas.openxmlformats.org/drawingml/2006/chart">
            <c:chart xmlns:c="http://schemas.openxmlformats.org/drawingml/2006/chart" r:id="rId4"/>
          </a:graphicData>
        </a:graphic>
      </p:graphicFrame>
    </p:spTree>
  </p:cSld>
  <p:clrMapOvr>
    <a:masterClrMapping/>
  </p:clrMapOvr>
</p:sld>
</file>

<file path=ppt/slides/slide9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lang="en-IN" sz="1600" b="1" u="none" i="0">
                <a:solidFill>
                  <a:srgbClr val="C00000"/>
                </a:solidFill>
                <a:latin typeface="Calibri" panose="020F0502020204030204" pitchFamily="34" charset="0"/>
                <a:cs typeface="Calibri" panose="020F0502020204030204" pitchFamily="34" charset="0"/>
              </a:rPr>
              <a:t>Hiring Analysis – Sales &amp; Marketing</a:t>
            </a:r>
          </a:p>
        </p:txBody>
      </p:sp>
      <p:sp>
        <p:nvSpPr>
          <p:cNvPr id="40" name="TextBox 39">
            <a:extLst>
              <a:ext uri="{FF2B5EF4-FFF2-40B4-BE49-F238E27FC236}">
                <a16:creationId xmlns:a16="http://schemas.microsoft.com/office/drawing/2014/main" id="{DA511D22-D519-F004-5A2F-D16836396E25}"/>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insights as mentioned above are based on job postings data for the last 12 months and are not exhaustive</a:t>
            </a:r>
          </a:p>
        </p:txBody>
      </p:sp>
      <p:graphicFrame>
        <p:nvGraphicFramePr>
          <p:cNvPr id="42" name="Table 41">
            <a:extLst>
              <a:ext uri="{FF2B5EF4-FFF2-40B4-BE49-F238E27FC236}">
                <a16:creationId xmlns:a16="http://schemas.microsoft.com/office/drawing/2014/main" id="{EE1CA859-1645-2583-CFCD-F62298DE7867}"/>
              </a:ext>
            </a:extLst>
          </p:cNvPr>
          <p:cNvGraphicFramePr>
            <a:graphicFrameLocks noGrp="1"/>
          </p:cNvGraphicFramePr>
          <p:nvPr>
            <p:extLst>
              <p:ext uri="{D42A27DB-BD31-4B8C-83A1-F6EECF244321}">
                <p14:modId xmlns:p14="http://schemas.microsoft.com/office/powerpoint/2010/main" val="3372936006"/>
              </p:ext>
            </p:extLst>
          </p:nvPr>
        </p:nvGraphicFramePr>
        <p:xfrm>
          <a:off x="8009055" y="1055939"/>
          <a:ext cx="3891922" cy="3005980"/>
        </p:xfrm>
        <a:graphic>
          <a:graphicData uri="http://schemas.openxmlformats.org/drawingml/2006/table">
            <a:tbl>
              <a:tblPr firstRow="1" bandRow="1">
                <a:tableStyleId>{5C22544A-7EE6-4342-B048-85BDC9FD1C3A}</a:tableStyleId>
              </a:tblPr>
              <a:tblGrid>
                <a:gridCol w="2631407">
                  <a:extLst>
                    <a:ext uri="{9D8B030D-6E8A-4147-A177-3AD203B41FA5}">
                      <a16:colId xmlns:a16="http://schemas.microsoft.com/office/drawing/2014/main" val="2729036339"/>
                    </a:ext>
                  </a:extLst>
                </a:gridCol>
                <a:gridCol w="1260515">
                  <a:extLst>
                    <a:ext uri="{9D8B030D-6E8A-4147-A177-3AD203B41FA5}">
                      <a16:colId xmlns:a16="http://schemas.microsoft.com/office/drawing/2014/main" val="1433516021"/>
                    </a:ext>
                  </a:extLst>
                </a:gridCol>
              </a:tblGrid>
              <a:tr h="375930">
                <a:tc>
                  <a:txBody>
                    <a:bodyPr/>
                    <a:lstStyle/>
                    <a:p>
                      <a:pPr algn="ctr"/>
                      <a:r>
                        <a:rPr sz="1050" b="1">
                          <a:latin typeface="Calibri"/>
                        </a:rPr>
                        <a:t>Top Locations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a:r>
                        <a:rPr sz="1050" b="1">
                          <a:latin typeface="Calibri"/>
                        </a:rPr>
                        <a:t># of Job Postings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161688019"/>
                  </a:ext>
                </a:extLst>
              </a:tr>
              <a:tr h="237329">
                <a:tc>
                  <a:txBody>
                    <a:bodyPr/>
                    <a:lstStyle/>
                    <a:p>
                      <a:pPr algn="ctr"/>
                      <a:r>
                        <a:rPr sz="1100" b="0">
                          <a:solidFill>
                            <a:srgbClr val="000000"/>
                          </a:solidFill>
                          <a:latin typeface="calibri"/>
                        </a:rPr>
                        <a:t>Houston, Texas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42</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24536762"/>
                  </a:ext>
                </a:extLst>
              </a:tr>
              <a:tr h="237329">
                <a:tc>
                  <a:txBody>
                    <a:bodyPr/>
                    <a:lstStyle/>
                    <a:p>
                      <a:pPr algn="ctr"/>
                      <a:r>
                        <a:rPr sz="1100" b="0">
                          <a:solidFill>
                            <a:srgbClr val="000000"/>
                          </a:solidFill>
                          <a:latin typeface="calibri"/>
                        </a:rPr>
                        <a:t>Greater Philadelphia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30</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1428468"/>
                  </a:ext>
                </a:extLst>
              </a:tr>
              <a:tr h="237329">
                <a:tc>
                  <a:txBody>
                    <a:bodyPr/>
                    <a:lstStyle/>
                    <a:p>
                      <a:pPr algn="ctr"/>
                      <a:r>
                        <a:rPr sz="1100" b="0">
                          <a:solidFill>
                            <a:srgbClr val="000000"/>
                          </a:solidFill>
                          <a:latin typeface="calibri"/>
                        </a:rPr>
                        <a:t>Buskerud, Norway</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20</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748685650"/>
                  </a:ext>
                </a:extLst>
              </a:tr>
              <a:tr h="237329">
                <a:tc>
                  <a:txBody>
                    <a:bodyPr/>
                    <a:lstStyle/>
                    <a:p>
                      <a:pPr algn="ctr"/>
                      <a:r>
                        <a:rPr sz="1100" b="0">
                          <a:solidFill>
                            <a:srgbClr val="000000"/>
                          </a:solidFill>
                          <a:latin typeface="calibri"/>
                        </a:rPr>
                        <a:t>Hyderabad Area, India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17</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48214868"/>
                  </a:ext>
                </a:extLst>
              </a:tr>
              <a:tr h="237329">
                <a:tc>
                  <a:txBody>
                    <a:bodyPr/>
                    <a:lstStyle/>
                    <a:p>
                      <a:pPr algn="ctr"/>
                      <a:r>
                        <a:rPr sz="1100" b="0">
                          <a:solidFill>
                            <a:srgbClr val="000000"/>
                          </a:solidFill>
                          <a:latin typeface="calibri"/>
                        </a:rPr>
                        <a:t>Rio de Janeiro Area, Brazil</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13</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09914699"/>
                  </a:ext>
                </a:extLst>
              </a:tr>
              <a:tr h="237329">
                <a:tc>
                  <a:txBody>
                    <a:bodyPr/>
                    <a:lstStyle/>
                    <a:p>
                      <a:pPr algn="ctr"/>
                      <a:r>
                        <a:rPr sz="1100" b="0">
                          <a:solidFill>
                            <a:srgbClr val="000000"/>
                          </a:solidFill>
                          <a:latin typeface="calibri"/>
                        </a:rPr>
                        <a:t>Krakow, Poland</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11</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74363325"/>
                  </a:ext>
                </a:extLst>
              </a:tr>
              <a:tr h="237329">
                <a:tc>
                  <a:txBody>
                    <a:bodyPr/>
                    <a:lstStyle/>
                    <a:p>
                      <a:pPr algn="ctr"/>
                      <a:r>
                        <a:rPr sz="1100" b="0">
                          <a:solidFill>
                            <a:srgbClr val="000000"/>
                          </a:solidFill>
                          <a:latin typeface="calibri"/>
                        </a:rPr>
                        <a:t>Greater Chicago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10</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4209459"/>
                  </a:ext>
                </a:extLst>
              </a:tr>
              <a:tr h="237329">
                <a:tc>
                  <a:txBody>
                    <a:bodyPr/>
                    <a:lstStyle/>
                    <a:p>
                      <a:pPr algn="ctr"/>
                      <a:r>
                        <a:rPr sz="1100" b="0">
                          <a:solidFill>
                            <a:srgbClr val="000000"/>
                          </a:solidFill>
                          <a:latin typeface="calibri"/>
                        </a:rPr>
                        <a:t>Federal Territory of Kuala Lumpur, Malaysia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7</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5323674"/>
                  </a:ext>
                </a:extLst>
              </a:tr>
              <a:tr h="297407">
                <a:tc>
                  <a:txBody>
                    <a:bodyPr/>
                    <a:lstStyle/>
                    <a:p>
                      <a:pPr algn="ctr"/>
                      <a:r>
                        <a:rPr sz="1100" b="0">
                          <a:solidFill>
                            <a:srgbClr val="000000"/>
                          </a:solidFill>
                          <a:latin typeface="calibri"/>
                        </a:rPr>
                        <a:t>Abu Dhabi, United Arab Emirates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7</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31945290"/>
                  </a:ext>
                </a:extLst>
              </a:tr>
              <a:tr h="434011">
                <a:tc>
                  <a:txBody>
                    <a:bodyPr/>
                    <a:lstStyle/>
                    <a:p>
                      <a:pPr algn="ctr"/>
                      <a:r>
                        <a:rPr sz="1100" b="0">
                          <a:solidFill>
                            <a:srgbClr val="000000"/>
                          </a:solidFill>
                          <a:latin typeface="calibri"/>
                        </a:rPr>
                        <a:t>Greater Boston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6</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99805037"/>
                  </a:ext>
                </a:extLst>
              </a:tr>
            </a:tbl>
          </a:graphicData>
        </a:graphic>
      </p:graphicFrame>
      <p:sp>
        <p:nvSpPr>
          <p:cNvPr id="3" name="Rectangle 2">
            <a:extLst>
              <a:ext uri="{FF2B5EF4-FFF2-40B4-BE49-F238E27FC236}">
                <a16:creationId xmlns:a16="http://schemas.microsoft.com/office/drawing/2014/main" id="{C29E0055-6586-8999-480D-B6E9DD7F7F76}"/>
              </a:ext>
            </a:extLst>
          </p:cNvPr>
          <p:cNvSpPr/>
          <p:nvPr/>
        </p:nvSpPr>
        <p:spPr>
          <a:xfrm>
            <a:off x="132520" y="1047461"/>
            <a:ext cx="7591932" cy="58309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F8D73CD-725A-D338-809A-331DB0B33268}"/>
              </a:ext>
            </a:extLst>
          </p:cNvPr>
          <p:cNvSpPr/>
          <p:nvPr/>
        </p:nvSpPr>
        <p:spPr>
          <a:xfrm>
            <a:off x="571365" y="1125542"/>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kern="0" u="none" i="0">
                <a:solidFill>
                  <a:srgbClr val="FFFF00"/>
                </a:solidFill>
                <a:latin typeface="calibri" panose="020F0502020204030204" pitchFamily="34" charset="0"/>
                <a:ea typeface="Calibri" panose="020F0502020204030204" pitchFamily="34" charset="0"/>
                <a:cs typeface="Calibri" panose="020F0502020204030204" pitchFamily="34" charset="0"/>
              </a:rPr>
              <a:t>224</a:t>
            </a:r>
            <a:endParaRPr kumimoji="0" lang="en-IN" sz="1100" b="1"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AF901A7-6C73-CA01-C92B-A607D6344EB7}"/>
              </a:ext>
            </a:extLst>
          </p:cNvPr>
          <p:cNvSpPr/>
          <p:nvPr/>
        </p:nvSpPr>
        <p:spPr>
          <a:xfrm>
            <a:off x="1583819" y="1094765"/>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Job Postings (in last 12 Months)</a:t>
            </a:r>
            <a:endPar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0269A8DA-1EBF-1443-B103-688B0653C091}"/>
              </a:ext>
            </a:extLst>
          </p:cNvPr>
          <p:cNvSpPr/>
          <p:nvPr/>
        </p:nvSpPr>
        <p:spPr>
          <a:xfrm>
            <a:off x="4134567" y="1125541"/>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u="none" strike="noStrike" kern="0" cap="none" spc="0" normalizeH="0" baseline="0" noProof="0" i="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rPr>
              <a:t>37</a:t>
            </a:r>
          </a:p>
        </p:txBody>
      </p:sp>
      <p:sp>
        <p:nvSpPr>
          <p:cNvPr id="11" name="Rectangle 10">
            <a:extLst>
              <a:ext uri="{FF2B5EF4-FFF2-40B4-BE49-F238E27FC236}">
                <a16:creationId xmlns:a16="http://schemas.microsoft.com/office/drawing/2014/main" id="{E461DA36-AD4B-A720-095B-EAF197DFFCE1}"/>
              </a:ext>
            </a:extLst>
          </p:cNvPr>
          <p:cNvSpPr/>
          <p:nvPr/>
        </p:nvSpPr>
        <p:spPr>
          <a:xfrm>
            <a:off x="5438570" y="1094764"/>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Locations with Job Postings (in last 12 Months)</a:t>
            </a:r>
          </a:p>
        </p:txBody>
      </p:sp>
      <p:cxnSp>
        <p:nvCxnSpPr>
          <p:cNvPr id="12" name="Straight Connector 11">
            <a:extLst>
              <a:ext uri="{FF2B5EF4-FFF2-40B4-BE49-F238E27FC236}">
                <a16:creationId xmlns:a16="http://schemas.microsoft.com/office/drawing/2014/main" id="{53DED7A8-0B1C-A365-C9F1-F2FDB3F4CB6C}"/>
              </a:ext>
            </a:extLst>
          </p:cNvPr>
          <p:cNvCxnSpPr>
            <a:cxnSpLocks/>
            <a:stCxn id="3" idx="0"/>
            <a:endCxn id="3" idx="2"/>
          </p:cNvCxnSpPr>
          <p:nvPr/>
        </p:nvCxnSpPr>
        <p:spPr>
          <a:xfrm>
            <a:off x="3928486" y="1047461"/>
            <a:ext cx="0" cy="5830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E940E9D-5083-A79A-6244-D903606D7844}"/>
              </a:ext>
            </a:extLst>
          </p:cNvPr>
          <p:cNvSpPr/>
          <p:nvPr/>
        </p:nvSpPr>
        <p:spPr>
          <a:xfrm>
            <a:off x="7188115"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16" name="TextBox 15">
            <a:extLst>
              <a:ext uri="{FF2B5EF4-FFF2-40B4-BE49-F238E27FC236}">
                <a16:creationId xmlns:a16="http://schemas.microsoft.com/office/drawing/2014/main" id="{6B1F695D-DD55-FF58-17F8-00050061E47F}"/>
              </a:ext>
            </a:extLst>
          </p:cNvPr>
          <p:cNvSpPr txBox="1"/>
          <p:nvPr/>
        </p:nvSpPr>
        <p:spPr>
          <a:xfrm>
            <a:off x="7647882" y="4178319"/>
            <a:ext cx="1399211"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Job Titles in Demand</a:t>
            </a:r>
          </a:p>
        </p:txBody>
      </p:sp>
      <p:sp>
        <p:nvSpPr>
          <p:cNvPr id="23" name="Rectangle 22">
            <a:extLst>
              <a:ext uri="{FF2B5EF4-FFF2-40B4-BE49-F238E27FC236}">
                <a16:creationId xmlns:a16="http://schemas.microsoft.com/office/drawing/2014/main" id="{2AB01305-02B9-821A-C382-DC969A5334A8}"/>
              </a:ext>
            </a:extLst>
          </p:cNvPr>
          <p:cNvSpPr/>
          <p:nvPr/>
        </p:nvSpPr>
        <p:spPr>
          <a:xfrm>
            <a:off x="7274380"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Territory Manager, Dealer Sales
Territory Manager
Creative Director
Product Engineer
Territory Manager Development</a:t>
            </a:r>
          </a:p>
        </p:txBody>
      </p:sp>
      <p:sp>
        <p:nvSpPr>
          <p:cNvPr id="17" name="TextBox 16">
            <a:extLst>
              <a:ext uri="{FF2B5EF4-FFF2-40B4-BE49-F238E27FC236}">
                <a16:creationId xmlns:a16="http://schemas.microsoft.com/office/drawing/2014/main" id="{E0E997F7-D01E-D0A9-4A20-2FD17794FD5C}"/>
              </a:ext>
            </a:extLst>
          </p:cNvPr>
          <p:cNvSpPr txBox="1"/>
          <p:nvPr/>
        </p:nvSpPr>
        <p:spPr>
          <a:xfrm>
            <a:off x="5277593" y="4178468"/>
            <a:ext cx="145209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Top Workloads</a:t>
            </a:r>
          </a:p>
        </p:txBody>
      </p:sp>
      <p:sp>
        <p:nvSpPr>
          <p:cNvPr id="38" name="Rectangle 37">
            <a:extLst>
              <a:ext uri="{FF2B5EF4-FFF2-40B4-BE49-F238E27FC236}">
                <a16:creationId xmlns:a16="http://schemas.microsoft.com/office/drawing/2014/main" id="{3582F252-B09E-9B60-FF98-88D2AA209A7C}"/>
              </a:ext>
            </a:extLst>
          </p:cNvPr>
          <p:cNvSpPr/>
          <p:nvPr/>
        </p:nvSpPr>
        <p:spPr>
          <a:xfrm>
            <a:off x="4862282" y="4168402"/>
            <a:ext cx="228271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9" name="Rectangle 38">
            <a:extLst>
              <a:ext uri="{FF2B5EF4-FFF2-40B4-BE49-F238E27FC236}">
                <a16:creationId xmlns:a16="http://schemas.microsoft.com/office/drawing/2014/main" id="{733434C1-B3BE-B32B-12FC-10CB349A5AC3}"/>
              </a:ext>
            </a:extLst>
          </p:cNvPr>
          <p:cNvSpPr/>
          <p:nvPr/>
        </p:nvSpPr>
        <p:spPr>
          <a:xfrm>
            <a:off x="4952432" y="4520997"/>
            <a:ext cx="2150478" cy="1800000"/>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Marketing Strategy &amp; Brand Management
Product Management
Sales Enablement &amp; Support
Quality Assurance
Sales Strategy &amp; Planning</a:t>
            </a:r>
          </a:p>
        </p:txBody>
      </p:sp>
      <p:sp>
        <p:nvSpPr>
          <p:cNvPr id="62" name="Rectangle 61">
            <a:extLst>
              <a:ext uri="{FF2B5EF4-FFF2-40B4-BE49-F238E27FC236}">
                <a16:creationId xmlns:a16="http://schemas.microsoft.com/office/drawing/2014/main" id="{1D5A2B93-A726-EE26-F715-6E5B0446AF74}"/>
              </a:ext>
            </a:extLst>
          </p:cNvPr>
          <p:cNvSpPr/>
          <p:nvPr/>
        </p:nvSpPr>
        <p:spPr>
          <a:xfrm>
            <a:off x="5303009" y="1668086"/>
            <a:ext cx="2416577" cy="253916"/>
          </a:xfrm>
          <a:prstGeom prst="rect">
            <a:avLst/>
          </a:prstGeom>
          <a:solidFill>
            <a:schemeClr val="tx1">
              <a:lumMod val="65000"/>
              <a:lumOff val="3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strike="noStrike" kern="0" cap="none" spc="0" normalizeH="0" baseline="0" noProof="0">
                <a:ln>
                  <a:noFill/>
                </a:ln>
                <a:solidFill>
                  <a:schemeClr val="bg1"/>
                </a:solidFill>
                <a:effectLst/>
                <a:uLnTx/>
                <a:uFillTx/>
                <a:latin typeface="Calibri" panose="020F0502020204030204" pitchFamily="34" charset="0"/>
                <a:ea typeface="+mn-ea"/>
                <a:cs typeface="Calibri" panose="020F0502020204030204" pitchFamily="34" charset="0"/>
              </a:rPr>
              <a:t>Job Postings Timeline</a:t>
            </a:r>
          </a:p>
        </p:txBody>
      </p:sp>
      <p:sp>
        <p:nvSpPr>
          <p:cNvPr id="74" name="TextBox 73"/>
          <p:cNvSpPr txBox="1"/>
          <p:nvPr/>
        </p:nvSpPr>
        <p:spPr>
          <a:xfrm>
            <a:off x="5230262" y="2057510"/>
            <a:ext cx="2485125" cy="1992299"/>
          </a:xfrm>
          <a:prstGeom prst="rect">
            <a:avLst/>
          </a:prstGeom>
          <a:noFill/>
        </p:spPr>
        <p:txBody>
          <a:bodyPr wrap="none">
            <a:spAutoFit/>
          </a:bodyPr>
          <a:lstStyle/>
          <a:p/>
        </p:txBody>
      </p:sp>
      <p:sp>
        <p:nvSpPr>
          <p:cNvPr id="69" name="custom_name=&quot;exec_move_heading&quot;">
            <a:extLst>
              <a:ext uri="{FF2B5EF4-FFF2-40B4-BE49-F238E27FC236}">
                <a16:creationId xmlns:a16="http://schemas.microsoft.com/office/drawing/2014/main" id="{BC490751-78B7-C930-C129-143A83115046}"/>
              </a:ext>
            </a:extLst>
          </p:cNvPr>
          <p:cNvSpPr txBox="1"/>
          <p:nvPr/>
        </p:nvSpPr>
        <p:spPr>
          <a:xfrm>
            <a:off x="1491194" y="4219039"/>
            <a:ext cx="191911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Recent Executive Movements</a:t>
            </a:r>
          </a:p>
        </p:txBody>
      </p:sp>
      <p:cxnSp>
        <p:nvCxnSpPr>
          <p:cNvPr id="74" name="Straight Connector 73">
            <a:extLst>
              <a:ext uri="{FF2B5EF4-FFF2-40B4-BE49-F238E27FC236}">
                <a16:creationId xmlns:a16="http://schemas.microsoft.com/office/drawing/2014/main" id="{158806C6-B1C4-34EB-26BD-E7DE502DCD6E}"/>
              </a:ext>
            </a:extLst>
          </p:cNvPr>
          <p:cNvCxnSpPr>
            <a:cxnSpLocks/>
          </p:cNvCxnSpPr>
          <p:nvPr/>
        </p:nvCxnSpPr>
        <p:spPr>
          <a:xfrm>
            <a:off x="234392" y="4174017"/>
            <a:ext cx="4540708" cy="11262"/>
          </a:xfrm>
          <a:prstGeom prst="line">
            <a:avLst/>
          </a:prstGeom>
          <a:ln>
            <a:solidFill>
              <a:srgbClr val="D9D9D9"/>
            </a:solidFill>
            <a:prstDash val="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E6FBC9E9-9EC0-F46B-C1F7-A8C596569459}"/>
              </a:ext>
            </a:extLst>
          </p:cNvPr>
          <p:cNvGrpSpPr/>
          <p:nvPr/>
        </p:nvGrpSpPr>
        <p:grpSpPr>
          <a:xfrm>
            <a:off x="3028465" y="3985310"/>
            <a:ext cx="1798131" cy="180919"/>
            <a:chOff x="2439890" y="3716456"/>
            <a:chExt cx="2168666" cy="200055"/>
          </a:xfrm>
        </p:grpSpPr>
        <p:sp>
          <p:nvSpPr>
            <p:cNvPr id="49" name="Oval 48">
              <a:extLst>
                <a:ext uri="{FF2B5EF4-FFF2-40B4-BE49-F238E27FC236}">
                  <a16:creationId xmlns:a16="http://schemas.microsoft.com/office/drawing/2014/main" id="{EFCD389B-2287-A1BA-71E9-96D0579414EA}"/>
                </a:ext>
              </a:extLst>
            </p:cNvPr>
            <p:cNvSpPr/>
            <p:nvPr/>
          </p:nvSpPr>
          <p:spPr>
            <a:xfrm>
              <a:off x="2439890" y="3758985"/>
              <a:ext cx="159318" cy="145774"/>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0" name="Rectangle 49">
              <a:extLst>
                <a:ext uri="{FF2B5EF4-FFF2-40B4-BE49-F238E27FC236}">
                  <a16:creationId xmlns:a16="http://schemas.microsoft.com/office/drawing/2014/main" id="{EAAD88C3-B6DE-DB4D-2012-4EAECF8D6616}"/>
                </a:ext>
              </a:extLst>
            </p:cNvPr>
            <p:cNvSpPr/>
            <p:nvPr/>
          </p:nvSpPr>
          <p:spPr>
            <a:xfrm>
              <a:off x="2568714" y="3716456"/>
              <a:ext cx="47250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HIGH</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31146B80-C59C-DF40-127E-962EB85E2C0E}"/>
                </a:ext>
              </a:extLst>
            </p:cNvPr>
            <p:cNvSpPr/>
            <p:nvPr/>
          </p:nvSpPr>
          <p:spPr>
            <a:xfrm>
              <a:off x="3185059" y="3771635"/>
              <a:ext cx="131669" cy="120475"/>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2" name="Rectangle 51">
              <a:extLst>
                <a:ext uri="{FF2B5EF4-FFF2-40B4-BE49-F238E27FC236}">
                  <a16:creationId xmlns:a16="http://schemas.microsoft.com/office/drawing/2014/main" id="{46002404-1E99-AA4A-EBD5-AC524144D585}"/>
                </a:ext>
              </a:extLst>
            </p:cNvPr>
            <p:cNvSpPr/>
            <p:nvPr/>
          </p:nvSpPr>
          <p:spPr>
            <a:xfrm>
              <a:off x="3278516" y="3716456"/>
              <a:ext cx="724675"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MEDIUM</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3" name="Oval 52">
              <a:extLst>
                <a:ext uri="{FF2B5EF4-FFF2-40B4-BE49-F238E27FC236}">
                  <a16:creationId xmlns:a16="http://schemas.microsoft.com/office/drawing/2014/main" id="{39B14F57-31F0-9DA4-9426-A06FF21B0F59}"/>
                </a:ext>
              </a:extLst>
            </p:cNvPr>
            <p:cNvSpPr/>
            <p:nvPr/>
          </p:nvSpPr>
          <p:spPr>
            <a:xfrm>
              <a:off x="4067246" y="3782089"/>
              <a:ext cx="108818" cy="99566"/>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4" name="Rectangle 53">
              <a:extLst>
                <a:ext uri="{FF2B5EF4-FFF2-40B4-BE49-F238E27FC236}">
                  <a16:creationId xmlns:a16="http://schemas.microsoft.com/office/drawing/2014/main" id="{396BA48C-3519-0BBD-B8F9-DCC6C29F1D51}"/>
                </a:ext>
              </a:extLst>
            </p:cNvPr>
            <p:cNvSpPr/>
            <p:nvPr/>
          </p:nvSpPr>
          <p:spPr>
            <a:xfrm>
              <a:off x="4113593" y="3716456"/>
              <a:ext cx="49496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LOW</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sp>
        <p:nvSpPr>
          <p:cNvPr id="19" name="custom_name=&quot;exec_current1&quot;">
            <a:extLst>
              <a:ext uri="{FF2B5EF4-FFF2-40B4-BE49-F238E27FC236}">
                <a16:creationId xmlns:a16="http://schemas.microsoft.com/office/drawing/2014/main" id="{72E67B81-235E-7BEF-4DE5-A82F31DE4CA2}"/>
              </a:ext>
            </a:extLst>
          </p:cNvPr>
          <p:cNvSpPr/>
          <p:nvPr/>
        </p:nvSpPr>
        <p:spPr>
          <a:xfrm>
            <a:off x="234392" y="4534963"/>
            <a:ext cx="2160267" cy="1022716"/>
          </a:xfrm>
          <a:prstGeom prst="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100" b="1" u="none" i="0">
                <a:solidFill>
                  <a:srgbClr val="000000"/>
                </a:solidFill>
                <a:latin typeface="calibri"/>
              </a:rPr>
              <a:t>Lai Shu Hau</a:t>
            </a:r>
            <a:r>
              <a:rPr sz="1100" b="1" u="none" i="0">
                <a:solidFill>
                  <a:srgbClr val="9B51E0"/>
                </a:solidFill>
                <a:latin typeface="calibri"/>
              </a:rPr>
              <a:t>
Promoted</a:t>
            </a:r>
            <a:r>
              <a:rPr sz="1100" b="0" u="none" i="0">
                <a:solidFill>
                  <a:srgbClr val="000000"/>
                </a:solidFill>
                <a:latin typeface="calibri"/>
              </a:rPr>
              <a:t> as Director Commercial Surface East (Eastern Hemisphere), TechnipFMC PLC</a:t>
            </a:r>
            <a:r>
              <a:rPr sz="1100" b="0" u="none" i="0">
                <a:solidFill>
                  <a:srgbClr val="000000"/>
                </a:solidFill>
                <a:latin typeface="calibri"/>
              </a:rPr>
              <a:t>
Apr. 2025</a:t>
            </a:r>
            <a:endParaRPr lang="en-US" sz="110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9" name="custom_name=&quot;exec_prev1&quot;">
            <a:extLst>
              <a:ext uri="{FF2B5EF4-FFF2-40B4-BE49-F238E27FC236}">
                <a16:creationId xmlns:a16="http://schemas.microsoft.com/office/drawing/2014/main" id="{B7DE9187-FCA5-D8DB-35E7-7AF768C5744E}"/>
              </a:ext>
            </a:extLst>
          </p:cNvPr>
          <p:cNvSpPr/>
          <p:nvPr/>
        </p:nvSpPr>
        <p:spPr>
          <a:xfrm>
            <a:off x="234392" y="5557679"/>
            <a:ext cx="2160267" cy="776529"/>
          </a:xfrm>
          <a:prstGeom prst="rect">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0" u="none" i="0">
                <a:solidFill>
                  <a:srgbClr val="000000"/>
                </a:solidFill>
                <a:latin typeface="calibri" panose="020F0502020204030204" pitchFamily="34" charset="0"/>
                <a:ea typeface="Calibri" panose="020F0502020204030204" pitchFamily="34" charset="0"/>
                <a:cs typeface="Calibri" panose="020F0502020204030204" pitchFamily="34" charset="0"/>
              </a:rPr>
              <a:t>Regional Product Line Manager - Well Completion Systems - Asia and Pacific, TechnipFMC PLC</a:t>
            </a:r>
          </a:p>
        </p:txBody>
      </p:sp>
      <p:sp>
        <p:nvSpPr>
          <p:cNvPr id="4" name="Rectangle 3">
            <a:extLst>
              <a:ext uri="{FF2B5EF4-FFF2-40B4-BE49-F238E27FC236}">
                <a16:creationId xmlns:a16="http://schemas.microsoft.com/office/drawing/2014/main" id="{EB5FA755-A830-EE21-28B9-2A592C5AE62E}"/>
              </a:ext>
            </a:extLst>
          </p:cNvPr>
          <p:cNvSpPr/>
          <p:nvPr/>
        </p:nvSpPr>
        <p:spPr>
          <a:xfrm>
            <a:off x="9549978"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7" name="TextBox 6">
            <a:extLst>
              <a:ext uri="{FF2B5EF4-FFF2-40B4-BE49-F238E27FC236}">
                <a16:creationId xmlns:a16="http://schemas.microsoft.com/office/drawing/2014/main" id="{8B50A143-181E-A303-5EBA-44AC0CAFA6A5}"/>
              </a:ext>
            </a:extLst>
          </p:cNvPr>
          <p:cNvSpPr txBox="1"/>
          <p:nvPr/>
        </p:nvSpPr>
        <p:spPr>
          <a:xfrm>
            <a:off x="10009745" y="4178319"/>
            <a:ext cx="147201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Core Skills in Demand</a:t>
            </a:r>
          </a:p>
        </p:txBody>
      </p:sp>
      <p:sp>
        <p:nvSpPr>
          <p:cNvPr id="15" name="Rectangle 14">
            <a:extLst>
              <a:ext uri="{FF2B5EF4-FFF2-40B4-BE49-F238E27FC236}">
                <a16:creationId xmlns:a16="http://schemas.microsoft.com/office/drawing/2014/main" id="{EFDA5CB1-73EA-9C5D-DF2C-58D4CD1FA585}"/>
              </a:ext>
            </a:extLst>
          </p:cNvPr>
          <p:cNvSpPr/>
          <p:nvPr/>
        </p:nvSpPr>
        <p:spPr>
          <a:xfrm>
            <a:off x="9636243"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Microsoft Office
Continuous Improvement Management
Automatic Computer-Aided Design (AutoCAD)
Product Development
Project Management</a:t>
            </a:r>
          </a:p>
        </p:txBody>
      </p:sp>
      <p:sp>
        <p:nvSpPr>
          <p:cNvPr id="24" name="custom_name=&quot;exec_arrow1&quot;">
            <a:extLst>
              <a:ext uri="{FF2B5EF4-FFF2-40B4-BE49-F238E27FC236}">
                <a16:creationId xmlns:a16="http://schemas.microsoft.com/office/drawing/2014/main" id="{4F698ACF-10D4-982C-9C36-01FA8ABCF958}"/>
              </a:ext>
            </a:extLst>
          </p:cNvPr>
          <p:cNvSpPr/>
          <p:nvPr/>
        </p:nvSpPr>
        <p:spPr>
          <a:xfrm rot="10800000">
            <a:off x="234392" y="5438368"/>
            <a:ext cx="271637" cy="239074"/>
          </a:xfrm>
          <a:prstGeom prst="downArrow">
            <a:avLst/>
          </a:prstGeom>
          <a:solidFill>
            <a:schemeClr val="accent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7DB9744-EED6-934B-6A79-5B39B8336982}"/>
              </a:ext>
            </a:extLst>
          </p:cNvPr>
          <p:cNvSpPr txBox="1"/>
          <p:nvPr/>
        </p:nvSpPr>
        <p:spPr>
          <a:xfrm>
            <a:off x="10737402" y="6320594"/>
            <a:ext cx="1224000" cy="288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1100" b="1" u="none" i="0">
                <a:solidFill>
                  <a:srgbClr val="000000"/>
                </a:solidFill>
                <a:latin typeface="calibri"/>
                <a:hlinkClick r:id="rId5"/>
              </a:rPr>
              <a:t>Get more insights</a:t>
            </a:r>
          </a:p>
        </p:txBody>
      </p:sp>
      <p:sp>
        <p:nvSpPr>
          <p:cNvPr id="2" name="TextBox 1">
            <a:extLst>
              <a:ext uri="{FF2B5EF4-FFF2-40B4-BE49-F238E27FC236}">
                <a16:creationId xmlns:a16="http://schemas.microsoft.com/office/drawing/2014/main" id="{E7CF57D9-0224-867D-856A-F06075BDA1EA}"/>
              </a:ext>
            </a:extLst>
          </p:cNvPr>
          <p:cNvSpPr txBox="1"/>
          <p:nvPr/>
        </p:nvSpPr>
        <p:spPr>
          <a:xfrm>
            <a:off x="132520" y="1703764"/>
            <a:ext cx="4694076" cy="2304000"/>
          </a:xfrm>
          <a:prstGeom prst="rect">
            <a:avLst/>
          </a:prstGeom>
          <a:noFill/>
        </p:spPr>
        <p:txBody>
          <a:bodyPr wrap="square" rtlCol="0">
            <a:spAutoFit/>
          </a:bodyPr>
          <a:lstStyle/>
          <a:p/>
        </p:txBody>
      </p:sp>
      <p:pic>
        <p:nvPicPr>
          <p:cNvPr id="75" name="Picture 74" descr="image.png"/>
          <p:cNvPicPr>
            <a:picLocks noChangeAspect="1"/>
          </p:cNvPicPr>
          <p:nvPr/>
        </p:nvPicPr>
        <p:blipFill>
          <a:blip r:embed="rId3"/>
          <a:stretch>
            <a:fillRect/>
          </a:stretch>
        </p:blipFill>
        <p:spPr>
          <a:xfrm>
            <a:off x="136408" y="2036614"/>
            <a:ext cx="4686300" cy="1638300"/>
          </a:xfrm>
          <a:prstGeom prst="rect">
            <a:avLst/>
          </a:prstGeom>
        </p:spPr>
      </p:pic>
      <p:graphicFrame>
        <p:nvGraphicFramePr>
          <p:cNvPr id="76" name="Chart 75"/>
          <p:cNvGraphicFramePr>
            <a:graphicFrameLocks noGrp="1"/>
          </p:cNvGraphicFramePr>
          <p:nvPr/>
        </p:nvGraphicFramePr>
        <p:xfrm>
          <a:off x="5230262" y="2057510"/>
          <a:ext cx="2485125" cy="1992299"/>
        </p:xfrm>
        <a:graphic>
          <a:graphicData uri="http://schemas.openxmlformats.org/drawingml/2006/chart">
            <c:chart xmlns:c="http://schemas.openxmlformats.org/drawingml/2006/chart" r:id="rId4"/>
          </a:graphicData>
        </a:graphic>
      </p:graphicFrame>
    </p:spTree>
  </p:cSld>
  <p:clrMapOvr>
    <a:masterClrMapping/>
  </p:clrMapOvr>
</p:sld>
</file>

<file path=ppt/theme/theme1.xml><?xml version="1.0" encoding="utf-8"?>
<a:theme xmlns:a="http://schemas.openxmlformats.org/drawingml/2006/main" name="5_Office Theme">
  <a:themeElements>
    <a:clrScheme name="Custom 2">
      <a:dk1>
        <a:srgbClr val="000000"/>
      </a:dk1>
      <a:lt1>
        <a:srgbClr val="FFFFFF"/>
      </a:lt1>
      <a:dk2>
        <a:srgbClr val="44546A"/>
      </a:dk2>
      <a:lt2>
        <a:srgbClr val="E7E6E6"/>
      </a:lt2>
      <a:accent1>
        <a:srgbClr val="0093D8"/>
      </a:accent1>
      <a:accent2>
        <a:srgbClr val="001F49"/>
      </a:accent2>
      <a:accent3>
        <a:srgbClr val="626366"/>
      </a:accent3>
      <a:accent4>
        <a:srgbClr val="A6A8AC"/>
      </a:accent4>
      <a:accent5>
        <a:srgbClr val="D02A00"/>
      </a:accent5>
      <a:accent6>
        <a:srgbClr val="0AA7FF"/>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4" id="{6C56AB71-B1EE-43D1-AF4F-08945B2662A1}" vid="{3F9EB91C-BB21-4C89-BD8C-8E95B80353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122600</TotalTime>
  <Words>7385</Words>
  <Application>Microsoft Macintosh PowerPoint</Application>
  <PresentationFormat>Widescreen</PresentationFormat>
  <Paragraphs>1093</Paragraphs>
  <Slides>53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Calibiri</vt:lpstr>
      <vt:lpstr>Calibri</vt:lpstr>
      <vt:lpstr>Calibri Light</vt:lpstr>
      <vt:lpstr>HendersonBCGSans-Bold</vt:lpstr>
      <vt:lpstr>5_Office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mayank@draup.com</dc:creator>
  <cp:lastModifiedBy>Mayank Kumar</cp:lastModifiedBy>
  <cp:revision>1044</cp:revision>
  <dcterms:created xsi:type="dcterms:W3CDTF">2018-09-12T14:28:05Z</dcterms:created>
  <dcterms:modified xsi:type="dcterms:W3CDTF">2025-04-21T10:50:57Z</dcterms:modified>
</cp:coreProperties>
</file>